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3D1B-A0C5-4A06-8CE8-13FA45E8C62A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280B7-BE01-4CE9-97D7-8C669F457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6E05A-D732-4AFA-A473-09BBD82DFD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2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817E7-F40F-45D5-9302-BD8B79C990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5D360-72EF-45B9-8008-16CAFD4C8AC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8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3E58F-9C2F-4CB6-800B-E685440E776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DFD78-F9A9-453E-8940-FB370EB2981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55CE6-D6E3-41FD-9376-8CCB9BED1C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8CF30-EE60-4737-8A2A-1D87AE1239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65CF6-314B-40D6-AEDA-591A156E255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88402-90C7-4509-B9CF-507CB3248A0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18860-4F1B-4A76-9632-8081CC0AC9D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02FD8-D650-4560-ACAE-E055E91F3D8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1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1D9B6-E492-4287-8499-4D4E2E1F1E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5C3D-3B73-4758-90E5-3572661A8E6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26EB-9789-4422-B870-B678AEEFAA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Immune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Pathogen-infectious agent (virus, bacteria, </a:t>
            </a:r>
            <a:r>
              <a:rPr lang="en-US" sz="2600" dirty="0" err="1"/>
              <a:t>protist</a:t>
            </a:r>
            <a:r>
              <a:rPr lang="en-US" sz="2600" dirty="0"/>
              <a:t>, fungus)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Antigen-any molecule that can be recognized as foreign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The immune system protects against pathogens using barriers as well as many specific and non-specific responses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First-line of defense-barriers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Second-line of defense-general fighting of infection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Third-line of defense-cells built to fight specific infections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Organs/Tissues:  Spleen, Lymph Nodes, Thymus, Bone Marrow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Specific Immune Cells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/>
              <a:t>B Cells-are made and mature in the bone marrow, and respond to antigens.  They make antibodies (proteins) against the antigen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Antibodies are specific to the antigen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There are 5 classes of antibodies (</a:t>
            </a:r>
            <a:r>
              <a:rPr lang="en-US" sz="2000" dirty="0" err="1"/>
              <a:t>immunoblobulins</a:t>
            </a:r>
            <a:r>
              <a:rPr lang="en-US" sz="2000" dirty="0"/>
              <a:t>), and each is associated with a particular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Each class of antibodies is Y-shaped with constant regions and variable regions.  The variable regions give the antibodies specificity for the antigen</a:t>
            </a:r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Plasma Cells-release antibodies that circulate to an infection site</a:t>
            </a:r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Memory B Cells-stay after an infection to make you immune to future attacks from the same strain of the infection.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49_06a_receptor_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650" y="136525"/>
            <a:ext cx="50911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49-6a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390775" y="166688"/>
            <a:ext cx="16938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B-cell receptor</a:t>
            </a:r>
            <a:endParaRPr lang="en-US" b="1">
              <a:latin typeface="Times" pitchFamily="1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165350" y="533400"/>
            <a:ext cx="10414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Antigen-</a:t>
            </a:r>
          </a:p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binding site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287588" y="1460500"/>
            <a:ext cx="1016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Heavy chain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3290888" y="1552575"/>
            <a:ext cx="541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AutoShape 8"/>
          <p:cNvSpPr>
            <a:spLocks/>
          </p:cNvSpPr>
          <p:nvPr/>
        </p:nvSpPr>
        <p:spPr bwMode="auto">
          <a:xfrm rot="2679688">
            <a:off x="3217863" y="377825"/>
            <a:ext cx="103187" cy="733425"/>
          </a:xfrm>
          <a:prstGeom prst="leftBrace">
            <a:avLst>
              <a:gd name="adj1" fmla="val 592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816600" y="1471613"/>
            <a:ext cx="9937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Heavy chain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5233988" y="1557338"/>
            <a:ext cx="500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238625" y="846138"/>
            <a:ext cx="5857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Light</a:t>
            </a:r>
          </a:p>
          <a:p>
            <a:pPr algn="ctr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chain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4221163" y="1212850"/>
            <a:ext cx="312737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 flipH="1" flipV="1">
            <a:off x="4525963" y="1212850"/>
            <a:ext cx="325437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824538" y="2330450"/>
            <a:ext cx="12874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Disulfide bridge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3625850" y="3309938"/>
            <a:ext cx="20494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Transmembrane domains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4397375" y="3067050"/>
            <a:ext cx="13335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H="1">
            <a:off x="4529138" y="3067050"/>
            <a:ext cx="144462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4067175" y="3721100"/>
            <a:ext cx="1008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Light chains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 flipV="1">
            <a:off x="4110038" y="3913188"/>
            <a:ext cx="444500" cy="15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 flipV="1">
            <a:off x="4546600" y="3913188"/>
            <a:ext cx="504825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2824163" y="5087938"/>
            <a:ext cx="9953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Heavy chain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rot="-5400000">
            <a:off x="3086894" y="4906169"/>
            <a:ext cx="325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2051050" y="4151313"/>
            <a:ext cx="709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Antigen-</a:t>
            </a:r>
          </a:p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binding</a:t>
            </a:r>
          </a:p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site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40" name="AutoShape 24"/>
          <p:cNvSpPr>
            <a:spLocks/>
          </p:cNvSpPr>
          <p:nvPr/>
        </p:nvSpPr>
        <p:spPr bwMode="auto">
          <a:xfrm>
            <a:off x="2720975" y="4038600"/>
            <a:ext cx="79375" cy="736600"/>
          </a:xfrm>
          <a:prstGeom prst="leftBrace">
            <a:avLst>
              <a:gd name="adj1" fmla="val 77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AutoShape 25"/>
          <p:cNvSpPr>
            <a:spLocks/>
          </p:cNvSpPr>
          <p:nvPr/>
        </p:nvSpPr>
        <p:spPr bwMode="auto">
          <a:xfrm flipH="1">
            <a:off x="6243638" y="4038600"/>
            <a:ext cx="79375" cy="736600"/>
          </a:xfrm>
          <a:prstGeom prst="leftBrace">
            <a:avLst>
              <a:gd name="adj1" fmla="val 77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6394450" y="4151313"/>
            <a:ext cx="709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Antigen-</a:t>
            </a:r>
          </a:p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binding</a:t>
            </a:r>
          </a:p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site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5391150" y="5087938"/>
            <a:ext cx="99536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Heavy chain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 rot="-5400000">
            <a:off x="5630069" y="4906169"/>
            <a:ext cx="325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AutoShape 29"/>
          <p:cNvSpPr>
            <a:spLocks/>
          </p:cNvSpPr>
          <p:nvPr/>
        </p:nvSpPr>
        <p:spPr bwMode="auto">
          <a:xfrm rot="18920312" flipH="1">
            <a:off x="5816600" y="377825"/>
            <a:ext cx="103188" cy="733425"/>
          </a:xfrm>
          <a:prstGeom prst="leftBrace">
            <a:avLst>
              <a:gd name="adj1" fmla="val 592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6007100" y="533400"/>
            <a:ext cx="10414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Antigen-</a:t>
            </a:r>
          </a:p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binding site</a:t>
            </a:r>
            <a:endParaRPr lang="en-US" sz="1300" b="1">
              <a:latin typeface="Times" pitchFamily="1" charset="0"/>
            </a:endParaRPr>
          </a:p>
        </p:txBody>
      </p:sp>
      <p:pic>
        <p:nvPicPr>
          <p:cNvPr id="86047" name="Picture 31" descr="49_0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075" y="2397125"/>
            <a:ext cx="127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49_06table_49_2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184150"/>
            <a:ext cx="55975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49-6-Table 49-2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 Immune Cells cont.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dirty="0"/>
              <a:t>T Cells-originate in the bone marrow, but mature in the thymus (a gland, hence the “T”)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MHC markers of the T cells distinguish between self and </a:t>
            </a:r>
            <a:r>
              <a:rPr lang="en-US" sz="2000" dirty="0" err="1"/>
              <a:t>nonself</a:t>
            </a:r>
            <a:r>
              <a:rPr lang="en-US" sz="2000" dirty="0"/>
              <a:t>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Cancer cells are often recognized as </a:t>
            </a:r>
            <a:r>
              <a:rPr lang="en-US" sz="2000" dirty="0" err="1"/>
              <a:t>nonself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100" dirty="0" err="1"/>
              <a:t>Cytotoxic</a:t>
            </a:r>
            <a:r>
              <a:rPr lang="en-US" sz="2100" dirty="0"/>
              <a:t> T cells-</a:t>
            </a:r>
            <a:r>
              <a:rPr lang="en-US" sz="2100" dirty="0" err="1"/>
              <a:t>lyse</a:t>
            </a:r>
            <a:r>
              <a:rPr lang="en-US" sz="2100" dirty="0"/>
              <a:t> </a:t>
            </a:r>
            <a:r>
              <a:rPr lang="en-US" sz="2100" dirty="0" err="1"/>
              <a:t>nonself</a:t>
            </a:r>
            <a:r>
              <a:rPr lang="en-US" sz="2100" dirty="0"/>
              <a:t> cells by puncturing them (The Killers)</a:t>
            </a:r>
          </a:p>
          <a:p>
            <a:pPr eaLnBrk="1" hangingPunct="1">
              <a:lnSpc>
                <a:spcPct val="80000"/>
              </a:lnSpc>
            </a:pPr>
            <a:endParaRPr lang="en-US" sz="2100" dirty="0"/>
          </a:p>
          <a:p>
            <a:pPr eaLnBrk="1" hangingPunct="1">
              <a:lnSpc>
                <a:spcPct val="80000"/>
              </a:lnSpc>
            </a:pPr>
            <a:r>
              <a:rPr lang="en-US" sz="2100" dirty="0"/>
              <a:t>Helper T cells-activate inactive macrophages, stimulate B cell production and stimulate </a:t>
            </a:r>
            <a:r>
              <a:rPr lang="en-US" sz="2100" dirty="0" err="1"/>
              <a:t>cytotoxic</a:t>
            </a:r>
            <a:r>
              <a:rPr lang="en-US" sz="2100" dirty="0"/>
              <a:t> T cells</a:t>
            </a:r>
          </a:p>
          <a:p>
            <a:pPr eaLnBrk="1" hangingPunct="1">
              <a:lnSpc>
                <a:spcPct val="80000"/>
              </a:lnSpc>
            </a:pPr>
            <a:endParaRPr lang="en-US" sz="2100" dirty="0"/>
          </a:p>
          <a:p>
            <a:pPr eaLnBrk="1" hangingPunct="1">
              <a:lnSpc>
                <a:spcPct val="80000"/>
              </a:lnSpc>
            </a:pPr>
            <a:r>
              <a:rPr lang="en-US" sz="2100" dirty="0"/>
              <a:t>When an antigen binds to T or B cells, they proliferate, which is called </a:t>
            </a:r>
            <a:r>
              <a:rPr lang="en-US" sz="2100" u="sng" dirty="0" err="1"/>
              <a:t>clonal</a:t>
            </a:r>
            <a:r>
              <a:rPr lang="en-US" sz="2100" u="sng" dirty="0"/>
              <a:t> selection</a:t>
            </a:r>
            <a:r>
              <a:rPr lang="en-US" sz="2100" dirty="0"/>
              <a:t>, since only cells that match the antigen will be cloned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49_06b_receptor_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385763"/>
            <a:ext cx="506730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49-6b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424113" y="392113"/>
            <a:ext cx="1711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T-cell receptor</a:t>
            </a:r>
            <a:endParaRPr lang="en-US" b="1">
              <a:latin typeface="Times" pitchFamily="1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651250" y="3540125"/>
            <a:ext cx="21050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Transmembrane domains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4430713" y="3289300"/>
            <a:ext cx="157162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4586288" y="3284538"/>
            <a:ext cx="131762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371850" y="2314575"/>
            <a:ext cx="6651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  <a:sym typeface="Symbol" pitchFamily="18" charset="2"/>
              </a:rPr>
              <a:t></a:t>
            </a:r>
            <a:r>
              <a:rPr lang="en-US" sz="1300" b="1">
                <a:latin typeface="Arial" charset="0"/>
              </a:rPr>
              <a:t> Chain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4027488" y="2406650"/>
            <a:ext cx="3317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4772025" y="2406650"/>
            <a:ext cx="3730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5202238" y="2314575"/>
            <a:ext cx="6350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  <a:sym typeface="Symbol" pitchFamily="18" charset="2"/>
              </a:rPr>
              <a:t></a:t>
            </a:r>
            <a:r>
              <a:rPr lang="en-US" sz="1300" b="1">
                <a:latin typeface="Arial" charset="0"/>
              </a:rPr>
              <a:t> Chain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670300" y="1266825"/>
            <a:ext cx="1827213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Antigen-binding site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9101" name="AutoShape 13"/>
          <p:cNvSpPr>
            <a:spLocks/>
          </p:cNvSpPr>
          <p:nvPr/>
        </p:nvSpPr>
        <p:spPr bwMode="auto">
          <a:xfrm rot="-5400000">
            <a:off x="4533107" y="1169194"/>
            <a:ext cx="101600" cy="731837"/>
          </a:xfrm>
          <a:prstGeom prst="rightBrace">
            <a:avLst>
              <a:gd name="adj1" fmla="val 600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187700" y="4816475"/>
            <a:ext cx="6350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  <a:sym typeface="Symbol" pitchFamily="18" charset="2"/>
              </a:rPr>
              <a:t></a:t>
            </a:r>
            <a:r>
              <a:rPr lang="en-US" sz="1300" b="1">
                <a:latin typeface="Arial" charset="0"/>
              </a:rPr>
              <a:t> Chain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3838575" y="4921250"/>
            <a:ext cx="2746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5053013" y="5014913"/>
            <a:ext cx="342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5435600" y="4922838"/>
            <a:ext cx="609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  <a:sym typeface="Symbol" pitchFamily="18" charset="2"/>
              </a:rPr>
              <a:t></a:t>
            </a:r>
            <a:r>
              <a:rPr lang="en-US" sz="1300" b="1">
                <a:latin typeface="Arial" charset="0"/>
              </a:rPr>
              <a:t> Chain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3770313" y="4229100"/>
            <a:ext cx="166211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>
                <a:latin typeface="Arial" charset="0"/>
              </a:rPr>
              <a:t>Antigen-binding site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89107" name="AutoShape 19"/>
          <p:cNvSpPr>
            <a:spLocks/>
          </p:cNvSpPr>
          <p:nvPr/>
        </p:nvSpPr>
        <p:spPr bwMode="auto">
          <a:xfrm rot="-5400000">
            <a:off x="4548982" y="4142581"/>
            <a:ext cx="101600" cy="652463"/>
          </a:xfrm>
          <a:prstGeom prst="rightBrace">
            <a:avLst>
              <a:gd name="adj1" fmla="val 535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Immune Response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567738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 dirty="0"/>
              <a:t>Cell-mediated response-</a:t>
            </a:r>
            <a:r>
              <a:rPr lang="en-US" sz="2100" dirty="0"/>
              <a:t>Mostly T cells respond to </a:t>
            </a:r>
            <a:r>
              <a:rPr lang="en-US" sz="2100" dirty="0" err="1"/>
              <a:t>nonself</a:t>
            </a:r>
            <a:r>
              <a:rPr lang="en-US" sz="2100" dirty="0"/>
              <a:t> cells via </a:t>
            </a:r>
            <a:r>
              <a:rPr lang="en-US" sz="2100" dirty="0" err="1"/>
              <a:t>clonal</a:t>
            </a:r>
            <a:r>
              <a:rPr lang="en-US" sz="2100" dirty="0"/>
              <a:t> selection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Killer T cells are produced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helper T cells that bind to macrophages, which carry </a:t>
            </a:r>
            <a:r>
              <a:rPr lang="en-US" sz="2000" dirty="0" err="1"/>
              <a:t>nonself</a:t>
            </a:r>
            <a:r>
              <a:rPr lang="en-US" sz="2000" dirty="0"/>
              <a:t> markers from the cells they have encountered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Helper T cells produce interleukins to stimulate proliferation of more T and B cells (these make you achy) as well as fever, inflammation,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Respond to invaders acting within the host cells.  Ex. Viruses, sometimes cancer</a:t>
            </a:r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100" b="1" dirty="0" err="1"/>
              <a:t>Humoral</a:t>
            </a:r>
            <a:r>
              <a:rPr lang="en-US" sz="2100" b="1" dirty="0"/>
              <a:t> response </a:t>
            </a:r>
            <a:r>
              <a:rPr lang="en-US" sz="2100" dirty="0"/>
              <a:t>(antibody-mediated)-response to antigens or pathogens within the lymph.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Macrophages and helper T cells stimulate B cell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 cells produce plasma cells, which release antibodies for the antigen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 cells produce memory cells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Respond to invaders acting outside of the cell.  Ex. Bacteria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49_13_lymphocyte_respons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104900"/>
            <a:ext cx="8548687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49-13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66738" y="1133475"/>
            <a:ext cx="21875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CELL-MEDIATED RESPONSE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145088" y="1133475"/>
            <a:ext cx="17176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HUMORAL RESPONSE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852738" y="1476375"/>
            <a:ext cx="14128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1.</a:t>
            </a:r>
            <a:r>
              <a:rPr lang="en-US" sz="1000" b="1">
                <a:latin typeface="Arial" charset="0"/>
              </a:rPr>
              <a:t> Cytotoxic T cell</a:t>
            </a:r>
          </a:p>
          <a:p>
            <a:r>
              <a:rPr lang="en-US" sz="1000" b="1">
                <a:latin typeface="Arial" charset="0"/>
              </a:rPr>
              <a:t>makes contact with</a:t>
            </a:r>
          </a:p>
          <a:p>
            <a:r>
              <a:rPr lang="en-US" sz="1000" b="1">
                <a:latin typeface="Arial" charset="0"/>
              </a:rPr>
              <a:t>virus-infected cell and</a:t>
            </a:r>
          </a:p>
          <a:p>
            <a:r>
              <a:rPr lang="en-US" sz="1000" b="1">
                <a:latin typeface="Arial" charset="0"/>
              </a:rPr>
              <a:t>releases granules</a:t>
            </a:r>
          </a:p>
          <a:p>
            <a:r>
              <a:rPr lang="en-US" sz="1000" b="1">
                <a:latin typeface="Arial" charset="0"/>
              </a:rPr>
              <a:t>(black dots).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2852738" y="3781425"/>
            <a:ext cx="1343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2.</a:t>
            </a:r>
            <a:r>
              <a:rPr lang="en-US" sz="1000" b="1">
                <a:latin typeface="Arial" charset="0"/>
              </a:rPr>
              <a:t> Molecules in the</a:t>
            </a:r>
          </a:p>
          <a:p>
            <a:r>
              <a:rPr lang="en-US" sz="1000" b="1">
                <a:latin typeface="Arial" charset="0"/>
              </a:rPr>
              <a:t>granules induce</a:t>
            </a:r>
          </a:p>
          <a:p>
            <a:r>
              <a:rPr lang="en-US" sz="1000" b="1">
                <a:latin typeface="Arial" charset="0"/>
              </a:rPr>
              <a:t>infected cell to self-</a:t>
            </a:r>
          </a:p>
          <a:p>
            <a:r>
              <a:rPr lang="en-US" sz="1000" b="1">
                <a:latin typeface="Arial" charset="0"/>
              </a:rPr>
              <a:t>destruct, killing he</a:t>
            </a:r>
          </a:p>
          <a:p>
            <a:r>
              <a:rPr lang="en-US" sz="1000" b="1">
                <a:latin typeface="Arial" charset="0"/>
              </a:rPr>
              <a:t>viral particles inside.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20688" y="2473325"/>
            <a:ext cx="1019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Cytotoxic T cell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836738" y="1800225"/>
            <a:ext cx="574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Granules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2865438" y="2492375"/>
            <a:ext cx="8921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Virus-infected</a:t>
            </a:r>
          </a:p>
          <a:p>
            <a:r>
              <a:rPr lang="en-US" sz="1000" b="1">
                <a:latin typeface="Arial" charset="0"/>
              </a:rPr>
              <a:t>host cell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2865438" y="2898775"/>
            <a:ext cx="8921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Virus particle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V="1">
            <a:off x="1746250" y="1946275"/>
            <a:ext cx="136525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2416175" y="2565400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2108200" y="2727325"/>
            <a:ext cx="717550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5264150" y="2314575"/>
            <a:ext cx="736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Uninfected</a:t>
            </a:r>
          </a:p>
          <a:p>
            <a:r>
              <a:rPr lang="en-US" sz="1000" b="1">
                <a:latin typeface="Arial" charset="0"/>
              </a:rPr>
              <a:t>host cell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7391400" y="1562100"/>
            <a:ext cx="13652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1. </a:t>
            </a:r>
            <a:r>
              <a:rPr lang="en-US" sz="1000" b="1">
                <a:latin typeface="Arial" charset="0"/>
              </a:rPr>
              <a:t>Antibodies coat</a:t>
            </a:r>
          </a:p>
          <a:p>
            <a:r>
              <a:rPr lang="en-US" sz="1000" b="1">
                <a:latin typeface="Arial" charset="0"/>
              </a:rPr>
              <a:t>free virus particles.</a:t>
            </a:r>
          </a:p>
          <a:p>
            <a:r>
              <a:rPr lang="en-US" sz="1000" b="1">
                <a:latin typeface="Arial" charset="0"/>
              </a:rPr>
              <a:t>The virus cannot bind</a:t>
            </a:r>
          </a:p>
          <a:p>
            <a:r>
              <a:rPr lang="en-US" sz="1000" b="1">
                <a:latin typeface="Arial" charset="0"/>
              </a:rPr>
              <a:t>to the host cell’s</a:t>
            </a:r>
          </a:p>
          <a:p>
            <a:r>
              <a:rPr lang="en-US" sz="1000" b="1">
                <a:latin typeface="Arial" charset="0"/>
              </a:rPr>
              <a:t>plasma membrane.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6937375" y="3128963"/>
            <a:ext cx="3476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 sz="2000" b="1" dirty="0">
              <a:latin typeface="Times" pitchFamily="1" charset="0"/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8091488" y="2952750"/>
            <a:ext cx="619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Antibody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8091488" y="3186113"/>
            <a:ext cx="6191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Antigen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7477125" y="3022600"/>
            <a:ext cx="56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7594600" y="3276600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 flipH="1" flipV="1">
            <a:off x="7308850" y="3143250"/>
            <a:ext cx="28575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7391400" y="4111625"/>
            <a:ext cx="1482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2. </a:t>
            </a:r>
            <a:r>
              <a:rPr lang="en-US" sz="1000" b="1">
                <a:latin typeface="Arial" charset="0"/>
              </a:rPr>
              <a:t>The antibody-coated</a:t>
            </a:r>
          </a:p>
          <a:p>
            <a:r>
              <a:rPr lang="en-US" sz="1000" b="1">
                <a:latin typeface="Arial" charset="0"/>
              </a:rPr>
              <a:t>virus is recognized,</a:t>
            </a:r>
          </a:p>
          <a:p>
            <a:r>
              <a:rPr lang="en-US" sz="1000" b="1">
                <a:latin typeface="Arial" charset="0"/>
              </a:rPr>
              <a:t>phagocytized, and</a:t>
            </a:r>
          </a:p>
          <a:p>
            <a:r>
              <a:rPr lang="en-US" sz="1000" b="1">
                <a:latin typeface="Arial" charset="0"/>
              </a:rPr>
              <a:t>destroyed by a</a:t>
            </a:r>
          </a:p>
          <a:p>
            <a:r>
              <a:rPr lang="en-US" sz="1000" b="1">
                <a:latin typeface="Arial" charset="0"/>
              </a:rPr>
              <a:t>neutrophil or</a:t>
            </a:r>
          </a:p>
          <a:p>
            <a:r>
              <a:rPr lang="en-US" sz="1000" b="1">
                <a:latin typeface="Arial" charset="0"/>
              </a:rPr>
              <a:t>macrophage.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5662613" y="4859338"/>
            <a:ext cx="6731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Neutrophil</a:t>
            </a:r>
            <a:endParaRPr lang="en-US" sz="2000" b="1">
              <a:solidFill>
                <a:schemeClr val="bg1"/>
              </a:solidFill>
              <a:latin typeface="Times" pitchFamily="1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49_11_Tcell_activ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36525"/>
            <a:ext cx="58721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49-11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587875" y="190500"/>
            <a:ext cx="19510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latin typeface="Arial" charset="0"/>
              </a:rPr>
              <a:t>ANTIGEN PRESENTATION</a:t>
            </a:r>
            <a:endParaRPr lang="en-US" sz="1100" b="1">
              <a:latin typeface="Times" pitchFamily="1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119313" y="95250"/>
            <a:ext cx="9699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Antigen fragment</a:t>
            </a:r>
          </a:p>
          <a:p>
            <a:r>
              <a:rPr lang="en-US" sz="900" b="1">
                <a:latin typeface="Arial" charset="0"/>
              </a:rPr>
              <a:t>binding site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127375" y="1063625"/>
            <a:ext cx="10223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Major</a:t>
            </a:r>
          </a:p>
          <a:p>
            <a:r>
              <a:rPr lang="en-US" sz="900" b="1">
                <a:latin typeface="Arial" charset="0"/>
              </a:rPr>
              <a:t>histocompatibility</a:t>
            </a:r>
          </a:p>
          <a:p>
            <a:r>
              <a:rPr lang="en-US" sz="900" b="1">
                <a:latin typeface="Arial" charset="0"/>
              </a:rPr>
              <a:t>(MHC) protein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H="1">
            <a:off x="4140200" y="1274763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398963" y="438150"/>
            <a:ext cx="16446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Dendritic cell Foreign peptide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03725" y="1533525"/>
            <a:ext cx="2000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ER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4403725" y="2254250"/>
            <a:ext cx="5905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Golgi</a:t>
            </a:r>
          </a:p>
          <a:p>
            <a:r>
              <a:rPr lang="en-US" sz="900" b="1">
                <a:latin typeface="Arial" charset="0"/>
              </a:rPr>
              <a:t>apparatus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159500" y="371475"/>
            <a:ext cx="11160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1.</a:t>
            </a:r>
            <a:r>
              <a:rPr lang="en-US" sz="900" b="1">
                <a:latin typeface="Arial" charset="0"/>
              </a:rPr>
              <a:t> Dendritic cell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ingests peptide.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159500" y="715963"/>
            <a:ext cx="114141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2.</a:t>
            </a:r>
            <a:r>
              <a:rPr lang="en-US" sz="900" b="1">
                <a:latin typeface="Arial" charset="0"/>
              </a:rPr>
              <a:t> Enzyme complex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inside cell breaks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peptide into pieces.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6159500" y="1201738"/>
            <a:ext cx="129381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3.</a:t>
            </a:r>
            <a:r>
              <a:rPr lang="en-US" sz="900" b="1">
                <a:latin typeface="Arial" charset="0"/>
              </a:rPr>
              <a:t> Peptide pieces bind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to MHC Class I protein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inside endoplasmic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reticulum.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6159500" y="1841500"/>
            <a:ext cx="1306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4.</a:t>
            </a:r>
            <a:r>
              <a:rPr lang="en-US" sz="900" b="1">
                <a:latin typeface="Arial" charset="0"/>
              </a:rPr>
              <a:t> The MHC-peptide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complex is transported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to the cell surface via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the Golgi apparatus.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6159500" y="2762250"/>
            <a:ext cx="1306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5.</a:t>
            </a:r>
            <a:r>
              <a:rPr lang="en-US" sz="900" b="1">
                <a:latin typeface="Arial" charset="0"/>
              </a:rPr>
              <a:t> The MHC Class I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protein presents the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peptide on the surface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of the cell membrane.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5403850" y="2744788"/>
            <a:ext cx="293688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MHC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5407025" y="2884488"/>
            <a:ext cx="5191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Piece of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foreign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peptide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 flipH="1">
            <a:off x="5160963" y="2816225"/>
            <a:ext cx="206375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 flipH="1">
            <a:off x="5207000" y="2938463"/>
            <a:ext cx="16033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4587875" y="3402013"/>
            <a:ext cx="2354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latin typeface="Arial" charset="0"/>
              </a:rPr>
              <a:t>T-CELL ACTIVATION (CD8</a:t>
            </a:r>
            <a:r>
              <a:rPr lang="en-US" sz="1100" b="1" baseline="30000">
                <a:latin typeface="Arial" charset="0"/>
              </a:rPr>
              <a:t>+</a:t>
            </a:r>
            <a:r>
              <a:rPr lang="en-US" sz="1100" b="1">
                <a:latin typeface="Arial" charset="0"/>
              </a:rPr>
              <a:t> T cells)</a:t>
            </a:r>
            <a:endParaRPr lang="en-US" sz="1100" b="1">
              <a:latin typeface="Times" pitchFamily="1" charset="0"/>
            </a:endParaRP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5219700" y="3819525"/>
            <a:ext cx="7937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Dendritic cell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6159500" y="3819525"/>
            <a:ext cx="137001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1.</a:t>
            </a:r>
            <a:r>
              <a:rPr lang="en-US" sz="900" b="1">
                <a:latin typeface="Arial" charset="0"/>
              </a:rPr>
              <a:t> T-cell receptor binds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to peptide presented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on MHC protein on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surface of dendritic cell.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Complex activation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process begins,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involving interactions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among many proteins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on the surfaces of the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two cells.</a:t>
            </a:r>
          </a:p>
          <a:p>
            <a:pPr>
              <a:lnSpc>
                <a:spcPct val="90000"/>
              </a:lnSpc>
            </a:pPr>
            <a:endParaRPr lang="en-US" sz="900" b="1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200" b="1">
              <a:latin typeface="Times" pitchFamily="1" charset="0"/>
            </a:endParaRP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337175" y="4141788"/>
            <a:ext cx="293688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MHC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 flipH="1">
            <a:off x="5160963" y="4224338"/>
            <a:ext cx="152400" cy="15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5337175" y="4270375"/>
            <a:ext cx="446088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Antigen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 flipH="1">
            <a:off x="5197475" y="4325938"/>
            <a:ext cx="106363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5226050" y="5129213"/>
            <a:ext cx="9842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Clonal expansion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5613400" y="4849813"/>
            <a:ext cx="3540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CD8</a:t>
            </a:r>
            <a:r>
              <a:rPr lang="en-US" sz="900" b="1" baseline="30000">
                <a:latin typeface="Arial" charset="0"/>
              </a:rPr>
              <a:t>+</a:t>
            </a:r>
            <a:endParaRPr lang="en-US" sz="900" b="1">
              <a:latin typeface="Arial" charset="0"/>
            </a:endParaRPr>
          </a:p>
          <a:p>
            <a:r>
              <a:rPr lang="en-US" sz="900" b="1">
                <a:latin typeface="Arial" charset="0"/>
              </a:rPr>
              <a:t>T cell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92189" name="Text Box 29"/>
          <p:cNvSpPr txBox="1">
            <a:spLocks noChangeArrowheads="1"/>
          </p:cNvSpPr>
          <p:nvPr/>
        </p:nvSpPr>
        <p:spPr bwMode="auto">
          <a:xfrm>
            <a:off x="6161088" y="5473700"/>
            <a:ext cx="1289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2.</a:t>
            </a:r>
            <a:r>
              <a:rPr lang="en-US" sz="900" b="1">
                <a:latin typeface="Arial" charset="0"/>
              </a:rPr>
              <a:t> Activated CD8</a:t>
            </a:r>
            <a:r>
              <a:rPr lang="en-US" sz="900" b="1" baseline="30000">
                <a:latin typeface="Arial" charset="0"/>
              </a:rPr>
              <a:t>+</a:t>
            </a:r>
            <a:endParaRPr lang="en-US" sz="9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T cells multiply and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differentiate. Effector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T cells that result leave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lymph node and</a:t>
            </a:r>
          </a:p>
          <a:p>
            <a:pPr>
              <a:lnSpc>
                <a:spcPct val="90000"/>
              </a:lnSpc>
            </a:pPr>
            <a:r>
              <a:rPr lang="en-US" sz="900" b="1">
                <a:latin typeface="Arial" charset="0"/>
              </a:rPr>
              <a:t>enter blood.</a:t>
            </a:r>
          </a:p>
          <a:p>
            <a:pPr>
              <a:lnSpc>
                <a:spcPct val="90000"/>
              </a:lnSpc>
            </a:pPr>
            <a:endParaRPr lang="en-US" sz="900" b="1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200" b="1">
              <a:latin typeface="Times" pitchFamily="1" charset="0"/>
            </a:endParaRP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4338638" y="6402388"/>
            <a:ext cx="9842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latin typeface="Arial" charset="0"/>
              </a:rPr>
              <a:t>Cytotoxic T cells</a:t>
            </a:r>
            <a:endParaRPr lang="en-US" sz="1200" b="1">
              <a:latin typeface="Times" pitchFamily="1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49_12_Bcell_activ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450" y="136525"/>
            <a:ext cx="39751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49-12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654300" y="155575"/>
            <a:ext cx="17462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latin typeface="Arial" charset="0"/>
              </a:rPr>
              <a:t>B-CELL ACTIVATION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060825" y="498475"/>
            <a:ext cx="571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Foreign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peptide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060825" y="839788"/>
            <a:ext cx="6556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B-cell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receptors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060825" y="1249363"/>
            <a:ext cx="4397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B-cell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65588" y="1550988"/>
            <a:ext cx="5492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MHC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Class II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protein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3775075" y="911225"/>
            <a:ext cx="244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3562350" y="132397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3616325" y="1628775"/>
            <a:ext cx="403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4805363" y="479425"/>
            <a:ext cx="17827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1.</a:t>
            </a:r>
            <a:r>
              <a:rPr lang="en-US" sz="1100" b="1">
                <a:latin typeface="Arial" charset="0"/>
              </a:rPr>
              <a:t> B cell encounters and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binds to foreign peptide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in lymph or blood. The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peptide is internalized,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processed, and presented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on the surface by an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MHC Class II protein.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4805363" y="2662238"/>
            <a:ext cx="179546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2.</a:t>
            </a:r>
            <a:r>
              <a:rPr lang="en-US" sz="1100" b="1">
                <a:latin typeface="Arial" charset="0"/>
              </a:rPr>
              <a:t> The MHC-peptide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complex interacts with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complementary receptors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on a helper T cell,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activating it.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3763963" y="2833688"/>
            <a:ext cx="43973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B cell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3652838" y="4168775"/>
            <a:ext cx="8636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Helper T cell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3094038" y="4010025"/>
            <a:ext cx="6524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>
                <a:solidFill>
                  <a:srgbClr val="D48563"/>
                </a:solidFill>
                <a:latin typeface="Arial" charset="0"/>
              </a:rPr>
              <a:t>Cytokines</a:t>
            </a:r>
            <a:endParaRPr lang="en-US" sz="900" b="1">
              <a:latin typeface="Times" pitchFamily="1" charset="0"/>
            </a:endParaRP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 rot="-5608758">
            <a:off x="2574132" y="3923506"/>
            <a:ext cx="7318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100" b="1">
                <a:latin typeface="Arial" charset="0"/>
              </a:rPr>
              <a:t>Activation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4805363" y="3678238"/>
            <a:ext cx="15668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3.</a:t>
            </a:r>
            <a:r>
              <a:rPr lang="en-US" sz="1100" b="1">
                <a:latin typeface="Arial" charset="0"/>
              </a:rPr>
              <a:t> Cytokines from the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activated helper T cell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activate the B cell.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4805363" y="4811713"/>
            <a:ext cx="1701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latin typeface="Arial" charset="0"/>
              </a:rPr>
              <a:t>4.</a:t>
            </a:r>
            <a:r>
              <a:rPr lang="en-US" sz="1100" b="1">
                <a:latin typeface="Arial" charset="0"/>
              </a:rPr>
              <a:t> The activated B cell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begins to divide. Some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daughter cells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differentiate into plasma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cells which produce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large quantities of 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antibodies.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3756025" y="5637213"/>
            <a:ext cx="5207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cells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3214688" y="6405563"/>
            <a:ext cx="7747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Antibodies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4708525" y="6102350"/>
            <a:ext cx="1544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solidFill>
                  <a:schemeClr val="bg2"/>
                </a:solidFill>
                <a:latin typeface="Arial" charset="0"/>
              </a:rPr>
              <a:t>Antibodies will bind to</a:t>
            </a:r>
          </a:p>
          <a:p>
            <a:pPr>
              <a:lnSpc>
                <a:spcPct val="90000"/>
              </a:lnSpc>
            </a:pPr>
            <a:r>
              <a:rPr lang="en-US" sz="1100" b="1">
                <a:solidFill>
                  <a:schemeClr val="bg2"/>
                </a:solidFill>
                <a:latin typeface="Arial" charset="0"/>
              </a:rPr>
              <a:t>antigens and mark</a:t>
            </a:r>
          </a:p>
          <a:p>
            <a:pPr>
              <a:lnSpc>
                <a:spcPct val="90000"/>
              </a:lnSpc>
            </a:pPr>
            <a:r>
              <a:rPr lang="en-US" sz="1100" b="1">
                <a:solidFill>
                  <a:schemeClr val="bg2"/>
                </a:solidFill>
                <a:latin typeface="Arial" charset="0"/>
              </a:rPr>
              <a:t>them for destruction</a:t>
            </a:r>
            <a:endParaRPr lang="en-US" sz="1300" b="1">
              <a:solidFill>
                <a:schemeClr val="bg2"/>
              </a:solidFill>
              <a:latin typeface="Times" pitchFamily="1" charset="0"/>
            </a:endParaRPr>
          </a:p>
        </p:txBody>
      </p:sp>
      <p:pic>
        <p:nvPicPr>
          <p:cNvPr id="93207" name="Picture 23" descr="49_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6273800"/>
            <a:ext cx="3857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Fighting Infection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Antibiotics-fight bacteria only</a:t>
            </a:r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Vaccines-preventative, containing only antigen-portions or dead/weak strains of pathogens in order to stimulate memory cell production</a:t>
            </a:r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  <a:p>
            <a:pPr eaLnBrk="1" hangingPunct="1">
              <a:lnSpc>
                <a:spcPct val="90000"/>
              </a:lnSpc>
            </a:pPr>
            <a:r>
              <a:rPr lang="en-US" sz="2600" b="1" dirty="0"/>
              <a:t>Active immunity </a:t>
            </a:r>
            <a:r>
              <a:rPr lang="en-US" sz="2600" dirty="0"/>
              <a:t>(everything we have discussed so far)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/>
              <a:t>Passive immunity-</a:t>
            </a:r>
            <a:r>
              <a:rPr lang="en-US" sz="2600" dirty="0"/>
              <a:t>when</a:t>
            </a:r>
            <a:r>
              <a:rPr lang="en-US" sz="2600" b="1" dirty="0"/>
              <a:t> </a:t>
            </a:r>
            <a:r>
              <a:rPr lang="en-US" sz="2600" dirty="0"/>
              <a:t>antibodies are given to you.  Usually via the placenta or breast milk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49_04_lymphocyte_producti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650" y="136525"/>
            <a:ext cx="50911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49-4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718050" y="280988"/>
            <a:ext cx="21764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Components of the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immune system</a:t>
            </a:r>
            <a:endParaRPr lang="en-US" b="1">
              <a:latin typeface="Times" pitchFamily="1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725988" y="1038225"/>
            <a:ext cx="1952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Lymphocyte origin: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Bone marrow</a:t>
            </a:r>
            <a:endParaRPr lang="en-US" b="1">
              <a:latin typeface="Times" pitchFamily="1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725988" y="1562100"/>
            <a:ext cx="24971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Lymphocyte maturation: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Bone marrow (B cells)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Thymus (T cells)</a:t>
            </a:r>
            <a:endParaRPr lang="en-US" b="1">
              <a:latin typeface="Times" pitchFamily="1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725988" y="2319338"/>
            <a:ext cx="24971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Lymphocyte activation: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Spleen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Lymph nodes</a:t>
            </a:r>
            <a:endParaRPr lang="en-US" b="1">
              <a:latin typeface="Times" pitchFamily="1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725988" y="3851275"/>
            <a:ext cx="24971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Lymphocyte transport: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Lymphatic ducts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Blood vessels</a:t>
            </a:r>
            <a:endParaRPr lang="en-US" b="1">
              <a:latin typeface="Times" pitchFamily="1" charset="0"/>
            </a:endParaRP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V="1">
            <a:off x="3987800" y="1350963"/>
            <a:ext cx="711200" cy="376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4043363" y="1884363"/>
            <a:ext cx="650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3906838" y="2076450"/>
            <a:ext cx="78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H="1" flipV="1">
            <a:off x="3433763" y="1630363"/>
            <a:ext cx="48260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4354513" y="2647950"/>
            <a:ext cx="339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H="1" flipV="1">
            <a:off x="3765550" y="2328863"/>
            <a:ext cx="595313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4354513" y="2838450"/>
            <a:ext cx="339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H="1" flipV="1">
            <a:off x="3495675" y="2789238"/>
            <a:ext cx="865188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flipH="1">
            <a:off x="3746500" y="2840038"/>
            <a:ext cx="614363" cy="588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3843338" y="4183063"/>
            <a:ext cx="850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 flipV="1">
            <a:off x="3890963" y="3979863"/>
            <a:ext cx="46037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>
            <a:off x="3497263" y="4365625"/>
            <a:ext cx="1185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H="1">
            <a:off x="3548063" y="4365625"/>
            <a:ext cx="803275" cy="16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49_14_secondary_immunit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79400"/>
            <a:ext cx="8548687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49-14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49338" y="603250"/>
            <a:ext cx="338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latin typeface="Arial" charset="0"/>
              </a:rPr>
              <a:t>Initial exposure to antigen</a:t>
            </a:r>
            <a:endParaRPr lang="en-US" sz="2100" b="1">
              <a:latin typeface="Times" pitchFamily="1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027613" y="603250"/>
            <a:ext cx="36639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latin typeface="Arial" charset="0"/>
              </a:rPr>
              <a:t>Second exposure to antigen</a:t>
            </a:r>
            <a:endParaRPr lang="en-US" sz="2100" b="1">
              <a:latin typeface="Times" pitchFamily="1" charset="0"/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733550" y="3851275"/>
            <a:ext cx="23256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Primary immune</a:t>
            </a:r>
          </a:p>
          <a:p>
            <a:pPr algn="ctr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response</a:t>
            </a:r>
            <a:endParaRPr lang="en-US" sz="2100" b="1">
              <a:latin typeface="Times" pitchFamily="1" charset="0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5543550" y="1177925"/>
            <a:ext cx="1427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latin typeface="Arial" charset="0"/>
              </a:rPr>
              <a:t>Secondary</a:t>
            </a:r>
          </a:p>
          <a:p>
            <a:pPr>
              <a:lnSpc>
                <a:spcPct val="90000"/>
              </a:lnSpc>
            </a:pPr>
            <a:r>
              <a:rPr lang="en-US" sz="2100" b="1">
                <a:latin typeface="Arial" charset="0"/>
              </a:rPr>
              <a:t>immune</a:t>
            </a:r>
          </a:p>
          <a:p>
            <a:pPr>
              <a:lnSpc>
                <a:spcPct val="90000"/>
              </a:lnSpc>
            </a:pPr>
            <a:r>
              <a:rPr lang="en-US" sz="2100" b="1">
                <a:latin typeface="Arial" charset="0"/>
              </a:rPr>
              <a:t>response</a:t>
            </a:r>
            <a:endParaRPr lang="en-US" sz="2100" b="1">
              <a:latin typeface="Times" pitchFamily="1" charset="0"/>
            </a:endParaRP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7080250" y="2354263"/>
            <a:ext cx="14525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2"/>
                </a:solidFill>
                <a:latin typeface="Arial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2"/>
                </a:solidFill>
                <a:latin typeface="Arial" charset="0"/>
              </a:rPr>
              <a:t>is larger</a:t>
            </a:r>
            <a:endParaRPr lang="en-US" sz="2100" b="1">
              <a:solidFill>
                <a:schemeClr val="bg2"/>
              </a:solidFill>
              <a:latin typeface="Times" pitchFamily="1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969125" y="4900613"/>
            <a:ext cx="14525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2"/>
                </a:solidFill>
                <a:latin typeface="Arial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2"/>
                </a:solidFill>
                <a:latin typeface="Arial" charset="0"/>
              </a:rPr>
              <a:t>is faster</a:t>
            </a:r>
            <a:endParaRPr lang="en-US" sz="2100" b="1">
              <a:solidFill>
                <a:schemeClr val="bg2"/>
              </a:solidFill>
              <a:latin typeface="Times" pitchFamily="1" charset="0"/>
            </a:endParaRPr>
          </a:p>
        </p:txBody>
      </p:sp>
      <p:pic>
        <p:nvPicPr>
          <p:cNvPr id="95242" name="Picture 10" descr="49_14_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9650" y="1328738"/>
            <a:ext cx="4683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11" descr="49_14_bott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538" y="4811713"/>
            <a:ext cx="8985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Immune Disorders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600" dirty="0"/>
              <a:t>Allergies-hypersensitive responses to antigens called allergens.  </a:t>
            </a:r>
            <a:r>
              <a:rPr lang="en-US" sz="2600" dirty="0" err="1"/>
              <a:t>IgE</a:t>
            </a:r>
            <a:r>
              <a:rPr lang="en-US" sz="2600" dirty="0"/>
              <a:t> class antibodies are produced</a:t>
            </a:r>
          </a:p>
          <a:p>
            <a:pPr eaLnBrk="1" hangingPunct="1"/>
            <a:r>
              <a:rPr lang="en-US" sz="2600" dirty="0"/>
              <a:t>Autoimmune Diseases-loss of self-tolerance</a:t>
            </a:r>
          </a:p>
          <a:p>
            <a:pPr eaLnBrk="1" hangingPunct="1"/>
            <a:r>
              <a:rPr lang="en-US" sz="2600" dirty="0"/>
              <a:t>Stress and exertion-exercise improves the immune system, stress </a:t>
            </a:r>
            <a:r>
              <a:rPr lang="en-US" sz="2600" dirty="0" err="1"/>
              <a:t>supresses</a:t>
            </a:r>
            <a:r>
              <a:rPr lang="en-US" sz="2600" dirty="0"/>
              <a:t> it</a:t>
            </a:r>
          </a:p>
          <a:p>
            <a:pPr eaLnBrk="1" hangingPunct="1"/>
            <a:r>
              <a:rPr lang="en-US" sz="2600" dirty="0"/>
              <a:t>Immunodeficiency Diseases</a:t>
            </a:r>
          </a:p>
          <a:p>
            <a:pPr lvl="1" eaLnBrk="1" hangingPunct="1"/>
            <a:r>
              <a:rPr lang="en-US" sz="2200" dirty="0"/>
              <a:t>HIV</a:t>
            </a:r>
          </a:p>
          <a:p>
            <a:pPr lvl="1" eaLnBrk="1" hangingPunct="1"/>
            <a:r>
              <a:rPr lang="en-US" sz="2200" dirty="0"/>
              <a:t>Severe combined immunodeficiency (SCD)- white blood cells are rare or absent</a:t>
            </a:r>
          </a:p>
          <a:p>
            <a:r>
              <a:rPr lang="en-US" sz="2600" dirty="0"/>
              <a:t>Transfusions, transplants, skin graphs</a:t>
            </a:r>
          </a:p>
          <a:p>
            <a:pPr lvl="1"/>
            <a:r>
              <a:rPr lang="en-US" sz="2200" dirty="0"/>
              <a:t>Blood Typing Chart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DFB7-0239-4273-8BFE-DEA429C8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Immunity </a:t>
            </a:r>
            <a:r>
              <a:rPr lang="en-US" dirty="0" err="1"/>
              <a:t>Pogil</a:t>
            </a:r>
            <a:r>
              <a:rPr lang="en-US" dirty="0"/>
              <a:t>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BEDB1-6F21-4442-B927-3C4CC83E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3 and 4   40 minutes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Allergy Video w/Questions</a:t>
            </a:r>
          </a:p>
        </p:txBody>
      </p:sp>
    </p:spTree>
    <p:extLst>
      <p:ext uri="{BB962C8B-B14F-4D97-AF65-F5344CB8AC3E}">
        <p14:creationId xmlns:p14="http://schemas.microsoft.com/office/powerpoint/2010/main" val="139438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First Line of Defense</a:t>
            </a:r>
            <a:br>
              <a:rPr lang="en-US" dirty="0"/>
            </a:br>
            <a:r>
              <a:rPr lang="en-US" dirty="0"/>
              <a:t>(innate/general)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5105400"/>
          </a:xfrm>
        </p:spPr>
        <p:txBody>
          <a:bodyPr/>
          <a:lstStyle/>
          <a:p>
            <a:pPr eaLnBrk="1" hangingPunct="1"/>
            <a:r>
              <a:rPr lang="en-US" sz="2600" dirty="0"/>
              <a:t>Skin</a:t>
            </a:r>
          </a:p>
          <a:p>
            <a:pPr eaLnBrk="1" hangingPunct="1"/>
            <a:r>
              <a:rPr lang="en-US" sz="2600" dirty="0"/>
              <a:t>Cilia-sweep invaders out of respiratory tract</a:t>
            </a:r>
          </a:p>
          <a:p>
            <a:pPr eaLnBrk="1" hangingPunct="1"/>
            <a:r>
              <a:rPr lang="en-US" sz="2600" dirty="0"/>
              <a:t>Antimicrobial proteins (</a:t>
            </a:r>
            <a:r>
              <a:rPr lang="en-US" sz="2600" dirty="0" err="1"/>
              <a:t>lysozymes</a:t>
            </a:r>
            <a:r>
              <a:rPr lang="en-US" sz="2600" dirty="0"/>
              <a:t>) in saliva, tears, mucous.  Break down walls of bacteria.</a:t>
            </a:r>
          </a:p>
          <a:p>
            <a:pPr eaLnBrk="1" hangingPunct="1"/>
            <a:r>
              <a:rPr lang="en-US" sz="2600" dirty="0"/>
              <a:t>Gastric Juice</a:t>
            </a:r>
          </a:p>
          <a:p>
            <a:pPr eaLnBrk="1" hangingPunct="1"/>
            <a:r>
              <a:rPr lang="en-US" sz="2600" dirty="0"/>
              <a:t>Symbiotic Bacteria-outcompete harmful bacteria in the gut and vagina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49_01_blocking_pathoge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0" y="136525"/>
            <a:ext cx="67929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49-1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573588" y="152400"/>
            <a:ext cx="348456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latin typeface="Arial" charset="0"/>
              </a:rPr>
              <a:t>Eyes</a:t>
            </a:r>
            <a:endParaRPr lang="en-US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Blinking wipes tears across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the eye. Tears contain the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antibacterial enzyme lysozyme.</a:t>
            </a:r>
            <a:endParaRPr lang="en-US" sz="1700" b="1">
              <a:latin typeface="Times" pitchFamily="1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573588" y="1271588"/>
            <a:ext cx="348456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latin typeface="Arial" charset="0"/>
              </a:rPr>
              <a:t>Ears</a:t>
            </a:r>
            <a:endParaRPr lang="en-US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Hairs and ear wax trap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pathogens in the passageway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of the external ear.</a:t>
            </a:r>
            <a:endParaRPr lang="en-US" sz="1700" b="1">
              <a:latin typeface="Times" pitchFamily="1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573588" y="2393950"/>
            <a:ext cx="348456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latin typeface="Arial" charset="0"/>
              </a:rPr>
              <a:t>Nose</a:t>
            </a:r>
            <a:endParaRPr lang="en-US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The nasal passages are lined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with mucus secretions and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hairs that trap pathogens.</a:t>
            </a:r>
            <a:endParaRPr lang="en-US" sz="1700" b="1">
              <a:latin typeface="Times" pitchFamily="1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573588" y="3533775"/>
            <a:ext cx="35369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latin typeface="Arial" charset="0"/>
              </a:rPr>
              <a:t>Digestive tract</a:t>
            </a:r>
            <a:endParaRPr lang="en-US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Pathogens are trapped in saliva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and mucus, then swallowed.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Most are destroyed by the low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pH of the stomach.</a:t>
            </a:r>
            <a:endParaRPr lang="en-US" sz="1700" b="1">
              <a:latin typeface="Times" pitchFamily="1" charset="0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557713" y="4832350"/>
            <a:ext cx="3170237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latin typeface="Arial" charset="0"/>
              </a:rPr>
              <a:t>Airways</a:t>
            </a:r>
            <a:r>
              <a:rPr lang="en-US" b="1">
                <a:latin typeface="Arial" charset="0"/>
              </a:rPr>
              <a:t> </a:t>
            </a:r>
            <a:r>
              <a:rPr lang="en-US" sz="1700" b="1">
                <a:latin typeface="Arial" charset="0"/>
              </a:rPr>
              <a:t>(lining of trachea)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Instead of reaching the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lungs, most pathogens are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trapped in mucus and swept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up and out of the airway via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the beating of cilia. </a:t>
            </a:r>
            <a:endParaRPr lang="en-US" sz="1700" b="1">
              <a:latin typeface="Times" pitchFamily="1" charset="0"/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511300" y="6091238"/>
            <a:ext cx="8747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Ciliated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cells</a:t>
            </a:r>
            <a:endParaRPr lang="en-US" sz="1700" b="1">
              <a:latin typeface="Times" pitchFamily="1" charset="0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563813" y="6091238"/>
            <a:ext cx="18383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Mucus-secreting</a:t>
            </a:r>
          </a:p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cells</a:t>
            </a:r>
            <a:endParaRPr lang="en-US" sz="1700" b="1">
              <a:latin typeface="Times" pitchFamily="1" charset="0"/>
            </a:endParaRP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1833563" y="5481638"/>
            <a:ext cx="0" cy="596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V="1">
            <a:off x="1830388" y="5184775"/>
            <a:ext cx="503237" cy="8937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3065463" y="5532438"/>
            <a:ext cx="233362" cy="546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V="1">
            <a:off x="3298825" y="5426075"/>
            <a:ext cx="363538" cy="6524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H="1">
            <a:off x="3703638" y="4964113"/>
            <a:ext cx="758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V="1">
            <a:off x="2133600" y="254000"/>
            <a:ext cx="2336800" cy="115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V="1">
            <a:off x="2901950" y="1397000"/>
            <a:ext cx="156845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1930400" y="1771650"/>
            <a:ext cx="254000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2152650" y="2882900"/>
            <a:ext cx="231775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V="1">
            <a:off x="1830388" y="5184775"/>
            <a:ext cx="503237" cy="893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1833563" y="54689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3065463" y="5532438"/>
            <a:ext cx="233362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 flipV="1">
            <a:off x="3298825" y="5426075"/>
            <a:ext cx="363538" cy="652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Second Line Defenses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567738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Phagocytes (WBCs)-engulf pathogens by </a:t>
            </a:r>
            <a:r>
              <a:rPr lang="en-US" sz="2000" dirty="0" err="1"/>
              <a:t>phagocytosis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/>
              <a:t>Neutrophils</a:t>
            </a:r>
            <a:r>
              <a:rPr lang="en-US" sz="2000" dirty="0"/>
              <a:t>-most abundant </a:t>
            </a:r>
            <a:r>
              <a:rPr lang="en-US" sz="2000" dirty="0" err="1"/>
              <a:t>phagocytic</a:t>
            </a:r>
            <a:r>
              <a:rPr lang="en-US" sz="2000" dirty="0"/>
              <a:t> cells that engulf pathogens; macrophages, first responders, form pus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NK or natural killer cells-Destroy cells that play host to viruses and bacteria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/>
              <a:t>Dendritic</a:t>
            </a:r>
            <a:r>
              <a:rPr lang="en-US" sz="2000" dirty="0"/>
              <a:t> cells-become antigen presenting cells (APC) to stimulate more specific  immunity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 err="1"/>
              <a:t>Interferons</a:t>
            </a:r>
            <a:r>
              <a:rPr lang="en-US" sz="2000" dirty="0"/>
              <a:t>-proteins produced by infected cells that stimulate neighboring cells to produce proteins to defend against infecting viruses OR call white blood cells.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Inflammatory Response-pain and swelling at an infection site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Mast cells (</a:t>
            </a:r>
            <a:r>
              <a:rPr lang="en-US" sz="2000" dirty="0" err="1"/>
              <a:t>basophils</a:t>
            </a:r>
            <a:r>
              <a:rPr lang="en-US" sz="2000" dirty="0"/>
              <a:t>) in the area burst open and release histamine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Histamine cause nearby blood vessels to dilate, bringing more blood to the infection site.(</a:t>
            </a:r>
            <a:r>
              <a:rPr lang="en-US" sz="2000" dirty="0" err="1"/>
              <a:t>vasodilation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Phagocytes are attracted to that area, and release chemical signals that bring more blood to the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49_02_innate_respons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97088"/>
            <a:ext cx="8548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49-2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30200" y="2119313"/>
            <a:ext cx="29035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     Mast cells secrete signals that increase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blood flow.</a:t>
            </a:r>
            <a:endParaRPr lang="en-US" sz="1100" b="1">
              <a:latin typeface="Times" pitchFamily="1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65125" y="2611438"/>
            <a:ext cx="10795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Granules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contain signaling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molecules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486025" y="2754313"/>
            <a:ext cx="5334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Nucleus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297238" y="2767013"/>
            <a:ext cx="723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Multi-lobed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nucleus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302250" y="2620963"/>
            <a:ext cx="7016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Vesicles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containing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signaling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molecules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1012825" y="2962275"/>
            <a:ext cx="22860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V="1">
            <a:off x="1778000" y="2822575"/>
            <a:ext cx="6667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3803650" y="2987675"/>
            <a:ext cx="28257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511550" y="2119313"/>
            <a:ext cx="25733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Neutrophils ingest and kill pathogens.</a:t>
            </a:r>
            <a:endParaRPr lang="en-US" sz="1100" b="1">
              <a:latin typeface="Times" pitchFamily="1" charset="0"/>
            </a:endParaRP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V="1">
            <a:off x="5133975" y="3197225"/>
            <a:ext cx="3460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H="1">
            <a:off x="5397500" y="3197225"/>
            <a:ext cx="8255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6215063" y="2119313"/>
            <a:ext cx="29035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     Macrophages recruit other cells and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ingest and kill pathogens.</a:t>
            </a:r>
            <a:endParaRPr lang="en-US" sz="1100" b="1">
              <a:latin typeface="Times" pitchFamily="1" charset="0"/>
            </a:endParaRP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6245225" y="2620963"/>
            <a:ext cx="7556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Lysosomes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digest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bacteria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7378700" y="2611438"/>
            <a:ext cx="13144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Pseudopodia engulf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bacteria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6248400" y="4119563"/>
            <a:ext cx="10509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Vesicles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secrete cell-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killing toxins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7156450" y="4243388"/>
            <a:ext cx="511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Nucleus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6511925" y="3035300"/>
            <a:ext cx="1047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>
            <a:off x="8213725" y="2749550"/>
            <a:ext cx="10795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V="1">
            <a:off x="6781800" y="3797300"/>
            <a:ext cx="21272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V="1">
            <a:off x="7464425" y="3625850"/>
            <a:ext cx="219075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49_05_lymphocyte_stat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38275"/>
            <a:ext cx="854868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49-5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76275" y="1447800"/>
            <a:ext cx="2479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latin typeface="Arial" charset="0"/>
              </a:rPr>
              <a:t>Inactive lymphocyte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221163" y="1447800"/>
            <a:ext cx="2660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latin typeface="Arial" charset="0"/>
              </a:rPr>
              <a:t>Activated lymphocyte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440238" y="2976563"/>
            <a:ext cx="10525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Nucleus</a:t>
            </a:r>
            <a:endParaRPr lang="en-US" sz="2000" b="1">
              <a:solidFill>
                <a:schemeClr val="bg2"/>
              </a:solidFill>
              <a:latin typeface="Times" pitchFamily="1" charset="0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957388" y="2803525"/>
            <a:ext cx="10525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Nucleus</a:t>
            </a:r>
            <a:endParaRPr lang="en-US" sz="2000" b="1">
              <a:solidFill>
                <a:schemeClr val="bg2"/>
              </a:solidFill>
              <a:latin typeface="Times" pitchFamily="1" charset="0"/>
            </a:endParaRPr>
          </a:p>
        </p:txBody>
      </p:sp>
      <p:pic>
        <p:nvPicPr>
          <p:cNvPr id="81928" name="Picture 8" descr="49_05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1973263"/>
            <a:ext cx="5905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7137400" y="1651000"/>
            <a:ext cx="17621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2"/>
                </a:solidFill>
                <a:latin typeface="Arial" charset="0"/>
              </a:rPr>
              <a:t>Large amount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2"/>
                </a:solidFill>
                <a:latin typeface="Arial" charset="0"/>
              </a:rPr>
              <a:t>of rough ER</a:t>
            </a:r>
            <a:endParaRPr lang="en-US" sz="2000" b="1">
              <a:solidFill>
                <a:schemeClr val="bg2"/>
              </a:solidFill>
              <a:latin typeface="Times" pitchFamily="1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49_03_inflammatory_resp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513" y="136525"/>
            <a:ext cx="29749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49-3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168650" y="222250"/>
            <a:ext cx="2120900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THE INFLAMMATORY RESPONSE</a:t>
            </a:r>
            <a:endParaRPr lang="en-US" sz="1600" b="1">
              <a:latin typeface="Times" pitchFamily="1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316413" y="471488"/>
            <a:ext cx="7334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Blood vessel</a:t>
            </a:r>
            <a:endParaRPr lang="en-US" sz="900" b="1">
              <a:latin typeface="Times" pitchFamily="1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316413" y="674688"/>
            <a:ext cx="820737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Red blood cell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316413" y="882650"/>
            <a:ext cx="446087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Platelet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4160838" y="5207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3884613" y="723900"/>
            <a:ext cx="407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3930650" y="930275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011738" y="1042988"/>
            <a:ext cx="8429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1.</a:t>
            </a:r>
            <a:r>
              <a:rPr lang="en-US" sz="800" b="1">
                <a:latin typeface="Arial" charset="0"/>
              </a:rPr>
              <a:t> Bacteria and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other pathogens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enter wound.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4040188" y="3055938"/>
            <a:ext cx="7000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Macrophage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4079875" y="3944938"/>
            <a:ext cx="51435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Mast cell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5011738" y="1589088"/>
            <a:ext cx="8874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2.</a:t>
            </a:r>
            <a:r>
              <a:rPr lang="en-US" sz="800" b="1">
                <a:latin typeface="Arial" charset="0"/>
              </a:rPr>
              <a:t> Platelets from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blood release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blood-clotting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proteins at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wound site.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5011738" y="2389188"/>
            <a:ext cx="1038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3.</a:t>
            </a:r>
            <a:r>
              <a:rPr lang="en-US" sz="800" b="1">
                <a:latin typeface="Arial" charset="0"/>
              </a:rPr>
              <a:t> Injured tissues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and macrophages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at the site release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chemokines, which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recruit immune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system cells to site.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4051300" y="4962525"/>
            <a:ext cx="6127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Neutrophil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5011738" y="3382963"/>
            <a:ext cx="8699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4.</a:t>
            </a:r>
            <a:r>
              <a:rPr lang="en-US" sz="800" b="1">
                <a:latin typeface="Arial" charset="0"/>
              </a:rPr>
              <a:t> Mast cells at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the site secrete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factors that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constrict blood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vessel at wound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but dilate blood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vessels near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wound.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5011738" y="4486275"/>
            <a:ext cx="752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5.</a:t>
            </a:r>
            <a:r>
              <a:rPr lang="en-US" sz="800" b="1">
                <a:latin typeface="Arial" charset="0"/>
              </a:rPr>
              <a:t> Neutrophils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arrive, begin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removing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pathogens by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phagocytosis.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5011738" y="5143500"/>
            <a:ext cx="96361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6.</a:t>
            </a:r>
            <a:r>
              <a:rPr lang="en-US" sz="800" b="1">
                <a:latin typeface="Arial" charset="0"/>
              </a:rPr>
              <a:t> Some newly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arrived leukocytes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mature into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macrophages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that phagocytize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pathogens and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secrete key</a:t>
            </a:r>
          </a:p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cell-cell signals.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4038600" y="6000750"/>
            <a:ext cx="7064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Macrophage</a:t>
            </a:r>
            <a:endParaRPr lang="en-US" sz="800" b="1">
              <a:latin typeface="Times" pitchFamily="1" charset="0"/>
            </a:endParaRP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3997325" y="6326188"/>
            <a:ext cx="7826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800" b="1">
                <a:latin typeface="Arial" charset="0"/>
              </a:rPr>
              <a:t>Initiate tissue</a:t>
            </a:r>
          </a:p>
          <a:p>
            <a:pPr algn="ctr">
              <a:lnSpc>
                <a:spcPct val="80000"/>
              </a:lnSpc>
            </a:pPr>
            <a:r>
              <a:rPr lang="en-US" sz="800" b="1">
                <a:latin typeface="Arial" charset="0"/>
              </a:rPr>
              <a:t>repair</a:t>
            </a:r>
            <a:endParaRPr lang="en-US" sz="800" b="1">
              <a:latin typeface="Times" pitchFamily="1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/>
              <a:t>Third line of defense 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/>
              <a:t>Up until now, the immune response has been general and not specific to the pathogen.</a:t>
            </a:r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Immunity is built specifically to fight a particular antigen (like a toxin from a bacterium, protein coat of a virus, or a molecule unique to a pathogen)</a:t>
            </a:r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Major </a:t>
            </a:r>
            <a:r>
              <a:rPr lang="en-US" sz="2100" dirty="0" err="1"/>
              <a:t>histocompatibility</a:t>
            </a:r>
            <a:r>
              <a:rPr lang="en-US" sz="2100" dirty="0"/>
              <a:t> complex (MHC) distinguishes between “self” cells and “foreign”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This is a collection of </a:t>
            </a:r>
            <a:r>
              <a:rPr lang="en-US" sz="2000" dirty="0" err="1"/>
              <a:t>glycoproteins</a:t>
            </a:r>
            <a:r>
              <a:rPr lang="en-US" sz="2000" dirty="0"/>
              <a:t> on the surfaces of all body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These are made from about 20 genes (50 alleles) and each is unique to each person, so it’s unlikely you’ll have the same proteins as someone else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1605</Words>
  <Application>Microsoft Office PowerPoint</Application>
  <PresentationFormat>On-screen Show (4:3)</PresentationFormat>
  <Paragraphs>397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</vt:lpstr>
      <vt:lpstr>ヒラギノ角ゴ Pro W3</vt:lpstr>
      <vt:lpstr>Office Theme</vt:lpstr>
      <vt:lpstr>The Immune System</vt:lpstr>
      <vt:lpstr>Figure 49-4</vt:lpstr>
      <vt:lpstr>First Line of Defense (innate/general)</vt:lpstr>
      <vt:lpstr>Figure 49-1</vt:lpstr>
      <vt:lpstr>Second Line Defenses</vt:lpstr>
      <vt:lpstr>Figure 49-2</vt:lpstr>
      <vt:lpstr>Figure 49-5</vt:lpstr>
      <vt:lpstr>Figure 49-3</vt:lpstr>
      <vt:lpstr>Third line of defense  </vt:lpstr>
      <vt:lpstr>Specific Immune Cells</vt:lpstr>
      <vt:lpstr>Figure 49-6a</vt:lpstr>
      <vt:lpstr>Figure 49-6-Table 49-2</vt:lpstr>
      <vt:lpstr>  Immune Cells cont.</vt:lpstr>
      <vt:lpstr>Figure 49-6b</vt:lpstr>
      <vt:lpstr>Types of Immune Response</vt:lpstr>
      <vt:lpstr>Figure 49-13</vt:lpstr>
      <vt:lpstr>Figure 49-11</vt:lpstr>
      <vt:lpstr>Figure 49-12</vt:lpstr>
      <vt:lpstr>Fighting Infection</vt:lpstr>
      <vt:lpstr>Figure 49-14</vt:lpstr>
      <vt:lpstr>Immune Disorders</vt:lpstr>
      <vt:lpstr>Immunity Pogil Continued…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Immune System</dc:title>
  <dc:creator>mhandest</dc:creator>
  <cp:lastModifiedBy>Maggie</cp:lastModifiedBy>
  <cp:revision>5</cp:revision>
  <cp:lastPrinted>2017-12-05T02:53:04Z</cp:lastPrinted>
  <dcterms:created xsi:type="dcterms:W3CDTF">2013-05-06T03:36:15Z</dcterms:created>
  <dcterms:modified xsi:type="dcterms:W3CDTF">2017-12-05T03:05:47Z</dcterms:modified>
</cp:coreProperties>
</file>