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33326-CA01-4056-B7BA-AA1B0906EE23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AF9C9-C2A9-48B5-B766-FA959F9B0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2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F9C9-C2A9-48B5-B766-FA959F9B0F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0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8D499-FED1-458F-A73F-3EDC6564B50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1507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F9C9-C2A9-48B5-B766-FA959F9B0F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85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F73A6-ACAE-4D9B-9BA9-047AABE14A2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5388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8901-F7B1-4BD3-8448-8330B09595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11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88901-F7B1-4BD3-8448-8330B09595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8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F99E2C-4C5B-4A1D-8F6C-8B653FA355B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0743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C489C-2134-46E4-9FC6-B07CC70519F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963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3944C-E05B-43CE-BE04-BCFA640A68A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4400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EC997B-26D9-4237-998E-05E2F7A9501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4167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F9C9-C2A9-48B5-B766-FA959F9B0F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02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75D49-6DD8-4D85-A803-2EA6B6E8906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3530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27E01-156B-4CB0-A26A-F1B4CE02D42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3517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F9C9-C2A9-48B5-B766-FA959F9B0F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12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AF9C9-C2A9-48B5-B766-FA959F9B0F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4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81B9B-CAD6-4018-A28E-759DF12EF95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943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C5D2-0140-4C59-9929-57E34EF0EB9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4CD8-A4CB-4DE5-8D18-F20ACC68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7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C5D2-0140-4C59-9929-57E34EF0EB9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4CD8-A4CB-4DE5-8D18-F20ACC68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1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C5D2-0140-4C59-9929-57E34EF0EB9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4CD8-A4CB-4DE5-8D18-F20ACC68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3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C5D2-0140-4C59-9929-57E34EF0EB9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4CD8-A4CB-4DE5-8D18-F20ACC68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C5D2-0140-4C59-9929-57E34EF0EB9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4CD8-A4CB-4DE5-8D18-F20ACC68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5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C5D2-0140-4C59-9929-57E34EF0EB9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4CD8-A4CB-4DE5-8D18-F20ACC68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6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C5D2-0140-4C59-9929-57E34EF0EB9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4CD8-A4CB-4DE5-8D18-F20ACC68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1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C5D2-0140-4C59-9929-57E34EF0EB9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4CD8-A4CB-4DE5-8D18-F20ACC68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7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C5D2-0140-4C59-9929-57E34EF0EB9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4CD8-A4CB-4DE5-8D18-F20ACC68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1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C5D2-0140-4C59-9929-57E34EF0EB9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4CD8-A4CB-4DE5-8D18-F20ACC68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5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C5D2-0140-4C59-9929-57E34EF0EB9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4CD8-A4CB-4DE5-8D18-F20ACC68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8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C5D2-0140-4C59-9929-57E34EF0EB99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34CD8-A4CB-4DE5-8D18-F20ACC689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7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93" y="186254"/>
            <a:ext cx="7456866" cy="6323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45_12b_axon_potential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2989" y="1130300"/>
            <a:ext cx="756602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1981200" cy="304800"/>
          </a:xfrm>
          <a:noFill/>
        </p:spPr>
        <p:txBody>
          <a:bodyPr wrap="none"/>
          <a:lstStyle/>
          <a:p>
            <a:pPr eaLnBrk="1" hangingPunct="1"/>
            <a:r>
              <a:rPr lang="en-US" sz="1000">
                <a:latin typeface="Arial" charset="0"/>
                <a:ea typeface="ヒラギノ角ゴ Pro W3" pitchFamily="1" charset="-128"/>
              </a:rPr>
              <a:t>Figure 45-12b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597151" y="1135064"/>
            <a:ext cx="50387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>
                <a:latin typeface="Arial" charset="0"/>
              </a:rPr>
              <a:t>WHY ACTION POTENTIALS JUMP DOWN MYELINATED AXONS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3684589" y="1514476"/>
            <a:ext cx="10747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Schwann cell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852988" y="2632076"/>
            <a:ext cx="6016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Node of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Ranvier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7829551" y="4481513"/>
            <a:ext cx="20431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3.</a:t>
            </a:r>
            <a:r>
              <a:rPr lang="en-US" sz="1100" b="1">
                <a:latin typeface="Arial" charset="0"/>
              </a:rPr>
              <a:t> </a:t>
            </a:r>
            <a:r>
              <a:rPr lang="en-US" sz="1200" b="1">
                <a:latin typeface="Arial" charset="0"/>
              </a:rPr>
              <a:t>In this way, electrical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signals continue to jump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down the axon much faster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than they can move down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an unmyelinated cell.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7826375" y="1684339"/>
            <a:ext cx="21272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1.</a:t>
            </a:r>
            <a:r>
              <a:rPr lang="en-US" sz="1100" b="1">
                <a:latin typeface="Arial" charset="0"/>
              </a:rPr>
              <a:t> </a:t>
            </a:r>
            <a:r>
              <a:rPr lang="en-US" sz="1200" b="1">
                <a:latin typeface="Arial" charset="0"/>
              </a:rPr>
              <a:t>As charge spreads down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an axon, myelination (via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Schwann cells) prevents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ions from leaking out across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the plasma membrane.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7826375" y="3041651"/>
            <a:ext cx="20764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2.</a:t>
            </a:r>
            <a:r>
              <a:rPr lang="en-US" sz="1100" b="1">
                <a:latin typeface="Arial" charset="0"/>
              </a:rPr>
              <a:t> </a:t>
            </a:r>
            <a:r>
              <a:rPr lang="en-US" sz="1200" b="1">
                <a:latin typeface="Arial" charset="0"/>
              </a:rPr>
              <a:t>Charge spreads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unimpeded until it reaches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an unmyelinated section of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the axon, called the node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of Ranvier, which is packed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with Na</a:t>
            </a:r>
            <a:r>
              <a:rPr lang="en-US" sz="1200" b="1" baseline="30000">
                <a:latin typeface="Arial" charset="0"/>
              </a:rPr>
              <a:t>+</a:t>
            </a:r>
            <a:r>
              <a:rPr lang="en-US" sz="1200" b="1">
                <a:latin typeface="Arial" charset="0"/>
              </a:rPr>
              <a:t> channels.</a:t>
            </a:r>
          </a:p>
        </p:txBody>
      </p:sp>
    </p:spTree>
    <p:extLst>
      <p:ext uri="{BB962C8B-B14F-4D97-AF65-F5344CB8AC3E}">
        <p14:creationId xmlns:p14="http://schemas.microsoft.com/office/powerpoint/2010/main" val="30952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At the Synapse (electrical changes to chemical)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51" y="1752600"/>
            <a:ext cx="9756887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 dirty="0"/>
              <a:t>The </a:t>
            </a:r>
            <a:r>
              <a:rPr lang="en-US" sz="2100" dirty="0" err="1"/>
              <a:t>impules</a:t>
            </a:r>
            <a:r>
              <a:rPr lang="en-US" sz="2100" dirty="0"/>
              <a:t> reaches a </a:t>
            </a:r>
            <a:r>
              <a:rPr lang="en-US" sz="2100" dirty="0" err="1"/>
              <a:t>presynaptic</a:t>
            </a:r>
            <a:r>
              <a:rPr lang="en-US" sz="2100" dirty="0"/>
              <a:t> dead-end, but still needs to be carried to the postsynaptic cell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/>
              <a:t>Chemicals are needed to bridge that gap and transmit information between these cells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Calcium gates open, letting Ca+2 ion into the </a:t>
            </a:r>
            <a:r>
              <a:rPr lang="en-US" sz="2000" dirty="0" err="1"/>
              <a:t>presynaptic</a:t>
            </a:r>
            <a:r>
              <a:rPr lang="en-US" sz="2000" dirty="0"/>
              <a:t> cell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Synaptic </a:t>
            </a:r>
            <a:r>
              <a:rPr lang="en-US" sz="2000" dirty="0" err="1"/>
              <a:t>vessicles</a:t>
            </a:r>
            <a:r>
              <a:rPr lang="en-US" sz="2000" dirty="0"/>
              <a:t> on the </a:t>
            </a:r>
            <a:r>
              <a:rPr lang="en-US" sz="2000" dirty="0" err="1"/>
              <a:t>presynaptic</a:t>
            </a:r>
            <a:r>
              <a:rPr lang="en-US" sz="2000" dirty="0"/>
              <a:t> cell release neurotransmitter substances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Neurotransmitters bind with postsynaptic cell receptors</a:t>
            </a:r>
            <a:endParaRPr lang="en-US" sz="18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Neurotransmitters are degraded and recycled by enzymes in the synaptic cleft and picked up by the </a:t>
            </a:r>
            <a:r>
              <a:rPr lang="en-US" sz="2000" dirty="0" err="1"/>
              <a:t>presynaptic</a:t>
            </a:r>
            <a:r>
              <a:rPr lang="en-US" sz="2000" dirty="0"/>
              <a:t> cell to be re-used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29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45_15_information_transf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44" y="1600200"/>
            <a:ext cx="9895708" cy="423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1"/>
            <a:ext cx="2260600" cy="339725"/>
          </a:xfrm>
          <a:noFill/>
        </p:spPr>
        <p:txBody>
          <a:bodyPr wrap="none"/>
          <a:lstStyle/>
          <a:p>
            <a:pPr eaLnBrk="1" hangingPunct="1"/>
            <a:r>
              <a:rPr lang="en-US" sz="1000">
                <a:latin typeface="Arial" charset="0"/>
                <a:ea typeface="ヒラギノ角ゴ Pro W3" pitchFamily="1" charset="-128"/>
              </a:rPr>
              <a:t>Figure 45-15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627313" y="2454276"/>
            <a:ext cx="7604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latin typeface="Arial" charset="0"/>
              </a:rPr>
              <a:t>Presynaptic</a:t>
            </a:r>
          </a:p>
          <a:p>
            <a:r>
              <a:rPr lang="en-US" sz="1000" b="1">
                <a:latin typeface="Arial" charset="0"/>
              </a:rPr>
              <a:t>neuron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2919413" y="4117976"/>
            <a:ext cx="8175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latin typeface="Arial" charset="0"/>
              </a:rPr>
              <a:t>Postsynaptic</a:t>
            </a:r>
          </a:p>
          <a:p>
            <a:r>
              <a:rPr lang="en-US" sz="1000" b="1">
                <a:latin typeface="Arial" charset="0"/>
              </a:rPr>
              <a:t>neuron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4151313" y="1704976"/>
            <a:ext cx="59737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 dirty="0">
                <a:latin typeface="Arial" charset="0"/>
              </a:rPr>
              <a:t>ACTION POTENTIAL TRIGGERS RELEASE OF NEUROTRANSMITTER</a:t>
            </a:r>
            <a:endParaRPr lang="en-US" sz="1400" b="1" dirty="0">
              <a:latin typeface="Times" pitchFamily="1" charset="0"/>
            </a:endParaRP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4119563" y="2098676"/>
            <a:ext cx="7604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latin typeface="Arial" charset="0"/>
              </a:rPr>
              <a:t>Na</a:t>
            </a:r>
            <a:r>
              <a:rPr lang="en-US" sz="1000" b="1" baseline="30000">
                <a:latin typeface="Arial" charset="0"/>
              </a:rPr>
              <a:t>+</a:t>
            </a:r>
            <a:r>
              <a:rPr lang="en-US" sz="1000" b="1">
                <a:latin typeface="Arial" charset="0"/>
              </a:rPr>
              <a:t> and K</a:t>
            </a:r>
            <a:r>
              <a:rPr lang="en-US" sz="1000" b="1" baseline="30000">
                <a:latin typeface="Arial" charset="0"/>
              </a:rPr>
              <a:t>+</a:t>
            </a:r>
            <a:endParaRPr lang="en-US" sz="1000" b="1">
              <a:latin typeface="Arial" charset="0"/>
            </a:endParaRPr>
          </a:p>
          <a:p>
            <a:r>
              <a:rPr lang="en-US" sz="1000" b="1">
                <a:latin typeface="Arial" charset="0"/>
              </a:rPr>
              <a:t>channels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4119563" y="2670176"/>
            <a:ext cx="73501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10000"/>
              </a:lnSpc>
            </a:pPr>
            <a:r>
              <a:rPr lang="en-US" sz="1000" b="1">
                <a:latin typeface="Arial" charset="0"/>
              </a:rPr>
              <a:t>Presynaptic</a:t>
            </a:r>
          </a:p>
          <a:p>
            <a:pPr>
              <a:lnSpc>
                <a:spcPct val="110000"/>
              </a:lnSpc>
            </a:pPr>
            <a:r>
              <a:rPr lang="en-US" sz="1000" b="1">
                <a:latin typeface="Arial" charset="0"/>
              </a:rPr>
              <a:t>membrane</a:t>
            </a:r>
          </a:p>
          <a:p>
            <a:pPr>
              <a:lnSpc>
                <a:spcPct val="110000"/>
              </a:lnSpc>
            </a:pPr>
            <a:r>
              <a:rPr lang="en-US" sz="1000" b="1">
                <a:latin typeface="Arial" charset="0"/>
              </a:rPr>
              <a:t>(axon)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4164013" y="3698876"/>
            <a:ext cx="7985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110000"/>
              </a:lnSpc>
            </a:pPr>
            <a:r>
              <a:rPr lang="en-US" sz="1000" b="1">
                <a:latin typeface="Arial" charset="0"/>
              </a:rPr>
              <a:t>Postsynaptic</a:t>
            </a:r>
          </a:p>
          <a:p>
            <a:pPr>
              <a:lnSpc>
                <a:spcPct val="110000"/>
              </a:lnSpc>
            </a:pPr>
            <a:r>
              <a:rPr lang="en-US" sz="1000" b="1">
                <a:latin typeface="Arial" charset="0"/>
              </a:rPr>
              <a:t>membrane</a:t>
            </a:r>
          </a:p>
          <a:p>
            <a:pPr>
              <a:lnSpc>
                <a:spcPct val="110000"/>
              </a:lnSpc>
            </a:pPr>
            <a:r>
              <a:rPr lang="en-US" sz="1000" b="1">
                <a:latin typeface="Arial" charset="0"/>
              </a:rPr>
              <a:t>(dendrite or</a:t>
            </a:r>
          </a:p>
          <a:p>
            <a:pPr>
              <a:lnSpc>
                <a:spcPct val="110000"/>
              </a:lnSpc>
            </a:pPr>
            <a:r>
              <a:rPr lang="en-US" sz="1000" b="1">
                <a:latin typeface="Arial" charset="0"/>
              </a:rPr>
              <a:t>cell body)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5300663" y="4619626"/>
            <a:ext cx="5826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latin typeface="Arial" charset="0"/>
              </a:rPr>
              <a:t>Synaptic</a:t>
            </a:r>
          </a:p>
          <a:p>
            <a:r>
              <a:rPr lang="en-US" sz="1000" b="1">
                <a:latin typeface="Arial" charset="0"/>
              </a:rPr>
              <a:t>cleft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5973763" y="2308226"/>
            <a:ext cx="6524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000" b="1" dirty="0">
                <a:latin typeface="Arial" charset="0"/>
              </a:rPr>
              <a:t>Action</a:t>
            </a:r>
          </a:p>
          <a:p>
            <a:pPr algn="ctr"/>
            <a:r>
              <a:rPr lang="en-US" sz="1000" b="1" dirty="0">
                <a:latin typeface="Arial" charset="0"/>
              </a:rPr>
              <a:t>potentials</a:t>
            </a:r>
            <a:endParaRPr lang="en-US" sz="1000" b="1" dirty="0">
              <a:latin typeface="Times" pitchFamily="1" charset="0"/>
            </a:endParaRPr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>
            <a:off x="5748338" y="2374900"/>
            <a:ext cx="317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>
            <a:off x="6527800" y="2374900"/>
            <a:ext cx="287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 flipV="1">
            <a:off x="5524500" y="4335464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1" name="Line 15"/>
          <p:cNvSpPr>
            <a:spLocks noChangeShapeType="1"/>
          </p:cNvSpPr>
          <p:nvPr/>
        </p:nvSpPr>
        <p:spPr bwMode="auto">
          <a:xfrm flipV="1">
            <a:off x="4394200" y="4373563"/>
            <a:ext cx="0" cy="169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>
            <a:off x="4872039" y="2755900"/>
            <a:ext cx="631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>
            <a:off x="4860925" y="2168525"/>
            <a:ext cx="450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 flipH="1">
            <a:off x="4981575" y="1908176"/>
            <a:ext cx="501650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>
            <a:off x="4978401" y="2165351"/>
            <a:ext cx="371475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 flipH="1">
            <a:off x="4981576" y="2060576"/>
            <a:ext cx="536575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8196263" y="2124076"/>
            <a:ext cx="1662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latin typeface="Arial" charset="0"/>
              </a:rPr>
              <a:t>1. </a:t>
            </a:r>
            <a:r>
              <a:rPr lang="en-US" sz="1000" b="1">
                <a:latin typeface="Arial" charset="0"/>
              </a:rPr>
              <a:t>Action potential arrives;</a:t>
            </a:r>
          </a:p>
          <a:p>
            <a:r>
              <a:rPr lang="en-US" sz="1000" b="1">
                <a:latin typeface="Arial" charset="0"/>
              </a:rPr>
              <a:t>triggers entry of Ca</a:t>
            </a:r>
            <a:r>
              <a:rPr lang="en-US" sz="1000" b="1" baseline="30000">
                <a:latin typeface="Arial" charset="0"/>
              </a:rPr>
              <a:t>2+</a:t>
            </a:r>
            <a:r>
              <a:rPr lang="en-US" sz="1000" b="1">
                <a:latin typeface="Arial" charset="0"/>
              </a:rPr>
              <a:t>.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8196263" y="2619376"/>
            <a:ext cx="19986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latin typeface="Arial" charset="0"/>
              </a:rPr>
              <a:t>2. </a:t>
            </a:r>
            <a:r>
              <a:rPr lang="en-US" sz="1000" b="1">
                <a:latin typeface="Arial" charset="0"/>
              </a:rPr>
              <a:t>In response to Ca</a:t>
            </a:r>
            <a:r>
              <a:rPr lang="en-US" sz="1000" b="1" baseline="30000">
                <a:latin typeface="Arial" charset="0"/>
              </a:rPr>
              <a:t>2+</a:t>
            </a:r>
            <a:r>
              <a:rPr lang="en-US" sz="1000" b="1">
                <a:latin typeface="Arial" charset="0"/>
              </a:rPr>
              <a:t>, synaptic</a:t>
            </a:r>
          </a:p>
          <a:p>
            <a:r>
              <a:rPr lang="en-US" sz="1000" b="1">
                <a:latin typeface="Arial" charset="0"/>
              </a:rPr>
              <a:t>vesicles fuse with presynaptic</a:t>
            </a:r>
          </a:p>
          <a:p>
            <a:r>
              <a:rPr lang="en-US" sz="1000" b="1">
                <a:latin typeface="Arial" charset="0"/>
              </a:rPr>
              <a:t>membrane, then release</a:t>
            </a:r>
          </a:p>
          <a:p>
            <a:r>
              <a:rPr lang="en-US" sz="1000" b="1">
                <a:latin typeface="Arial" charset="0"/>
              </a:rPr>
              <a:t>neurotransmitter.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8196263" y="3489326"/>
            <a:ext cx="18208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latin typeface="Arial" charset="0"/>
              </a:rPr>
              <a:t>3. </a:t>
            </a:r>
            <a:r>
              <a:rPr lang="en-US" sz="1000" b="1">
                <a:latin typeface="Arial" charset="0"/>
              </a:rPr>
              <a:t>Ion channels open when</a:t>
            </a:r>
          </a:p>
          <a:p>
            <a:r>
              <a:rPr lang="en-US" sz="1000" b="1">
                <a:latin typeface="Arial" charset="0"/>
              </a:rPr>
              <a:t>neurotransmitter binds; ion</a:t>
            </a:r>
          </a:p>
          <a:p>
            <a:r>
              <a:rPr lang="en-US" sz="1000" b="1">
                <a:latin typeface="Arial" charset="0"/>
              </a:rPr>
              <a:t>flows cause change in</a:t>
            </a:r>
          </a:p>
          <a:p>
            <a:r>
              <a:rPr lang="en-US" sz="1000" b="1">
                <a:latin typeface="Arial" charset="0"/>
              </a:rPr>
              <a:t>postsynaptic cell potential.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21880" name="Text Box 24"/>
          <p:cNvSpPr txBox="1">
            <a:spLocks noChangeArrowheads="1"/>
          </p:cNvSpPr>
          <p:nvPr/>
        </p:nvSpPr>
        <p:spPr bwMode="auto">
          <a:xfrm>
            <a:off x="8196263" y="4289426"/>
            <a:ext cx="18208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latin typeface="Arial" charset="0"/>
              </a:rPr>
              <a:t>4. </a:t>
            </a:r>
            <a:r>
              <a:rPr lang="en-US" sz="1000" b="1">
                <a:latin typeface="Arial" charset="0"/>
              </a:rPr>
              <a:t>Ion channels will close as</a:t>
            </a:r>
          </a:p>
          <a:p>
            <a:r>
              <a:rPr lang="en-US" sz="1000" b="1">
                <a:latin typeface="Arial" charset="0"/>
              </a:rPr>
              <a:t>neurotransmitter is broken</a:t>
            </a:r>
          </a:p>
          <a:p>
            <a:r>
              <a:rPr lang="en-US" sz="1000" b="1">
                <a:latin typeface="Arial" charset="0"/>
              </a:rPr>
              <a:t>down or taken back up by</a:t>
            </a:r>
          </a:p>
          <a:p>
            <a:r>
              <a:rPr lang="en-US" sz="1000" b="1">
                <a:latin typeface="Arial" charset="0"/>
              </a:rPr>
              <a:t>presynaptic cell (not shown).</a:t>
            </a:r>
            <a:endParaRPr lang="en-US" sz="1000" b="1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Regulation and Control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Endocrine System-is a series of hormone-producing glands throughout the body which are circulated through the blood and influence target cells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76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AP-Pertinent Endocrine Info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10091738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/>
              <a:t>Anterior Pituitary-produces tropic hormones (hormones that target other glands)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Growth Hormone, Follicle-stimulating Hormone(gonadotrophin),  </a:t>
            </a:r>
            <a:r>
              <a:rPr lang="en-US" sz="2200" dirty="0" err="1"/>
              <a:t>Adrenocorticoptropic</a:t>
            </a:r>
            <a:r>
              <a:rPr lang="en-US" sz="2200" dirty="0"/>
              <a:t> Hormone, Prolactin, Thyroid Stimulating Hormone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Posterior Pituitary – stores/regulates hormones made in other glands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Antidiuretic Hormone, Oxytocin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Pancreas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Islets of Langerhans have 2 cell types (producing antagonistic hormones)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/>
              <a:t>Alpha cells-secrete glucagon into the blood when blood sugar drops, stimulating the liver to release glucose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/>
              <a:t>Beta cells-secrete insulin, stimulating the liver to take up glucose and convert it to glycogen or fat</a:t>
            </a:r>
          </a:p>
        </p:txBody>
      </p:sp>
    </p:spTree>
    <p:extLst>
      <p:ext uri="{BB962C8B-B14F-4D97-AF65-F5344CB8AC3E}">
        <p14:creationId xmlns:p14="http://schemas.microsoft.com/office/powerpoint/2010/main" val="39820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hormones work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52" y="1752600"/>
            <a:ext cx="10001586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Method 1: (for steroid hormones)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The hormone </a:t>
            </a:r>
            <a:r>
              <a:rPr lang="en-US" sz="2200" u="sng" dirty="0"/>
              <a:t>diffuses through the pm </a:t>
            </a:r>
            <a:r>
              <a:rPr lang="en-US" sz="2200" dirty="0"/>
              <a:t>and heads for the nucleus.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It binds to a receptor protein in the nucleus, which activates the DNA to turn on a specific gene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Method 2: (for protein hormones)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The hormone </a:t>
            </a:r>
            <a:r>
              <a:rPr lang="en-US" sz="2200" u="sng" dirty="0"/>
              <a:t>binds to a receptor on the plasma membrane </a:t>
            </a:r>
            <a:r>
              <a:rPr lang="en-US" sz="2200" dirty="0"/>
              <a:t>(receptor-mediated </a:t>
            </a:r>
            <a:r>
              <a:rPr lang="en-US" sz="2200" dirty="0" err="1"/>
              <a:t>endocytosis</a:t>
            </a:r>
            <a:r>
              <a:rPr lang="en-US" sz="2200" dirty="0"/>
              <a:t>), which stimulates a second messenger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2</a:t>
            </a:r>
            <a:r>
              <a:rPr lang="en-US" sz="2200" baseline="30000" dirty="0"/>
              <a:t>nd</a:t>
            </a:r>
            <a:r>
              <a:rPr lang="en-US" sz="2200" dirty="0"/>
              <a:t> messengers could be </a:t>
            </a:r>
            <a:r>
              <a:rPr lang="en-US" sz="2200" dirty="0" err="1"/>
              <a:t>cAMP</a:t>
            </a:r>
            <a:r>
              <a:rPr lang="en-US" sz="2200" dirty="0"/>
              <a:t>, which triggers an enzyme that makes cellular changes, or Inositol triphosphate (IP3) that triggers the release of calcium ion from the ER, that triggers enzymes to make cellular changes</a:t>
            </a:r>
          </a:p>
        </p:txBody>
      </p:sp>
    </p:spTree>
    <p:extLst>
      <p:ext uri="{BB962C8B-B14F-4D97-AF65-F5344CB8AC3E}">
        <p14:creationId xmlns:p14="http://schemas.microsoft.com/office/powerpoint/2010/main" val="39378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47_18_gene_express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4" y="1657351"/>
            <a:ext cx="8548687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1981200" cy="304800"/>
          </a:xfrm>
          <a:noFill/>
        </p:spPr>
        <p:txBody>
          <a:bodyPr/>
          <a:lstStyle/>
          <a:p>
            <a:pPr eaLnBrk="1" hangingPunct="1"/>
            <a:r>
              <a:rPr lang="en-US" sz="1000">
                <a:latin typeface="Arial" charset="0"/>
              </a:rPr>
              <a:t>Figure 47-18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873250" y="1731964"/>
            <a:ext cx="270033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latin typeface="Arial" charset="0"/>
                <a:ea typeface="ヒラギノ角ゴ Pro W3" pitchFamily="1" charset="-128"/>
              </a:rPr>
              <a:t>STEROID HORMONE ACTION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197225" y="1985963"/>
            <a:ext cx="7747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Hormone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receptor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979613" y="3309938"/>
            <a:ext cx="7747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Steroid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hormone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3117850" y="3586163"/>
            <a:ext cx="774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Hormone-receptor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complex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5472114" y="3508375"/>
            <a:ext cx="733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Hormone-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response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element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6364288" y="3506788"/>
            <a:ext cx="89376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RNA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polymerase</a:t>
            </a: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5016501" y="3214688"/>
            <a:ext cx="38576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DNA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6859588" y="2103438"/>
            <a:ext cx="51276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mRNA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5214938" y="1757363"/>
            <a:ext cx="66516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Nucleus</a:t>
            </a: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>
            <a:off x="9453563" y="2078038"/>
            <a:ext cx="66516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Proteins</a:t>
            </a: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9429751" y="4111625"/>
            <a:ext cx="81756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Ribosome</a:t>
            </a: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9334501" y="4056064"/>
            <a:ext cx="68263" cy="134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AutoShape 16"/>
          <p:cNvSpPr>
            <a:spLocks/>
          </p:cNvSpPr>
          <p:nvPr/>
        </p:nvSpPr>
        <p:spPr bwMode="auto">
          <a:xfrm rot="3205212">
            <a:off x="5780088" y="3025776"/>
            <a:ext cx="106363" cy="455612"/>
          </a:xfrm>
          <a:prstGeom prst="rightBrace">
            <a:avLst>
              <a:gd name="adj1" fmla="val 3569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 flipH="1">
            <a:off x="5861050" y="3289301"/>
            <a:ext cx="0" cy="201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4933951" y="4094164"/>
            <a:ext cx="1566863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1400" b="1">
                <a:latin typeface="Arial" charset="0"/>
                <a:ea typeface="ヒラギノ角ゴ Pro W3" pitchFamily="1" charset="-128"/>
              </a:rPr>
              <a:t>3.</a:t>
            </a:r>
            <a:r>
              <a:rPr lang="en-US" sz="1200" b="1">
                <a:latin typeface="Arial" charset="0"/>
                <a:ea typeface="ヒラギノ角ゴ Pro W3" pitchFamily="1" charset="-128"/>
              </a:rPr>
              <a:t> Hormone-receptor</a:t>
            </a:r>
          </a:p>
          <a:p>
            <a:pPr marL="457200" indent="-457200"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complex enters</a:t>
            </a:r>
          </a:p>
          <a:p>
            <a:pPr marL="457200" indent="-457200"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nucleus and binds</a:t>
            </a:r>
          </a:p>
          <a:p>
            <a:pPr marL="457200" indent="-457200"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to DNA, induces</a:t>
            </a:r>
          </a:p>
          <a:p>
            <a:pPr marL="457200" indent="-457200"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start of transcription.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1958975" y="4284664"/>
            <a:ext cx="839788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  <a:ea typeface="ヒラギノ角ゴ Pro W3" pitchFamily="1" charset="-128"/>
              </a:rPr>
              <a:t>1.</a:t>
            </a:r>
            <a:r>
              <a:rPr lang="en-US" sz="1200" b="1">
                <a:latin typeface="Arial" charset="0"/>
                <a:ea typeface="ヒラギノ角ゴ Pro W3" pitchFamily="1" charset="-128"/>
              </a:rPr>
              <a:t> Steroid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hormone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enters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target cell.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3024188" y="4287839"/>
            <a:ext cx="15176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1400" b="1">
                <a:latin typeface="Arial" charset="0"/>
                <a:ea typeface="ヒラギノ角ゴ Pro W3" pitchFamily="1" charset="-128"/>
              </a:rPr>
              <a:t>2.</a:t>
            </a:r>
            <a:r>
              <a:rPr lang="en-US" sz="1200" b="1">
                <a:latin typeface="Arial" charset="0"/>
                <a:ea typeface="ヒラギノ角ゴ Pro W3" pitchFamily="1" charset="-128"/>
              </a:rPr>
              <a:t> Hormone binds</a:t>
            </a:r>
          </a:p>
          <a:p>
            <a:pPr marL="457200" indent="-457200"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to receptor, induces</a:t>
            </a:r>
          </a:p>
          <a:p>
            <a:pPr marL="457200" indent="-457200"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conformational</a:t>
            </a:r>
          </a:p>
          <a:p>
            <a:pPr marL="457200" indent="-457200"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change.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6648450" y="4086225"/>
            <a:ext cx="1119188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1400" b="1">
                <a:latin typeface="Arial" charset="0"/>
                <a:ea typeface="ヒラギノ角ゴ Pro W3" pitchFamily="1" charset="-128"/>
              </a:rPr>
              <a:t>4.</a:t>
            </a:r>
            <a:r>
              <a:rPr lang="en-US" sz="1200" b="1">
                <a:latin typeface="Arial" charset="0"/>
                <a:ea typeface="ヒラギノ角ゴ Pro W3" pitchFamily="1" charset="-128"/>
              </a:rPr>
              <a:t> Many mRNA</a:t>
            </a:r>
          </a:p>
          <a:p>
            <a:pPr marL="457200" indent="-457200"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transcripts are</a:t>
            </a:r>
          </a:p>
          <a:p>
            <a:pPr marL="457200" indent="-457200"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produced,</a:t>
            </a:r>
          </a:p>
          <a:p>
            <a:pPr marL="457200" indent="-457200"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amplifying</a:t>
            </a:r>
          </a:p>
          <a:p>
            <a:pPr marL="457200" indent="-457200"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the signal.</a:t>
            </a:r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8653463" y="4292600"/>
            <a:ext cx="1712912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1400" b="1">
                <a:latin typeface="Arial" charset="0"/>
                <a:ea typeface="ヒラギノ角ゴ Pro W3" pitchFamily="1" charset="-128"/>
              </a:rPr>
              <a:t>5.</a:t>
            </a:r>
            <a:r>
              <a:rPr lang="en-US" sz="1200" b="1">
                <a:latin typeface="Arial" charset="0"/>
                <a:ea typeface="ヒラギノ角ゴ Pro W3" pitchFamily="1" charset="-128"/>
              </a:rPr>
              <a:t> Each transcript is</a:t>
            </a:r>
          </a:p>
          <a:p>
            <a:pPr marL="457200" indent="-457200"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translated many times,</a:t>
            </a:r>
          </a:p>
          <a:p>
            <a:pPr marL="457200" indent="-457200"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further amplifying the</a:t>
            </a:r>
          </a:p>
          <a:p>
            <a:pPr marL="457200" indent="-457200"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signal.</a:t>
            </a:r>
          </a:p>
        </p:txBody>
      </p:sp>
    </p:spTree>
    <p:extLst>
      <p:ext uri="{BB962C8B-B14F-4D97-AF65-F5344CB8AC3E}">
        <p14:creationId xmlns:p14="http://schemas.microsoft.com/office/powerpoint/2010/main" val="30882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47_21_transduction_cascad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6" y="136525"/>
            <a:ext cx="44878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1981200" cy="304800"/>
          </a:xfrm>
          <a:noFill/>
        </p:spPr>
        <p:txBody>
          <a:bodyPr/>
          <a:lstStyle/>
          <a:p>
            <a:pPr eaLnBrk="1" hangingPunct="1"/>
            <a:r>
              <a:rPr lang="en-US" sz="1000">
                <a:latin typeface="Arial" charset="0"/>
              </a:rPr>
              <a:t>Figure 47-21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4068763" y="258763"/>
            <a:ext cx="3656012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1200" b="1">
                <a:latin typeface="Arial" charset="0"/>
                <a:ea typeface="ヒラギノ角ゴ Pro W3" pitchFamily="1" charset="-128"/>
              </a:rPr>
              <a:t>MODEL FOR EPINEPHRINE ACTION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875338" y="969964"/>
            <a:ext cx="825500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1100" b="1">
                <a:latin typeface="Arial" charset="0"/>
                <a:ea typeface="ヒラギノ角ゴ Pro W3" pitchFamily="1" charset="-128"/>
              </a:rPr>
              <a:t>Epinephrine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V="1">
            <a:off x="5418139" y="1036638"/>
            <a:ext cx="403225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4900613" y="1655764"/>
            <a:ext cx="627062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1100" b="1">
                <a:latin typeface="Arial" charset="0"/>
                <a:ea typeface="ヒラギノ角ゴ Pro W3" pitchFamily="1" charset="-128"/>
              </a:rPr>
              <a:t>Receptor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4105275" y="566738"/>
            <a:ext cx="11684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1300" b="1">
                <a:latin typeface="Arial" charset="0"/>
                <a:ea typeface="ヒラギノ角ゴ Pro W3" pitchFamily="1" charset="-128"/>
              </a:rPr>
              <a:t>1.</a:t>
            </a:r>
            <a:r>
              <a:rPr lang="en-US" sz="1100" b="1">
                <a:latin typeface="Arial" charset="0"/>
                <a:ea typeface="ヒラギノ角ゴ Pro W3" pitchFamily="1" charset="-128"/>
              </a:rPr>
              <a:t> Epinephrine</a:t>
            </a:r>
          </a:p>
          <a:p>
            <a:pPr marL="457200" indent="-457200">
              <a:lnSpc>
                <a:spcPct val="90000"/>
              </a:lnSpc>
            </a:pPr>
            <a:r>
              <a:rPr lang="en-US" sz="1100" b="1">
                <a:latin typeface="Arial" charset="0"/>
                <a:ea typeface="ヒラギノ角ゴ Pro W3" pitchFamily="1" charset="-128"/>
              </a:rPr>
              <a:t>binds to receptor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6707189" y="1562101"/>
            <a:ext cx="642937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sz="1100" b="1">
                <a:latin typeface="Arial" charset="0"/>
                <a:ea typeface="ヒラギノ角ゴ Pro W3" pitchFamily="1" charset="-128"/>
              </a:rPr>
              <a:t>Adenylyl</a:t>
            </a:r>
          </a:p>
          <a:p>
            <a:pPr marL="457200" indent="-457200">
              <a:lnSpc>
                <a:spcPct val="90000"/>
              </a:lnSpc>
            </a:pPr>
            <a:r>
              <a:rPr lang="en-US" sz="1100" b="1">
                <a:latin typeface="Arial" charset="0"/>
                <a:ea typeface="ヒラギノ角ゴ Pro W3" pitchFamily="1" charset="-128"/>
              </a:rPr>
              <a:t>cyclase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038976" y="2643189"/>
            <a:ext cx="1317625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/>
            <a:r>
              <a:rPr lang="en-US" sz="1300" b="1">
                <a:latin typeface="Arial" charset="0"/>
                <a:ea typeface="ヒラギノ角ゴ Pro W3" pitchFamily="1" charset="-128"/>
              </a:rPr>
              <a:t>3.</a:t>
            </a:r>
            <a:r>
              <a:rPr lang="en-US" sz="1000" b="1">
                <a:latin typeface="Arial" charset="0"/>
                <a:ea typeface="ヒラギノ角ゴ Pro W3" pitchFamily="1" charset="-128"/>
              </a:rPr>
              <a:t> Activated</a:t>
            </a:r>
          </a:p>
          <a:p>
            <a:pPr marL="457200" indent="-457200"/>
            <a:r>
              <a:rPr lang="en-US" sz="1000" b="1">
                <a:latin typeface="Arial" charset="0"/>
                <a:ea typeface="ヒラギノ角ゴ Pro W3" pitchFamily="1" charset="-128"/>
              </a:rPr>
              <a:t>    adenylyl cyclase</a:t>
            </a:r>
          </a:p>
          <a:p>
            <a:pPr marL="457200" indent="-457200"/>
            <a:r>
              <a:rPr lang="en-US" sz="1000" b="1">
                <a:latin typeface="Arial" charset="0"/>
                <a:ea typeface="ヒラギノ角ゴ Pro W3" pitchFamily="1" charset="-128"/>
              </a:rPr>
              <a:t>    catalyzes</a:t>
            </a:r>
          </a:p>
          <a:p>
            <a:pPr marL="457200" indent="-457200"/>
            <a:r>
              <a:rPr lang="en-US" sz="1000" b="1">
                <a:latin typeface="Arial" charset="0"/>
                <a:ea typeface="ヒラギノ角ゴ Pro W3" pitchFamily="1" charset="-128"/>
              </a:rPr>
              <a:t>    formation of</a:t>
            </a:r>
          </a:p>
          <a:p>
            <a:pPr marL="457200" indent="-457200"/>
            <a:r>
              <a:rPr lang="en-US" sz="1000" b="1">
                <a:latin typeface="Arial" charset="0"/>
                <a:ea typeface="ヒラギノ角ゴ Pro W3" pitchFamily="1" charset="-128"/>
              </a:rPr>
              <a:t>    cAMP</a:t>
            </a: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5005389" y="2398713"/>
            <a:ext cx="922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/>
            <a:r>
              <a:rPr lang="en-US" sz="1300" b="1">
                <a:latin typeface="Arial" charset="0"/>
                <a:ea typeface="ヒラギノ角ゴ Pro W3" pitchFamily="1" charset="-128"/>
              </a:rPr>
              <a:t>2.</a:t>
            </a:r>
            <a:r>
              <a:rPr lang="en-US" sz="1000" b="1">
                <a:latin typeface="Arial" charset="0"/>
                <a:ea typeface="ヒラギノ角ゴ Pro W3" pitchFamily="1" charset="-128"/>
              </a:rPr>
              <a:t> </a:t>
            </a:r>
            <a:r>
              <a:rPr lang="en-US" sz="1100" b="1">
                <a:latin typeface="Arial" charset="0"/>
                <a:ea typeface="ヒラギノ角ゴ Pro W3" pitchFamily="1" charset="-128"/>
              </a:rPr>
              <a:t>Activation</a:t>
            </a:r>
          </a:p>
          <a:p>
            <a:pPr marL="457200" indent="-457200"/>
            <a:r>
              <a:rPr lang="en-US" sz="1100" b="1">
                <a:latin typeface="Arial" charset="0"/>
                <a:ea typeface="ヒラギノ角ゴ Pro W3" pitchFamily="1" charset="-128"/>
              </a:rPr>
              <a:t>of G protein</a:t>
            </a:r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 flipH="1">
            <a:off x="5473700" y="2116138"/>
            <a:ext cx="147638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5518150" y="3511550"/>
            <a:ext cx="30559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/>
            <a:r>
              <a:rPr lang="en-US" sz="1300" b="1">
                <a:latin typeface="Arial" charset="0"/>
                <a:ea typeface="ヒラギノ角ゴ Pro W3" pitchFamily="1" charset="-128"/>
              </a:rPr>
              <a:t>4.</a:t>
            </a:r>
            <a:r>
              <a:rPr lang="en-US" sz="1000" b="1">
                <a:latin typeface="Arial" charset="0"/>
                <a:ea typeface="ヒラギノ角ゴ Pro W3" pitchFamily="1" charset="-128"/>
              </a:rPr>
              <a:t> Activation of cAMP-dependent protein</a:t>
            </a:r>
          </a:p>
          <a:p>
            <a:pPr marL="457200" indent="-457200"/>
            <a:r>
              <a:rPr lang="en-US" sz="1000" b="1">
                <a:latin typeface="Arial" charset="0"/>
                <a:ea typeface="ヒラギノ角ゴ Pro W3" pitchFamily="1" charset="-128"/>
              </a:rPr>
              <a:t>    kinase A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5514975" y="4376739"/>
            <a:ext cx="25654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/>
            <a:r>
              <a:rPr lang="en-US" sz="1300" b="1">
                <a:latin typeface="Arial" charset="0"/>
                <a:ea typeface="ヒラギノ角ゴ Pro W3" pitchFamily="1" charset="-128"/>
              </a:rPr>
              <a:t>5.</a:t>
            </a:r>
            <a:r>
              <a:rPr lang="en-US" sz="1000" b="1">
                <a:latin typeface="Arial" charset="0"/>
                <a:ea typeface="ヒラギノ角ゴ Pro W3" pitchFamily="1" charset="-128"/>
              </a:rPr>
              <a:t> </a:t>
            </a:r>
            <a:r>
              <a:rPr lang="en-US" sz="1100" b="1">
                <a:latin typeface="Arial" charset="0"/>
                <a:ea typeface="ヒラギノ角ゴ Pro W3" pitchFamily="1" charset="-128"/>
              </a:rPr>
              <a:t>Activation of phosphorylase kinase</a:t>
            </a:r>
            <a:endParaRPr lang="en-US" sz="10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5513389" y="5330825"/>
            <a:ext cx="20859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/>
            <a:r>
              <a:rPr lang="en-US" sz="1300" b="1">
                <a:latin typeface="Arial" charset="0"/>
                <a:ea typeface="ヒラギノ角ゴ Pro W3" pitchFamily="1" charset="-128"/>
              </a:rPr>
              <a:t>6.</a:t>
            </a:r>
            <a:r>
              <a:rPr lang="en-US" sz="1000" b="1">
                <a:latin typeface="Arial" charset="0"/>
                <a:ea typeface="ヒラギノ角ゴ Pro W3" pitchFamily="1" charset="-128"/>
              </a:rPr>
              <a:t> </a:t>
            </a:r>
            <a:r>
              <a:rPr lang="en-US" sz="1100" b="1">
                <a:latin typeface="Arial" charset="0"/>
                <a:ea typeface="ヒラギノ角ゴ Pro W3" pitchFamily="1" charset="-128"/>
              </a:rPr>
              <a:t>Activation of phosphorylase</a:t>
            </a:r>
            <a:endParaRPr lang="en-US" sz="10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508626" y="6115050"/>
            <a:ext cx="27162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/>
            <a:r>
              <a:rPr lang="en-US" sz="1300" b="1">
                <a:latin typeface="Arial" charset="0"/>
                <a:ea typeface="ヒラギノ角ゴ Pro W3" pitchFamily="1" charset="-128"/>
              </a:rPr>
              <a:t>7.</a:t>
            </a:r>
            <a:r>
              <a:rPr lang="en-US" sz="1000" b="1">
                <a:latin typeface="Arial" charset="0"/>
                <a:ea typeface="ヒラギノ角ゴ Pro W3" pitchFamily="1" charset="-128"/>
              </a:rPr>
              <a:t> </a:t>
            </a:r>
            <a:r>
              <a:rPr lang="en-US" sz="1100" b="1">
                <a:latin typeface="Arial" charset="0"/>
                <a:ea typeface="ヒラギノ角ゴ Pro W3" pitchFamily="1" charset="-128"/>
              </a:rPr>
              <a:t>Production of glucose from glycogen</a:t>
            </a:r>
            <a:endParaRPr lang="en-US" sz="10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4097338" y="2933700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/>
            <a:r>
              <a:rPr lang="en-US" sz="1000" b="1">
                <a:latin typeface="Arial" charset="0"/>
                <a:ea typeface="ヒラギノ角ゴ Pro W3" pitchFamily="1" charset="-128"/>
              </a:rPr>
              <a:t>Transmission of</a:t>
            </a:r>
          </a:p>
          <a:p>
            <a:pPr marL="457200" indent="-457200"/>
            <a:r>
              <a:rPr lang="en-US" sz="1000" b="1">
                <a:latin typeface="Arial" charset="0"/>
                <a:ea typeface="ヒラギノ角ゴ Pro W3" pitchFamily="1" charset="-128"/>
              </a:rPr>
              <a:t>message from</a:t>
            </a:r>
          </a:p>
          <a:p>
            <a:pPr marL="457200" indent="-457200"/>
            <a:r>
              <a:rPr lang="en-US" sz="1000" b="1">
                <a:latin typeface="Arial" charset="0"/>
                <a:ea typeface="ヒラギノ角ゴ Pro W3" pitchFamily="1" charset="-128"/>
              </a:rPr>
              <a:t>cell surface</a:t>
            </a:r>
          </a:p>
        </p:txBody>
      </p:sp>
    </p:spTree>
    <p:extLst>
      <p:ext uri="{BB962C8B-B14F-4D97-AF65-F5344CB8AC3E}">
        <p14:creationId xmlns:p14="http://schemas.microsoft.com/office/powerpoint/2010/main" val="23971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 </a:t>
            </a:r>
          </a:p>
          <a:p>
            <a:pPr lvl="1"/>
            <a:r>
              <a:rPr lang="en-US" dirty="0" smtClean="0"/>
              <a:t>Increases an already present response.  </a:t>
            </a:r>
          </a:p>
          <a:p>
            <a:pPr lvl="1"/>
            <a:r>
              <a:rPr lang="en-US" dirty="0" smtClean="0"/>
              <a:t>“good job,  keep going”</a:t>
            </a:r>
          </a:p>
          <a:p>
            <a:pPr lvl="1"/>
            <a:r>
              <a:rPr lang="en-US" dirty="0" err="1" smtClean="0"/>
              <a:t>Oxytocin</a:t>
            </a:r>
            <a:r>
              <a:rPr lang="en-US" dirty="0" smtClean="0"/>
              <a:t> during labor increases contractions.  As the baby’s head presses on the uterus the </a:t>
            </a:r>
            <a:r>
              <a:rPr lang="en-US" dirty="0" err="1" smtClean="0"/>
              <a:t>oxytocin</a:t>
            </a:r>
            <a:r>
              <a:rPr lang="en-US" dirty="0" smtClean="0"/>
              <a:t> increases.</a:t>
            </a:r>
          </a:p>
          <a:p>
            <a:r>
              <a:rPr lang="en-US" dirty="0" smtClean="0"/>
              <a:t>Negative</a:t>
            </a:r>
          </a:p>
          <a:p>
            <a:pPr lvl="1"/>
            <a:r>
              <a:rPr lang="en-US" dirty="0" smtClean="0"/>
              <a:t>Maintains balance by turning off a hormone when it is no longer needed.</a:t>
            </a:r>
          </a:p>
          <a:p>
            <a:pPr lvl="1"/>
            <a:r>
              <a:rPr lang="en-US" dirty="0" smtClean="0"/>
              <a:t>High levels of thyroxin “turn off”  the hypothalamus and pituitary glands.  They “turn on” when levels are 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45_03_neuron_informa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4" y="1608139"/>
            <a:ext cx="8548687" cy="364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1981200" cy="304800"/>
          </a:xfrm>
          <a:noFill/>
        </p:spPr>
        <p:txBody>
          <a:bodyPr wrap="none"/>
          <a:lstStyle/>
          <a:p>
            <a:pPr eaLnBrk="1" hangingPunct="1"/>
            <a:r>
              <a:rPr lang="en-US" sz="1000">
                <a:latin typeface="Arial" charset="0"/>
                <a:ea typeface="ヒラギノ角ゴ Pro W3" pitchFamily="1" charset="-128"/>
              </a:rPr>
              <a:t>Figure 45-3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2071688" y="1603376"/>
            <a:ext cx="22971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>
                <a:latin typeface="Arial" charset="0"/>
              </a:rPr>
              <a:t>Information flow through neurons</a:t>
            </a:r>
            <a:endParaRPr lang="en-US" sz="1100" b="1">
              <a:latin typeface="Times" pitchFamily="1" charset="0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646488" y="3159126"/>
            <a:ext cx="5826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latin typeface="Arial" charset="0"/>
              </a:rPr>
              <a:t>Nucleus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2928938" y="2951164"/>
            <a:ext cx="685800" cy="274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924050" y="4475163"/>
            <a:ext cx="7493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Dendrites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Collect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electrical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signals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2713039" y="4475164"/>
            <a:ext cx="17367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Cell body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Integrates incoming signals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and generates outgoing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signal to axon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4570413" y="4475164"/>
            <a:ext cx="15668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Axon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Passes electrical signals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to dendrites of another</a:t>
            </a:r>
          </a:p>
          <a:p>
            <a:pPr>
              <a:lnSpc>
                <a:spcPct val="90000"/>
              </a:lnSpc>
            </a:pPr>
            <a:r>
              <a:rPr lang="en-US" sz="1000" b="1">
                <a:latin typeface="Arial" charset="0"/>
              </a:rPr>
              <a:t>cell or to an effector cell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7377113" y="1606551"/>
            <a:ext cx="302895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100" b="1">
                <a:latin typeface="Arial" charset="0"/>
              </a:rPr>
              <a:t>Neurons form networks for information flow</a:t>
            </a:r>
            <a:endParaRPr lang="en-US" sz="1100" b="1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45_04_resting_potentia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189" y="385764"/>
            <a:ext cx="6651625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1981200" cy="304800"/>
          </a:xfrm>
          <a:noFill/>
        </p:spPr>
        <p:txBody>
          <a:bodyPr wrap="none"/>
          <a:lstStyle/>
          <a:p>
            <a:pPr eaLnBrk="1" hangingPunct="1"/>
            <a:r>
              <a:rPr lang="en-US" sz="1000">
                <a:latin typeface="Arial" charset="0"/>
                <a:ea typeface="ヒラギノ角ゴ Pro W3" pitchFamily="1" charset="-128"/>
              </a:rPr>
              <a:t>Figure 45-4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2867026" y="1377950"/>
            <a:ext cx="17065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latin typeface="Arial" charset="0"/>
              </a:rPr>
              <a:t>Outside of cell</a:t>
            </a:r>
            <a:endParaRPr lang="en-US" b="1">
              <a:latin typeface="Times" pitchFamily="1" charset="0"/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867026" y="5953125"/>
            <a:ext cx="17065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latin typeface="Arial" charset="0"/>
              </a:rPr>
              <a:t>Inside of cell</a:t>
            </a:r>
            <a:endParaRPr lang="en-US" b="1">
              <a:latin typeface="Times" pitchFamily="1" charset="0"/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6284913" y="2871788"/>
            <a:ext cx="170656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b="1">
                <a:latin typeface="Arial" charset="0"/>
              </a:rPr>
              <a:t>Microelectrode</a:t>
            </a:r>
            <a:endParaRPr lang="en-US" b="1">
              <a:latin typeface="Times" pitchFamily="1" charset="0"/>
            </a:endParaRPr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>
            <a:off x="5894389" y="2995613"/>
            <a:ext cx="333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8878888" y="2936876"/>
            <a:ext cx="5762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latin typeface="Arial" charset="0"/>
              </a:rPr>
              <a:t>0 mV </a:t>
            </a:r>
            <a:endParaRPr lang="en-US" sz="1600" b="1">
              <a:latin typeface="Times" pitchFamily="1" charset="0"/>
            </a:endParaRP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8616950" y="4303714"/>
            <a:ext cx="76835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latin typeface="Arial" charset="0"/>
              </a:rPr>
              <a:t>–</a:t>
            </a:r>
            <a:r>
              <a:rPr lang="en-US" sz="800" b="1">
                <a:latin typeface="Arial" charset="0"/>
              </a:rPr>
              <a:t> </a:t>
            </a:r>
            <a:r>
              <a:rPr lang="en-US" sz="1600" b="1">
                <a:latin typeface="Arial" charset="0"/>
              </a:rPr>
              <a:t>65 mV </a:t>
            </a:r>
            <a:endParaRPr lang="en-US" sz="1600" b="1">
              <a:latin typeface="Times" pitchFamily="1" charset="0"/>
            </a:endParaRP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3622675" y="388939"/>
            <a:ext cx="20828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Instrument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records voltage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across membrane</a:t>
            </a:r>
            <a:endParaRPr lang="en-US" b="1">
              <a:solidFill>
                <a:schemeClr val="bg2"/>
              </a:solidFill>
              <a:latin typeface="Times" pitchFamily="1" charset="0"/>
            </a:endParaRPr>
          </a:p>
        </p:txBody>
      </p:sp>
      <p:pic>
        <p:nvPicPr>
          <p:cNvPr id="110603" name="Picture 11" descr="45_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5139" y="619126"/>
            <a:ext cx="700087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3111500" y="3609976"/>
            <a:ext cx="1123950" cy="257175"/>
          </a:xfrm>
          <a:prstGeom prst="rect">
            <a:avLst/>
          </a:prstGeom>
          <a:solidFill>
            <a:srgbClr val="B9A0C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Text Box 13"/>
          <p:cNvSpPr txBox="1">
            <a:spLocks noChangeArrowheads="1"/>
          </p:cNvSpPr>
          <p:nvPr/>
        </p:nvSpPr>
        <p:spPr bwMode="auto">
          <a:xfrm>
            <a:off x="3144839" y="3616326"/>
            <a:ext cx="11461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600" b="1">
                <a:latin typeface="Arial" charset="0"/>
              </a:rPr>
              <a:t>K</a:t>
            </a:r>
            <a:r>
              <a:rPr lang="en-US" sz="1600" b="1" baseline="30000">
                <a:latin typeface="Arial" charset="0"/>
                <a:sym typeface="Symbol" pitchFamily="18" charset="2"/>
              </a:rPr>
              <a:t></a:t>
            </a:r>
            <a:r>
              <a:rPr lang="en-US" sz="1600" b="1">
                <a:latin typeface="Arial" charset="0"/>
              </a:rPr>
              <a:t> channel</a:t>
            </a:r>
            <a:endParaRPr lang="en-US" sz="1600" b="1">
              <a:latin typeface="Times" pitchFamily="1" charset="0"/>
            </a:endParaRPr>
          </a:p>
        </p:txBody>
      </p:sp>
      <p:sp>
        <p:nvSpPr>
          <p:cNvPr id="110606" name="Line 14"/>
          <p:cNvSpPr>
            <a:spLocks noChangeShapeType="1"/>
          </p:cNvSpPr>
          <p:nvPr/>
        </p:nvSpPr>
        <p:spPr bwMode="auto">
          <a:xfrm>
            <a:off x="4241801" y="3743325"/>
            <a:ext cx="3159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15"/>
          <p:cNvSpPr>
            <a:spLocks noChangeShapeType="1"/>
          </p:cNvSpPr>
          <p:nvPr/>
        </p:nvSpPr>
        <p:spPr bwMode="auto">
          <a:xfrm>
            <a:off x="4238626" y="3743325"/>
            <a:ext cx="315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Propagating the Impulse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0738" y="1752600"/>
            <a:ext cx="8001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In response to a stimulus, gated ion channels open and allow Na+ to rush into the cell, meaning that the cell depolarizes.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If the impulse is strong enough to get above the threshold level, more ion channels open, causing action potential (complete depolarization), which stimulates neighboring channels to open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In response, other channels open to allow K+ outside of the cell to repolarize the cell</a:t>
            </a:r>
          </a:p>
        </p:txBody>
      </p:sp>
    </p:spTree>
    <p:extLst>
      <p:ext uri="{BB962C8B-B14F-4D97-AF65-F5344CB8AC3E}">
        <p14:creationId xmlns:p14="http://schemas.microsoft.com/office/powerpoint/2010/main" val="32973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45_11_charge_spread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4" y="285751"/>
            <a:ext cx="8548687" cy="64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1981200" cy="304800"/>
          </a:xfrm>
          <a:noFill/>
        </p:spPr>
        <p:txBody>
          <a:bodyPr wrap="none"/>
          <a:lstStyle/>
          <a:p>
            <a:pPr eaLnBrk="1" hangingPunct="1"/>
            <a:r>
              <a:rPr lang="en-US" sz="1000">
                <a:latin typeface="Arial" charset="0"/>
                <a:ea typeface="ヒラギノ角ゴ Pro W3" pitchFamily="1" charset="-128"/>
              </a:rPr>
              <a:t>Figure 45-11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2057401" y="293688"/>
            <a:ext cx="2982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latin typeface="Arial" charset="0"/>
              </a:rPr>
              <a:t>PROPAGATION OF ACTION POTENTIAL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6604001" y="1309688"/>
            <a:ext cx="38655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latin typeface="Arial" charset="0"/>
              </a:rPr>
              <a:t>Action potential spreads as a wave of depolarization.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2438401" y="979488"/>
            <a:ext cx="48736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latin typeface="Arial" charset="0"/>
              </a:rPr>
              <a:t>Neuron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3987801" y="808038"/>
            <a:ext cx="36036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latin typeface="Arial" charset="0"/>
              </a:rPr>
              <a:t>Axon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4629151" y="1874838"/>
            <a:ext cx="12303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latin typeface="Arial" charset="0"/>
              </a:rPr>
              <a:t>1.</a:t>
            </a:r>
            <a:r>
              <a:rPr lang="en-US" sz="1000" b="1">
                <a:latin typeface="Arial" charset="0"/>
              </a:rPr>
              <a:t> Na</a:t>
            </a:r>
            <a:r>
              <a:rPr lang="en-US" sz="1000" b="1" baseline="30000">
                <a:latin typeface="Arial" charset="0"/>
              </a:rPr>
              <a:t>+</a:t>
            </a:r>
            <a:r>
              <a:rPr lang="en-US" sz="1000" b="1">
                <a:latin typeface="Arial" charset="0"/>
              </a:rPr>
              <a:t> enters axon.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4629151" y="3703638"/>
            <a:ext cx="131921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latin typeface="Arial" charset="0"/>
              </a:rPr>
              <a:t>2.</a:t>
            </a:r>
            <a:r>
              <a:rPr lang="en-US" sz="1000" b="1">
                <a:latin typeface="Arial" charset="0"/>
              </a:rPr>
              <a:t> Charge spreads;</a:t>
            </a:r>
          </a:p>
          <a:p>
            <a:r>
              <a:rPr lang="en-US" sz="1000" b="1">
                <a:latin typeface="Arial" charset="0"/>
              </a:rPr>
              <a:t>membrane</a:t>
            </a:r>
          </a:p>
          <a:p>
            <a:r>
              <a:rPr lang="en-US" sz="1000" b="1">
                <a:latin typeface="Arial" charset="0"/>
              </a:rPr>
              <a:t>“downstream”</a:t>
            </a:r>
          </a:p>
          <a:p>
            <a:r>
              <a:rPr lang="en-US" sz="1000" b="1">
                <a:latin typeface="Arial" charset="0"/>
              </a:rPr>
              <a:t>depolarizes.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4711701" y="4656138"/>
            <a:ext cx="1179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solidFill>
                  <a:schemeClr val="bg2"/>
                </a:solidFill>
                <a:latin typeface="Arial" charset="0"/>
              </a:rPr>
              <a:t>Depolarization at</a:t>
            </a:r>
          </a:p>
          <a:p>
            <a:r>
              <a:rPr lang="en-US" sz="1000" b="1">
                <a:solidFill>
                  <a:schemeClr val="bg2"/>
                </a:solidFill>
                <a:latin typeface="Arial" charset="0"/>
              </a:rPr>
              <a:t>next ion channel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4629151" y="5500688"/>
            <a:ext cx="11287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latin typeface="Arial" charset="0"/>
              </a:rPr>
              <a:t>3.</a:t>
            </a:r>
            <a:r>
              <a:rPr lang="en-US" sz="1000" b="1">
                <a:latin typeface="Arial" charset="0"/>
              </a:rPr>
              <a:t> Voltage-gated</a:t>
            </a:r>
          </a:p>
          <a:p>
            <a:r>
              <a:rPr lang="en-US" sz="1000" b="1">
                <a:latin typeface="Arial" charset="0"/>
              </a:rPr>
              <a:t>channel opens in</a:t>
            </a:r>
          </a:p>
          <a:p>
            <a:r>
              <a:rPr lang="en-US" sz="1000" b="1">
                <a:latin typeface="Arial" charset="0"/>
              </a:rPr>
              <a:t>response to</a:t>
            </a:r>
          </a:p>
          <a:p>
            <a:r>
              <a:rPr lang="en-US" sz="1000" b="1">
                <a:latin typeface="Arial" charset="0"/>
              </a:rPr>
              <a:t>depolarization.</a:t>
            </a:r>
            <a:endParaRPr lang="en-US" sz="1000" b="1">
              <a:latin typeface="Times" pitchFamily="1" charset="0"/>
            </a:endParaRPr>
          </a:p>
        </p:txBody>
      </p:sp>
      <p:pic>
        <p:nvPicPr>
          <p:cNvPr id="114700" name="Picture 12" descr="45_11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0850" y="4505326"/>
            <a:ext cx="4381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7172326" y="2551113"/>
            <a:ext cx="48736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latin typeface="Arial" charset="0"/>
              </a:rPr>
              <a:t>Neuron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7697789" y="1633539"/>
            <a:ext cx="6318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000" b="1">
                <a:latin typeface="Arial" charset="0"/>
              </a:rPr>
              <a:t>Electrode</a:t>
            </a:r>
          </a:p>
          <a:p>
            <a:pPr algn="ctr"/>
            <a:r>
              <a:rPr lang="en-US" sz="1000" b="1">
                <a:latin typeface="Arial" charset="0"/>
              </a:rPr>
              <a:t>A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8434389" y="1697039"/>
            <a:ext cx="6318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000" b="1">
                <a:latin typeface="Arial" charset="0"/>
              </a:rPr>
              <a:t>Electrode</a:t>
            </a:r>
          </a:p>
          <a:p>
            <a:pPr algn="ctr"/>
            <a:r>
              <a:rPr lang="en-US" sz="1000" b="1">
                <a:latin typeface="Arial" charset="0"/>
              </a:rPr>
              <a:t>B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14704" name="Text Box 16"/>
          <p:cNvSpPr txBox="1">
            <a:spLocks noChangeArrowheads="1"/>
          </p:cNvSpPr>
          <p:nvPr/>
        </p:nvSpPr>
        <p:spPr bwMode="auto">
          <a:xfrm>
            <a:off x="9267826" y="1752601"/>
            <a:ext cx="6318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000" b="1">
                <a:latin typeface="Arial" charset="0"/>
              </a:rPr>
              <a:t>Electrode</a:t>
            </a:r>
          </a:p>
          <a:p>
            <a:pPr algn="ctr"/>
            <a:r>
              <a:rPr lang="en-US" sz="1000" b="1">
                <a:latin typeface="Arial" charset="0"/>
              </a:rPr>
              <a:t>C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14705" name="Text Box 17"/>
          <p:cNvSpPr txBox="1">
            <a:spLocks noChangeArrowheads="1"/>
          </p:cNvSpPr>
          <p:nvPr/>
        </p:nvSpPr>
        <p:spPr bwMode="auto">
          <a:xfrm>
            <a:off x="7910514" y="2646364"/>
            <a:ext cx="1238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latin typeface="Arial" charset="0"/>
              </a:rPr>
              <a:t>A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14706" name="Text Box 18"/>
          <p:cNvSpPr txBox="1">
            <a:spLocks noChangeArrowheads="1"/>
          </p:cNvSpPr>
          <p:nvPr/>
        </p:nvSpPr>
        <p:spPr bwMode="auto">
          <a:xfrm>
            <a:off x="8650289" y="3387725"/>
            <a:ext cx="1238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latin typeface="Arial" charset="0"/>
              </a:rPr>
              <a:t>B</a:t>
            </a:r>
            <a:endParaRPr lang="en-US" sz="1000" b="1">
              <a:latin typeface="Times" pitchFamily="1" charset="0"/>
            </a:endParaRPr>
          </a:p>
        </p:txBody>
      </p:sp>
      <p:sp>
        <p:nvSpPr>
          <p:cNvPr id="114707" name="Text Box 19"/>
          <p:cNvSpPr txBox="1">
            <a:spLocks noChangeArrowheads="1"/>
          </p:cNvSpPr>
          <p:nvPr/>
        </p:nvSpPr>
        <p:spPr bwMode="auto">
          <a:xfrm>
            <a:off x="9480551" y="4073525"/>
            <a:ext cx="1238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000" b="1">
                <a:latin typeface="Arial" charset="0"/>
              </a:rPr>
              <a:t>C</a:t>
            </a:r>
            <a:endParaRPr lang="en-US" sz="1000" b="1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45_06_potential_chang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4" y="663576"/>
            <a:ext cx="8548687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1981200" cy="304800"/>
          </a:xfrm>
          <a:noFill/>
        </p:spPr>
        <p:txBody>
          <a:bodyPr wrap="none"/>
          <a:lstStyle/>
          <a:p>
            <a:pPr eaLnBrk="1" hangingPunct="1"/>
            <a:r>
              <a:rPr lang="en-US" sz="1000">
                <a:latin typeface="Arial" charset="0"/>
                <a:ea typeface="ヒラギノ角ゴ Pro W3" pitchFamily="1" charset="-128"/>
              </a:rPr>
              <a:t>Figure 45-6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527426" y="1516063"/>
            <a:ext cx="219392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>
                <a:latin typeface="Arial" charset="0"/>
              </a:rPr>
              <a:t>1.</a:t>
            </a:r>
            <a:r>
              <a:rPr lang="en-US" sz="1900" b="1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Depolarization</a:t>
            </a:r>
          </a:p>
          <a:p>
            <a:r>
              <a:rPr lang="en-US" sz="2000" b="1">
                <a:latin typeface="Arial" charset="0"/>
              </a:rPr>
              <a:t>    </a:t>
            </a:r>
            <a:r>
              <a:rPr lang="en-US" sz="1000" b="1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phase</a:t>
            </a:r>
            <a:endParaRPr lang="en-US" sz="1900" b="1">
              <a:latin typeface="Times" pitchFamily="1" charset="0"/>
            </a:endParaRPr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>
            <a:off x="5632451" y="1690688"/>
            <a:ext cx="341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auto">
          <a:xfrm>
            <a:off x="6403976" y="1690688"/>
            <a:ext cx="341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6856414" y="1516063"/>
            <a:ext cx="219392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>
                <a:latin typeface="Arial" charset="0"/>
              </a:rPr>
              <a:t>2.</a:t>
            </a:r>
            <a:r>
              <a:rPr lang="en-US" sz="1900" b="1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Repolarization</a:t>
            </a:r>
          </a:p>
          <a:p>
            <a:r>
              <a:rPr lang="en-US" sz="2000" b="1">
                <a:latin typeface="Arial" charset="0"/>
              </a:rPr>
              <a:t>    </a:t>
            </a:r>
            <a:r>
              <a:rPr lang="en-US" sz="1000" b="1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phase</a:t>
            </a:r>
            <a:endParaRPr lang="en-US" sz="1900" b="1">
              <a:latin typeface="Times" pitchFamily="1" charset="0"/>
            </a:endParaRP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6597650" y="4627563"/>
            <a:ext cx="341153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>
                <a:latin typeface="Arial" charset="0"/>
              </a:rPr>
              <a:t>3.</a:t>
            </a:r>
            <a:r>
              <a:rPr lang="en-US" sz="1900" b="1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Hyperpolarization phase</a:t>
            </a:r>
            <a:endParaRPr lang="en-US" sz="1900" b="1">
              <a:latin typeface="Times" pitchFamily="1" charset="0"/>
            </a:endParaRPr>
          </a:p>
        </p:txBody>
      </p:sp>
      <p:sp>
        <p:nvSpPr>
          <p:cNvPr id="113673" name="Line 9"/>
          <p:cNvSpPr>
            <a:spLocks noChangeShapeType="1"/>
          </p:cNvSpPr>
          <p:nvPr/>
        </p:nvSpPr>
        <p:spPr bwMode="auto">
          <a:xfrm>
            <a:off x="7558088" y="4449764"/>
            <a:ext cx="0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3111500" y="4194176"/>
            <a:ext cx="21415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2"/>
                </a:solidFill>
                <a:latin typeface="Arial" charset="0"/>
              </a:rPr>
              <a:t>Resting potential</a:t>
            </a:r>
            <a:endParaRPr lang="en-US" sz="1900" b="1">
              <a:latin typeface="Times" pitchFamily="1" charset="0"/>
            </a:endParaRP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7931150" y="3486150"/>
            <a:ext cx="250983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2"/>
                </a:solidFill>
                <a:latin typeface="Arial" charset="0"/>
              </a:rPr>
              <a:t>Threshold potential</a:t>
            </a:r>
            <a:endParaRPr lang="en-US" sz="1900" b="1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6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Refractory Period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neuron cannot now respond to a new stimulus b/c K+ and Na+ are on the wrong sides of the membrane</a:t>
            </a:r>
          </a:p>
          <a:p>
            <a:pPr eaLnBrk="1" hangingPunct="1"/>
            <a:r>
              <a:rPr lang="en-US" smtClean="0"/>
              <a:t>Sodium/Potassium pumps must now reestablish resting potential so that the neuron can react to a new stimulus</a:t>
            </a:r>
          </a:p>
        </p:txBody>
      </p:sp>
    </p:spTree>
    <p:extLst>
      <p:ext uri="{BB962C8B-B14F-4D97-AF65-F5344CB8AC3E}">
        <p14:creationId xmlns:p14="http://schemas.microsoft.com/office/powerpoint/2010/main" val="22081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Myelinzation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neurons are </a:t>
            </a:r>
            <a:r>
              <a:rPr lang="en-US" dirty="0" err="1" smtClean="0"/>
              <a:t>myelinized</a:t>
            </a:r>
            <a:r>
              <a:rPr lang="en-US" dirty="0" smtClean="0"/>
              <a:t> (covered with a sheath of Schwann cells), which insulate the nerve’s impulse</a:t>
            </a:r>
          </a:p>
          <a:p>
            <a:pPr eaLnBrk="1" hangingPunct="1"/>
            <a:r>
              <a:rPr lang="en-US" dirty="0" smtClean="0"/>
              <a:t>Breaks in this sheath are called nodes of </a:t>
            </a:r>
            <a:r>
              <a:rPr lang="en-US" dirty="0" err="1" smtClean="0"/>
              <a:t>Ranvier</a:t>
            </a:r>
            <a:r>
              <a:rPr lang="en-US" dirty="0" smtClean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0123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45_12a_axon_potential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0864" y="2054225"/>
            <a:ext cx="85486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1981200" cy="304800"/>
          </a:xfrm>
          <a:noFill/>
        </p:spPr>
        <p:txBody>
          <a:bodyPr wrap="none"/>
          <a:lstStyle/>
          <a:p>
            <a:pPr eaLnBrk="1" hangingPunct="1"/>
            <a:r>
              <a:rPr lang="en-US" sz="1000">
                <a:latin typeface="Arial" charset="0"/>
                <a:ea typeface="ヒラギノ角ゴ Pro W3" pitchFamily="1" charset="-128"/>
              </a:rPr>
              <a:t>Figure 45-12a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2087564" y="2051050"/>
            <a:ext cx="26130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300" b="1">
                <a:latin typeface="Arial" charset="0"/>
              </a:rPr>
              <a:t>Action potentials jump down axon.</a:t>
            </a:r>
            <a:endParaRPr lang="en-US" sz="1300" b="1">
              <a:latin typeface="Times" pitchFamily="1" charset="0"/>
            </a:endParaRP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001963" y="3633788"/>
            <a:ext cx="13017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latin typeface="Arial" charset="0"/>
              </a:rPr>
              <a:t>Nodes of Ranvier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4595814" y="3719514"/>
            <a:ext cx="16478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Schwann cells (glia)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wrap around axon,</a:t>
            </a:r>
          </a:p>
          <a:p>
            <a:pPr>
              <a:lnSpc>
                <a:spcPct val="90000"/>
              </a:lnSpc>
            </a:pPr>
            <a:r>
              <a:rPr lang="en-US" sz="1200" b="1">
                <a:latin typeface="Arial" charset="0"/>
              </a:rPr>
              <a:t>forming myelin sheath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117767" name="Line 7"/>
          <p:cNvSpPr>
            <a:spLocks noChangeShapeType="1"/>
          </p:cNvSpPr>
          <p:nvPr/>
        </p:nvSpPr>
        <p:spPr bwMode="auto">
          <a:xfrm flipH="1" flipV="1">
            <a:off x="3468689" y="2974975"/>
            <a:ext cx="33337" cy="64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68" name="Line 8"/>
          <p:cNvSpPr>
            <a:spLocks noChangeShapeType="1"/>
          </p:cNvSpPr>
          <p:nvPr/>
        </p:nvSpPr>
        <p:spPr bwMode="auto">
          <a:xfrm>
            <a:off x="3200400" y="2986089"/>
            <a:ext cx="293688" cy="541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 flipV="1">
            <a:off x="3494088" y="2962276"/>
            <a:ext cx="298450" cy="56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 flipH="1" flipV="1">
            <a:off x="5151438" y="3152775"/>
            <a:ext cx="4762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1" name="Line 11"/>
          <p:cNvSpPr>
            <a:spLocks noChangeShapeType="1"/>
          </p:cNvSpPr>
          <p:nvPr/>
        </p:nvSpPr>
        <p:spPr bwMode="auto">
          <a:xfrm>
            <a:off x="4764088" y="3055938"/>
            <a:ext cx="387350" cy="538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 flipV="1">
            <a:off x="5156201" y="3224213"/>
            <a:ext cx="396875" cy="373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8761414" y="3600451"/>
            <a:ext cx="4270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1200" b="1">
                <a:latin typeface="Arial" charset="0"/>
              </a:rPr>
              <a:t>Axon</a:t>
            </a:r>
            <a:endParaRPr lang="en-US" sz="1200" b="1">
              <a:latin typeface="Times" pitchFamily="1" charset="0"/>
            </a:endParaRP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7862889" y="4148139"/>
            <a:ext cx="2111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Schwann cell membrane</a:t>
            </a:r>
          </a:p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wrapped around axon</a:t>
            </a:r>
            <a:endParaRPr lang="en-US" sz="1200" b="1">
              <a:solidFill>
                <a:schemeClr val="bg1"/>
              </a:solidFill>
              <a:latin typeface="Times" pitchFamily="1" charset="0"/>
            </a:endParaRP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5133976" y="2289176"/>
            <a:ext cx="1711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>
                <a:solidFill>
                  <a:schemeClr val="bg2"/>
                </a:solidFill>
                <a:latin typeface="Arial" charset="0"/>
              </a:rPr>
              <a:t>Action potential jumps</a:t>
            </a:r>
          </a:p>
          <a:p>
            <a:r>
              <a:rPr lang="en-US" sz="1200" b="1">
                <a:solidFill>
                  <a:schemeClr val="bg2"/>
                </a:solidFill>
                <a:latin typeface="Arial" charset="0"/>
              </a:rPr>
              <a:t>from node to node</a:t>
            </a:r>
            <a:endParaRPr lang="en-US" sz="1200" b="1">
              <a:solidFill>
                <a:schemeClr val="bg2"/>
              </a:solidFill>
              <a:latin typeface="Times" pitchFamily="1" charset="0"/>
            </a:endParaRPr>
          </a:p>
        </p:txBody>
      </p:sp>
      <p:pic>
        <p:nvPicPr>
          <p:cNvPr id="117776" name="Picture 16" descr="45_1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26" y="2574925"/>
            <a:ext cx="398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95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1073</Words>
  <Application>Microsoft Office PowerPoint</Application>
  <PresentationFormat>Widescreen</PresentationFormat>
  <Paragraphs>247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</vt:lpstr>
      <vt:lpstr>ヒラギノ角ゴ Pro W3</vt:lpstr>
      <vt:lpstr>Office Theme</vt:lpstr>
      <vt:lpstr>PowerPoint Presentation</vt:lpstr>
      <vt:lpstr>Figure 45-3</vt:lpstr>
      <vt:lpstr>Figure 45-4</vt:lpstr>
      <vt:lpstr>Propagating the Impulse</vt:lpstr>
      <vt:lpstr>Figure 45-11</vt:lpstr>
      <vt:lpstr>Figure 45-6</vt:lpstr>
      <vt:lpstr>Refractory Period</vt:lpstr>
      <vt:lpstr>Myelinzation</vt:lpstr>
      <vt:lpstr>Figure 45-12a</vt:lpstr>
      <vt:lpstr>Figure 45-12b</vt:lpstr>
      <vt:lpstr>At the Synapse (electrical changes to chemical)</vt:lpstr>
      <vt:lpstr>Figure 45-15</vt:lpstr>
      <vt:lpstr>Regulation and Control</vt:lpstr>
      <vt:lpstr>AP-Pertinent Endocrine Info</vt:lpstr>
      <vt:lpstr>How hormones work</vt:lpstr>
      <vt:lpstr>Figure 47-18</vt:lpstr>
      <vt:lpstr>Figure 47-21</vt:lpstr>
      <vt:lpstr>Feedback Loops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45-3</dc:title>
  <dc:creator>mhandest</dc:creator>
  <cp:lastModifiedBy>mhandest</cp:lastModifiedBy>
  <cp:revision>6</cp:revision>
  <dcterms:created xsi:type="dcterms:W3CDTF">2017-04-21T15:56:12Z</dcterms:created>
  <dcterms:modified xsi:type="dcterms:W3CDTF">2017-04-22T15:48:50Z</dcterms:modified>
</cp:coreProperties>
</file>