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274" r:id="rId3"/>
    <p:sldId id="278" r:id="rId4"/>
    <p:sldId id="275" r:id="rId5"/>
    <p:sldId id="257" r:id="rId6"/>
    <p:sldId id="277" r:id="rId7"/>
    <p:sldId id="306" r:id="rId8"/>
    <p:sldId id="269" r:id="rId9"/>
    <p:sldId id="296" r:id="rId10"/>
    <p:sldId id="283" r:id="rId11"/>
    <p:sldId id="267" r:id="rId12"/>
    <p:sldId id="281" r:id="rId13"/>
    <p:sldId id="308" r:id="rId14"/>
    <p:sldId id="314" r:id="rId15"/>
    <p:sldId id="297" r:id="rId16"/>
    <p:sldId id="298" r:id="rId17"/>
    <p:sldId id="268" r:id="rId18"/>
    <p:sldId id="284" r:id="rId19"/>
    <p:sldId id="270" r:id="rId20"/>
    <p:sldId id="285" r:id="rId21"/>
    <p:sldId id="288" r:id="rId22"/>
    <p:sldId id="280" r:id="rId23"/>
    <p:sldId id="286" r:id="rId24"/>
    <p:sldId id="287" r:id="rId25"/>
    <p:sldId id="309" r:id="rId26"/>
    <p:sldId id="271" r:id="rId27"/>
    <p:sldId id="272" r:id="rId28"/>
    <p:sldId id="299" r:id="rId29"/>
    <p:sldId id="315" r:id="rId30"/>
    <p:sldId id="301" r:id="rId31"/>
    <p:sldId id="302" r:id="rId32"/>
    <p:sldId id="316" r:id="rId33"/>
    <p:sldId id="304" r:id="rId34"/>
    <p:sldId id="303" r:id="rId35"/>
    <p:sldId id="305" r:id="rId36"/>
    <p:sldId id="259" r:id="rId37"/>
    <p:sldId id="289" r:id="rId38"/>
    <p:sldId id="260" r:id="rId39"/>
    <p:sldId id="290" r:id="rId40"/>
    <p:sldId id="261" r:id="rId41"/>
    <p:sldId id="291" r:id="rId42"/>
    <p:sldId id="262" r:id="rId43"/>
    <p:sldId id="292" r:id="rId44"/>
    <p:sldId id="293" r:id="rId45"/>
    <p:sldId id="294" r:id="rId46"/>
    <p:sldId id="311" r:id="rId47"/>
    <p:sldId id="310" r:id="rId48"/>
    <p:sldId id="313" r:id="rId49"/>
    <p:sldId id="312" r:id="rId50"/>
    <p:sldId id="263" r:id="rId51"/>
    <p:sldId id="295" r:id="rId52"/>
    <p:sldId id="307"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37"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18498"/>
    </p:cViewPr>
  </p:outlineViewPr>
  <p:notesTextViewPr>
    <p:cViewPr>
      <p:scale>
        <a:sx n="3" d="2"/>
        <a:sy n="3" d="2"/>
      </p:scale>
      <p:origin x="0" y="0"/>
    </p:cViewPr>
  </p:notesTextViewPr>
  <p:sorterViewPr>
    <p:cViewPr>
      <p:scale>
        <a:sx n="66" d="100"/>
        <a:sy n="66" d="100"/>
      </p:scale>
      <p:origin x="0" y="23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8BBB78-5867-4A73-8C75-96D1CE9DEA70}" type="datetimeFigureOut">
              <a:rPr lang="en-US" smtClean="0"/>
              <a:pPr/>
              <a:t>10/16/2015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4C15F2-C491-4E7D-AEDA-46EAB3551218}" type="slidenum">
              <a:rPr lang="en-US" smtClean="0"/>
              <a:pPr/>
              <a:t>‹#›</a:t>
            </a:fld>
            <a:endParaRPr lang="en-US"/>
          </a:p>
        </p:txBody>
      </p:sp>
    </p:spTree>
    <p:extLst>
      <p:ext uri="{BB962C8B-B14F-4D97-AF65-F5344CB8AC3E}">
        <p14:creationId xmlns:p14="http://schemas.microsoft.com/office/powerpoint/2010/main" val="2204609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9EC663-D323-4461-ADD0-D9D9C7E2EA25}" type="slidenum">
              <a:rPr lang="en-US"/>
              <a:pPr/>
              <a:t>3</a:t>
            </a:fld>
            <a:endParaRPr lang="en-US"/>
          </a:p>
        </p:txBody>
      </p:sp>
      <p:sp>
        <p:nvSpPr>
          <p:cNvPr id="438274" name="Rectangle 2"/>
          <p:cNvSpPr>
            <a:spLocks noGrp="1" noRot="1" noChangeAspect="1" noChangeArrowheads="1" noTextEdit="1"/>
          </p:cNvSpPr>
          <p:nvPr>
            <p:ph type="sldImg"/>
          </p:nvPr>
        </p:nvSpPr>
        <p:spPr>
          <a:ln/>
        </p:spPr>
      </p:sp>
      <p:sp>
        <p:nvSpPr>
          <p:cNvPr id="438275" name="Rectangle 3"/>
          <p:cNvSpPr>
            <a:spLocks noGrp="1" noChangeArrowheads="1"/>
          </p:cNvSpPr>
          <p:nvPr>
            <p:ph type="body" idx="1"/>
          </p:nvPr>
        </p:nvSpPr>
        <p:spPr/>
        <p:txBody>
          <a:bodyPr/>
          <a:lstStyle/>
          <a:p>
            <a:r>
              <a:rPr lang="en-US"/>
              <a:t>Figure 8.2 Transformations between potential and kinetic energy.</a:t>
            </a:r>
          </a:p>
        </p:txBody>
      </p:sp>
    </p:spTree>
    <p:extLst>
      <p:ext uri="{BB962C8B-B14F-4D97-AF65-F5344CB8AC3E}">
        <p14:creationId xmlns:p14="http://schemas.microsoft.com/office/powerpoint/2010/main" val="4240904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45990559-3B43-4C7D-81B4-08821B8E756A}" type="slidenum">
              <a:rPr lang="en-US"/>
              <a:pPr/>
              <a:t>24</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w="9525"/>
        </p:spPr>
        <p:txBody>
          <a:bodyPr/>
          <a:lstStyle/>
          <a:p>
            <a:pPr eaLnBrk="1" hangingPunct="1"/>
            <a:r>
              <a:rPr lang="en-US" smtClean="0"/>
              <a:t>Figure 10.15 A mechanical analogy for linear electron flow during the light reactions.</a:t>
            </a:r>
          </a:p>
        </p:txBody>
      </p:sp>
    </p:spTree>
    <p:extLst>
      <p:ext uri="{BB962C8B-B14F-4D97-AF65-F5344CB8AC3E}">
        <p14:creationId xmlns:p14="http://schemas.microsoft.com/office/powerpoint/2010/main" val="1410237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F588AC66-58A8-4304-97C7-0165AB8D32FA}" type="slidenum">
              <a:rPr lang="en-US"/>
              <a:pPr/>
              <a:t>25</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w="9525"/>
        </p:spPr>
        <p:txBody>
          <a:bodyPr/>
          <a:lstStyle/>
          <a:p>
            <a:pPr eaLnBrk="1" hangingPunct="1"/>
            <a:r>
              <a:rPr lang="en-US" smtClean="0"/>
              <a:t>Figure 10.18 The light reactions and chemiosmosis: the organization of the thylakoid membrane.</a:t>
            </a:r>
          </a:p>
        </p:txBody>
      </p:sp>
    </p:spTree>
    <p:extLst>
      <p:ext uri="{BB962C8B-B14F-4D97-AF65-F5344CB8AC3E}">
        <p14:creationId xmlns:p14="http://schemas.microsoft.com/office/powerpoint/2010/main" val="4272851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BF2B72-9D26-43D4-806C-1C5CA13F7054}" type="slidenum">
              <a:rPr lang="en-US"/>
              <a:pPr/>
              <a:t>37</a:t>
            </a:fld>
            <a:endParaRPr lang="en-US"/>
          </a:p>
        </p:txBody>
      </p:sp>
      <p:sp>
        <p:nvSpPr>
          <p:cNvPr id="450562" name="Rectangle 2"/>
          <p:cNvSpPr>
            <a:spLocks noGrp="1" noRot="1" noChangeAspect="1" noChangeArrowheads="1" noTextEdit="1"/>
          </p:cNvSpPr>
          <p:nvPr>
            <p:ph type="sldImg"/>
          </p:nvPr>
        </p:nvSpPr>
        <p:spPr>
          <a:ln/>
        </p:spPr>
      </p:sp>
      <p:sp>
        <p:nvSpPr>
          <p:cNvPr id="450563" name="Rectangle 3"/>
          <p:cNvSpPr>
            <a:spLocks noGrp="1" noChangeArrowheads="1"/>
          </p:cNvSpPr>
          <p:nvPr>
            <p:ph type="body" idx="1"/>
          </p:nvPr>
        </p:nvSpPr>
        <p:spPr/>
        <p:txBody>
          <a:bodyPr/>
          <a:lstStyle/>
          <a:p>
            <a:r>
              <a:rPr lang="en-US"/>
              <a:t>Figure 9.6 An overview of cellular respiration.</a:t>
            </a:r>
          </a:p>
          <a:p>
            <a:endParaRPr lang="en-US"/>
          </a:p>
        </p:txBody>
      </p:sp>
    </p:spTree>
    <p:extLst>
      <p:ext uri="{BB962C8B-B14F-4D97-AF65-F5344CB8AC3E}">
        <p14:creationId xmlns:p14="http://schemas.microsoft.com/office/powerpoint/2010/main" val="3713570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5A2825-D515-4BC3-ACD4-D30B835D0C30}" type="slidenum">
              <a:rPr lang="en-US"/>
              <a:pPr/>
              <a:t>39</a:t>
            </a:fld>
            <a:endParaRPr lang="en-US"/>
          </a:p>
        </p:txBody>
      </p:sp>
      <p:sp>
        <p:nvSpPr>
          <p:cNvPr id="454658" name="Rectangle 2"/>
          <p:cNvSpPr>
            <a:spLocks noGrp="1" noRot="1" noChangeAspect="1" noChangeArrowheads="1" noTextEdit="1"/>
          </p:cNvSpPr>
          <p:nvPr>
            <p:ph type="sldImg"/>
          </p:nvPr>
        </p:nvSpPr>
        <p:spPr>
          <a:ln/>
        </p:spPr>
      </p:sp>
      <p:sp>
        <p:nvSpPr>
          <p:cNvPr id="454659" name="Rectangle 3"/>
          <p:cNvSpPr>
            <a:spLocks noGrp="1" noChangeArrowheads="1"/>
          </p:cNvSpPr>
          <p:nvPr>
            <p:ph type="body" idx="1"/>
          </p:nvPr>
        </p:nvSpPr>
        <p:spPr/>
        <p:txBody>
          <a:bodyPr/>
          <a:lstStyle/>
          <a:p>
            <a:r>
              <a:rPr lang="en-US"/>
              <a:t>Figure 9.8 The energy input and output of glycolysis.</a:t>
            </a:r>
          </a:p>
        </p:txBody>
      </p:sp>
    </p:spTree>
    <p:extLst>
      <p:ext uri="{BB962C8B-B14F-4D97-AF65-F5344CB8AC3E}">
        <p14:creationId xmlns:p14="http://schemas.microsoft.com/office/powerpoint/2010/main" val="532067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7EB2AA-F2E9-465C-A8FA-9CA47BADC06A}" type="slidenum">
              <a:rPr lang="en-US"/>
              <a:pPr/>
              <a:t>41</a:t>
            </a:fld>
            <a:endParaRPr lang="en-US"/>
          </a:p>
        </p:txBody>
      </p:sp>
      <p:sp>
        <p:nvSpPr>
          <p:cNvPr id="485378" name="Rectangle 2"/>
          <p:cNvSpPr>
            <a:spLocks noGrp="1" noRot="1" noChangeAspect="1" noChangeArrowheads="1" noTextEdit="1"/>
          </p:cNvSpPr>
          <p:nvPr>
            <p:ph type="sldImg"/>
          </p:nvPr>
        </p:nvSpPr>
        <p:spPr>
          <a:ln/>
        </p:spPr>
      </p:sp>
      <p:sp>
        <p:nvSpPr>
          <p:cNvPr id="485379" name="Rectangle 3"/>
          <p:cNvSpPr>
            <a:spLocks noGrp="1" noChangeArrowheads="1"/>
          </p:cNvSpPr>
          <p:nvPr>
            <p:ph type="body" idx="1"/>
          </p:nvPr>
        </p:nvSpPr>
        <p:spPr/>
        <p:txBody>
          <a:bodyPr/>
          <a:lstStyle/>
          <a:p>
            <a:r>
              <a:rPr lang="en-US"/>
              <a:t>Figure 9.11 An overview of pyruvate oxidation and the citric acid cycle.</a:t>
            </a:r>
          </a:p>
        </p:txBody>
      </p:sp>
    </p:spTree>
    <p:extLst>
      <p:ext uri="{BB962C8B-B14F-4D97-AF65-F5344CB8AC3E}">
        <p14:creationId xmlns:p14="http://schemas.microsoft.com/office/powerpoint/2010/main" val="2186025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6DC890-B941-4076-8A61-422A7D1A9950}" type="slidenum">
              <a:rPr lang="en-US"/>
              <a:pPr/>
              <a:t>43</a:t>
            </a:fld>
            <a:endParaRPr lang="en-US"/>
          </a:p>
        </p:txBody>
      </p:sp>
      <p:sp>
        <p:nvSpPr>
          <p:cNvPr id="512002" name="Rectangle 2"/>
          <p:cNvSpPr>
            <a:spLocks noGrp="1" noRot="1" noChangeAspect="1" noChangeArrowheads="1" noTextEdit="1"/>
          </p:cNvSpPr>
          <p:nvPr>
            <p:ph type="sldImg"/>
          </p:nvPr>
        </p:nvSpPr>
        <p:spPr>
          <a:ln/>
        </p:spPr>
      </p:sp>
      <p:sp>
        <p:nvSpPr>
          <p:cNvPr id="512003" name="Rectangle 3"/>
          <p:cNvSpPr>
            <a:spLocks noGrp="1" noChangeArrowheads="1"/>
          </p:cNvSpPr>
          <p:nvPr>
            <p:ph type="body" idx="1"/>
          </p:nvPr>
        </p:nvSpPr>
        <p:spPr/>
        <p:txBody>
          <a:bodyPr/>
          <a:lstStyle/>
          <a:p>
            <a:r>
              <a:rPr lang="en-US"/>
              <a:t>Figure 9.13 Free-energy change during electron transport.</a:t>
            </a:r>
          </a:p>
        </p:txBody>
      </p:sp>
    </p:spTree>
    <p:extLst>
      <p:ext uri="{BB962C8B-B14F-4D97-AF65-F5344CB8AC3E}">
        <p14:creationId xmlns:p14="http://schemas.microsoft.com/office/powerpoint/2010/main" val="1210464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5927DF-6759-4E1C-9264-52349C8A53C5}" type="slidenum">
              <a:rPr lang="en-US"/>
              <a:pPr/>
              <a:t>44</a:t>
            </a:fld>
            <a:endParaRPr lang="en-US"/>
          </a:p>
        </p:txBody>
      </p:sp>
      <p:sp>
        <p:nvSpPr>
          <p:cNvPr id="516098" name="Rectangle 2"/>
          <p:cNvSpPr>
            <a:spLocks noGrp="1" noRot="1" noChangeAspect="1" noChangeArrowheads="1" noTextEdit="1"/>
          </p:cNvSpPr>
          <p:nvPr>
            <p:ph type="sldImg"/>
          </p:nvPr>
        </p:nvSpPr>
        <p:spPr>
          <a:ln/>
        </p:spPr>
      </p:sp>
      <p:sp>
        <p:nvSpPr>
          <p:cNvPr id="516099" name="Rectangle 3"/>
          <p:cNvSpPr>
            <a:spLocks noGrp="1" noChangeArrowheads="1"/>
          </p:cNvSpPr>
          <p:nvPr>
            <p:ph type="body" idx="1"/>
          </p:nvPr>
        </p:nvSpPr>
        <p:spPr/>
        <p:txBody>
          <a:bodyPr/>
          <a:lstStyle/>
          <a:p>
            <a:r>
              <a:rPr lang="en-US"/>
              <a:t>Figure 9.15 Chemiosmosis couples the electron transport chain to ATP synthesis.</a:t>
            </a:r>
          </a:p>
        </p:txBody>
      </p:sp>
    </p:spTree>
    <p:extLst>
      <p:ext uri="{BB962C8B-B14F-4D97-AF65-F5344CB8AC3E}">
        <p14:creationId xmlns:p14="http://schemas.microsoft.com/office/powerpoint/2010/main" val="2719772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5FAC46-6B98-4CE4-B45C-987DF059E7D9}" type="slidenum">
              <a:rPr lang="en-US"/>
              <a:pPr/>
              <a:t>45</a:t>
            </a:fld>
            <a:endParaRPr lang="en-US"/>
          </a:p>
        </p:txBody>
      </p:sp>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p:txBody>
          <a:bodyPr/>
          <a:lstStyle/>
          <a:p>
            <a:r>
              <a:rPr lang="en-US"/>
              <a:t>Figure 9.16 ATP yield per molecule of glucose at each stage of cellular respiration.</a:t>
            </a:r>
          </a:p>
        </p:txBody>
      </p:sp>
    </p:spTree>
    <p:extLst>
      <p:ext uri="{BB962C8B-B14F-4D97-AF65-F5344CB8AC3E}">
        <p14:creationId xmlns:p14="http://schemas.microsoft.com/office/powerpoint/2010/main" val="2494521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C2EAFC-B918-46EC-83D3-2C5F2ADADD3C}" type="slidenum">
              <a:rPr lang="en-US"/>
              <a:pPr/>
              <a:t>51</a:t>
            </a:fld>
            <a:endParaRPr lang="en-US"/>
          </a:p>
        </p:txBody>
      </p:sp>
      <p:sp>
        <p:nvSpPr>
          <p:cNvPr id="526338" name="Rectangle 2"/>
          <p:cNvSpPr>
            <a:spLocks noGrp="1" noRot="1" noChangeAspect="1" noChangeArrowheads="1" noTextEdit="1"/>
          </p:cNvSpPr>
          <p:nvPr>
            <p:ph type="sldImg"/>
          </p:nvPr>
        </p:nvSpPr>
        <p:spPr>
          <a:ln/>
        </p:spPr>
      </p:sp>
      <p:sp>
        <p:nvSpPr>
          <p:cNvPr id="526339" name="Rectangle 3"/>
          <p:cNvSpPr>
            <a:spLocks noGrp="1" noChangeArrowheads="1"/>
          </p:cNvSpPr>
          <p:nvPr>
            <p:ph type="body" idx="1"/>
          </p:nvPr>
        </p:nvSpPr>
        <p:spPr/>
        <p:txBody>
          <a:bodyPr/>
          <a:lstStyle/>
          <a:p>
            <a:r>
              <a:rPr lang="en-US"/>
              <a:t>Figure 9.18 Pyruvate as a key juncture in catabolism.</a:t>
            </a:r>
          </a:p>
        </p:txBody>
      </p:sp>
    </p:spTree>
    <p:extLst>
      <p:ext uri="{BB962C8B-B14F-4D97-AF65-F5344CB8AC3E}">
        <p14:creationId xmlns:p14="http://schemas.microsoft.com/office/powerpoint/2010/main" val="1214596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ED86B4E6-FB8F-4ACD-B905-3107F9169DED}" type="slidenum">
              <a:rPr lang="en-US"/>
              <a:pPr/>
              <a:t>9</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w="9525"/>
        </p:spPr>
        <p:txBody>
          <a:bodyPr/>
          <a:lstStyle/>
          <a:p>
            <a:pPr eaLnBrk="1" hangingPunct="1"/>
            <a:r>
              <a:rPr lang="en-US" smtClean="0"/>
              <a:t>Figure 10.7 The electromagnetic spectrum.</a:t>
            </a:r>
          </a:p>
        </p:txBody>
      </p:sp>
    </p:spTree>
    <p:extLst>
      <p:ext uri="{BB962C8B-B14F-4D97-AF65-F5344CB8AC3E}">
        <p14:creationId xmlns:p14="http://schemas.microsoft.com/office/powerpoint/2010/main" val="1868049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AD5AB5CA-F0C5-4CB9-9496-FE0E93F2DC2A}" type="slidenum">
              <a:rPr lang="en-US"/>
              <a:pPr/>
              <a:t>10</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w="9525"/>
        </p:spPr>
        <p:txBody>
          <a:bodyPr/>
          <a:lstStyle/>
          <a:p>
            <a:pPr eaLnBrk="1" hangingPunct="1"/>
            <a:r>
              <a:rPr lang="en-US" smtClean="0"/>
              <a:t>Figure 10.8 Why leaves are green: interaction of light with chloroplasts.</a:t>
            </a:r>
          </a:p>
        </p:txBody>
      </p:sp>
    </p:spTree>
    <p:extLst>
      <p:ext uri="{BB962C8B-B14F-4D97-AF65-F5344CB8AC3E}">
        <p14:creationId xmlns:p14="http://schemas.microsoft.com/office/powerpoint/2010/main" val="1893171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33D835FC-E055-4B08-A03E-7A13C830CD8B}" type="slidenum">
              <a:rPr lang="en-US"/>
              <a:pPr/>
              <a:t>12</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w="9525"/>
        </p:spPr>
        <p:txBody>
          <a:bodyPr/>
          <a:lstStyle/>
          <a:p>
            <a:pPr eaLnBrk="1" hangingPunct="1"/>
            <a:r>
              <a:rPr lang="en-US" smtClean="0"/>
              <a:t>Figure 10.4 Zooming in on the location of photosynthesis in a plant.</a:t>
            </a:r>
          </a:p>
        </p:txBody>
      </p:sp>
    </p:spTree>
    <p:extLst>
      <p:ext uri="{BB962C8B-B14F-4D97-AF65-F5344CB8AC3E}">
        <p14:creationId xmlns:p14="http://schemas.microsoft.com/office/powerpoint/2010/main" val="3117074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FAE6A9C1-A11D-4A9F-AF1C-DF7CB7FB4B26}" type="slidenum">
              <a:rPr lang="en-US"/>
              <a:pPr/>
              <a:t>16</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w="9525"/>
        </p:spPr>
        <p:txBody>
          <a:bodyPr/>
          <a:lstStyle/>
          <a:p>
            <a:pPr eaLnBrk="1" hangingPunct="1"/>
            <a:r>
              <a:rPr lang="en-US" smtClean="0"/>
              <a:t>Figure 10.6 An overview of photosynthesis: cooperation of the light reactions and the Calvin cycle.</a:t>
            </a:r>
          </a:p>
          <a:p>
            <a:pPr eaLnBrk="1" hangingPunct="1"/>
            <a:endParaRPr lang="en-US" smtClean="0"/>
          </a:p>
        </p:txBody>
      </p:sp>
    </p:spTree>
    <p:extLst>
      <p:ext uri="{BB962C8B-B14F-4D97-AF65-F5344CB8AC3E}">
        <p14:creationId xmlns:p14="http://schemas.microsoft.com/office/powerpoint/2010/main" val="3700512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FAE6A9C1-A11D-4A9F-AF1C-DF7CB7FB4B26}" type="slidenum">
              <a:rPr lang="en-US"/>
              <a:pPr/>
              <a:t>18</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w="9525"/>
        </p:spPr>
        <p:txBody>
          <a:bodyPr/>
          <a:lstStyle/>
          <a:p>
            <a:pPr eaLnBrk="1" hangingPunct="1"/>
            <a:r>
              <a:rPr lang="en-US" smtClean="0"/>
              <a:t>Figure 10.6 An overview of photosynthesis: cooperation of the light reactions and the Calvin cycle.</a:t>
            </a:r>
          </a:p>
          <a:p>
            <a:pPr eaLnBrk="1" hangingPunct="1"/>
            <a:endParaRPr lang="en-US" smtClean="0"/>
          </a:p>
        </p:txBody>
      </p:sp>
    </p:spTree>
    <p:extLst>
      <p:ext uri="{BB962C8B-B14F-4D97-AF65-F5344CB8AC3E}">
        <p14:creationId xmlns:p14="http://schemas.microsoft.com/office/powerpoint/2010/main" val="986584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95EBC400-8CCA-476D-A16A-5B594F9E408F}" type="slidenum">
              <a:rPr lang="en-US"/>
              <a:pPr/>
              <a:t>20</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w="9525"/>
        </p:spPr>
        <p:txBody>
          <a:bodyPr/>
          <a:lstStyle/>
          <a:p>
            <a:pPr eaLnBrk="1" hangingPunct="1"/>
            <a:r>
              <a:rPr lang="en-US" smtClean="0"/>
              <a:t>Figure 10.13 The structure and function of a photosystem.</a:t>
            </a:r>
          </a:p>
        </p:txBody>
      </p:sp>
    </p:spTree>
    <p:extLst>
      <p:ext uri="{BB962C8B-B14F-4D97-AF65-F5344CB8AC3E}">
        <p14:creationId xmlns:p14="http://schemas.microsoft.com/office/powerpoint/2010/main" val="431838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F588AC66-58A8-4304-97C7-0165AB8D32FA}" type="slidenum">
              <a:rPr lang="en-US"/>
              <a:pPr/>
              <a:t>21</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w="9525"/>
        </p:spPr>
        <p:txBody>
          <a:bodyPr/>
          <a:lstStyle/>
          <a:p>
            <a:pPr eaLnBrk="1" hangingPunct="1"/>
            <a:r>
              <a:rPr lang="en-US" smtClean="0"/>
              <a:t>Figure 10.18 The light reactions and chemiosmosis: the organization of the thylakoid membrane.</a:t>
            </a:r>
          </a:p>
        </p:txBody>
      </p:sp>
    </p:spTree>
    <p:extLst>
      <p:ext uri="{BB962C8B-B14F-4D97-AF65-F5344CB8AC3E}">
        <p14:creationId xmlns:p14="http://schemas.microsoft.com/office/powerpoint/2010/main" val="3979164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C518E6B4-8C84-4428-89CF-15C4032A3486}" type="slidenum">
              <a:rPr lang="en-US"/>
              <a:pPr/>
              <a:t>23</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w="9525"/>
        </p:spPr>
        <p:txBody>
          <a:bodyPr/>
          <a:lstStyle/>
          <a:p>
            <a:pPr eaLnBrk="1" hangingPunct="1"/>
            <a:r>
              <a:rPr lang="en-US" smtClean="0"/>
              <a:t>Figure 10.14 How linear electron flow during the light reactions generates ATP and NADPH.</a:t>
            </a:r>
          </a:p>
          <a:p>
            <a:pPr eaLnBrk="1" hangingPunct="1"/>
            <a:endParaRPr lang="en-US" smtClean="0"/>
          </a:p>
        </p:txBody>
      </p:sp>
    </p:spTree>
    <p:extLst>
      <p:ext uri="{BB962C8B-B14F-4D97-AF65-F5344CB8AC3E}">
        <p14:creationId xmlns:p14="http://schemas.microsoft.com/office/powerpoint/2010/main" val="296076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D21D778-B565-4D7E-94D7-64010A445B68}" type="datetimeFigureOut">
              <a:rPr lang="en-US" smtClean="0"/>
              <a:pPr/>
              <a:t>10/16/2015</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10/16/2015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10/16/2015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10/16/2015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10/16/2015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D21D778-B565-4D7E-94D7-64010A445B68}" type="datetimeFigureOut">
              <a:rPr lang="en-US" smtClean="0"/>
              <a:pPr/>
              <a:t>10/16/2015</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D21D778-B565-4D7E-94D7-64010A445B68}" type="datetimeFigureOut">
              <a:rPr lang="en-US" smtClean="0"/>
              <a:pPr/>
              <a:t>10/16/2015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D21D778-B565-4D7E-94D7-64010A445B68}" type="datetimeFigureOut">
              <a:rPr lang="en-US" smtClean="0"/>
              <a:pPr/>
              <a:t>10/16/2015</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D21D778-B565-4D7E-94D7-64010A445B68}" type="datetimeFigureOut">
              <a:rPr lang="en-US" smtClean="0"/>
              <a:pPr/>
              <a:t>10/16/2015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D21D778-B565-4D7E-94D7-64010A445B68}" type="datetimeFigureOut">
              <a:rPr lang="en-US" smtClean="0"/>
              <a:pPr/>
              <a:t>10/16/2015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D21D778-B565-4D7E-94D7-64010A445B68}" type="datetimeFigureOut">
              <a:rPr lang="en-US" smtClean="0"/>
              <a:pPr/>
              <a:t>10/16/2015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10/16/2015</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Photosynthesis &amp; Respiration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2" descr="10_08WhyLeavesAreGreen-U"/>
          <p:cNvPicPr>
            <a:picLocks noChangeAspect="1" noChangeArrowheads="1"/>
          </p:cNvPicPr>
          <p:nvPr/>
        </p:nvPicPr>
        <p:blipFill>
          <a:blip r:embed="rId3" cstate="print"/>
          <a:srcRect/>
          <a:stretch>
            <a:fillRect/>
          </a:stretch>
        </p:blipFill>
        <p:spPr bwMode="auto">
          <a:xfrm>
            <a:off x="1254125" y="258763"/>
            <a:ext cx="6634163" cy="6340475"/>
          </a:xfrm>
          <a:prstGeom prst="rect">
            <a:avLst/>
          </a:prstGeom>
          <a:noFill/>
          <a:ln w="9525">
            <a:noFill/>
            <a:miter lim="800000"/>
            <a:headEnd/>
            <a:tailEnd/>
          </a:ln>
        </p:spPr>
      </p:pic>
      <p:sp>
        <p:nvSpPr>
          <p:cNvPr id="21507" name="Rectangle 3"/>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1200" dirty="0" smtClean="0">
                <a:latin typeface="Arial" charset="0"/>
              </a:rPr>
              <a:t>Figure 10.8</a:t>
            </a:r>
          </a:p>
        </p:txBody>
      </p:sp>
      <p:sp>
        <p:nvSpPr>
          <p:cNvPr id="21508" name="Text Box 5"/>
          <p:cNvSpPr txBox="1">
            <a:spLocks noChangeArrowheads="1"/>
          </p:cNvSpPr>
          <p:nvPr/>
        </p:nvSpPr>
        <p:spPr bwMode="auto">
          <a:xfrm>
            <a:off x="1803400" y="1920875"/>
            <a:ext cx="1338263" cy="257175"/>
          </a:xfrm>
          <a:prstGeom prst="rect">
            <a:avLst/>
          </a:prstGeom>
          <a:noFill/>
          <a:ln w="9525">
            <a:noFill/>
            <a:miter lim="800000"/>
            <a:headEnd/>
            <a:tailEnd/>
          </a:ln>
        </p:spPr>
        <p:txBody>
          <a:bodyPr wrap="none" lIns="0" tIns="0" rIns="0" bIns="0"/>
          <a:lstStyle/>
          <a:p>
            <a:r>
              <a:rPr lang="en-US" sz="1800" b="1">
                <a:latin typeface="Arial" charset="0"/>
              </a:rPr>
              <a:t>Chloroplast</a:t>
            </a:r>
          </a:p>
        </p:txBody>
      </p:sp>
      <p:sp>
        <p:nvSpPr>
          <p:cNvPr id="21509" name="Text Box 32"/>
          <p:cNvSpPr txBox="1">
            <a:spLocks noChangeArrowheads="1"/>
          </p:cNvSpPr>
          <p:nvPr/>
        </p:nvSpPr>
        <p:spPr bwMode="auto">
          <a:xfrm>
            <a:off x="3568700" y="947738"/>
            <a:ext cx="596900" cy="271462"/>
          </a:xfrm>
          <a:prstGeom prst="rect">
            <a:avLst/>
          </a:prstGeom>
          <a:noFill/>
          <a:ln w="9525">
            <a:noFill/>
            <a:miter lim="800000"/>
            <a:headEnd/>
            <a:tailEnd/>
          </a:ln>
        </p:spPr>
        <p:txBody>
          <a:bodyPr wrap="none" lIns="0" tIns="0" rIns="0" bIns="0"/>
          <a:lstStyle/>
          <a:p>
            <a:r>
              <a:rPr lang="en-US" sz="1800" b="1">
                <a:latin typeface="Arial" charset="0"/>
              </a:rPr>
              <a:t>Light</a:t>
            </a:r>
          </a:p>
        </p:txBody>
      </p:sp>
      <p:sp>
        <p:nvSpPr>
          <p:cNvPr id="21510" name="Text Box 33"/>
          <p:cNvSpPr txBox="1">
            <a:spLocks noChangeArrowheads="1"/>
          </p:cNvSpPr>
          <p:nvPr/>
        </p:nvSpPr>
        <p:spPr bwMode="auto">
          <a:xfrm>
            <a:off x="5581650" y="1227138"/>
            <a:ext cx="1035050" cy="561975"/>
          </a:xfrm>
          <a:prstGeom prst="rect">
            <a:avLst/>
          </a:prstGeom>
          <a:noFill/>
          <a:ln w="9525">
            <a:noFill/>
            <a:miter lim="800000"/>
            <a:headEnd/>
            <a:tailEnd/>
          </a:ln>
        </p:spPr>
        <p:txBody>
          <a:bodyPr wrap="none" lIns="0" tIns="0" rIns="0" bIns="0"/>
          <a:lstStyle/>
          <a:p>
            <a:pPr>
              <a:lnSpc>
                <a:spcPct val="90000"/>
              </a:lnSpc>
            </a:pPr>
            <a:r>
              <a:rPr lang="en-US" sz="1800" b="1">
                <a:latin typeface="Arial" charset="0"/>
              </a:rPr>
              <a:t>Reflected</a:t>
            </a:r>
            <a:br>
              <a:rPr lang="en-US" sz="1800" b="1">
                <a:latin typeface="Arial" charset="0"/>
              </a:rPr>
            </a:br>
            <a:r>
              <a:rPr lang="en-US" sz="1800" b="1">
                <a:latin typeface="Arial" charset="0"/>
              </a:rPr>
              <a:t>light</a:t>
            </a:r>
          </a:p>
        </p:txBody>
      </p:sp>
      <p:sp>
        <p:nvSpPr>
          <p:cNvPr id="21511" name="Text Box 34"/>
          <p:cNvSpPr txBox="1">
            <a:spLocks noChangeArrowheads="1"/>
          </p:cNvSpPr>
          <p:nvPr/>
        </p:nvSpPr>
        <p:spPr bwMode="auto">
          <a:xfrm>
            <a:off x="2560638" y="4673600"/>
            <a:ext cx="1035050" cy="561975"/>
          </a:xfrm>
          <a:prstGeom prst="rect">
            <a:avLst/>
          </a:prstGeom>
          <a:noFill/>
          <a:ln w="9525">
            <a:noFill/>
            <a:miter lim="800000"/>
            <a:headEnd/>
            <a:tailEnd/>
          </a:ln>
        </p:spPr>
        <p:txBody>
          <a:bodyPr wrap="none" lIns="0" tIns="0" rIns="0" bIns="0"/>
          <a:lstStyle/>
          <a:p>
            <a:pPr>
              <a:lnSpc>
                <a:spcPct val="90000"/>
              </a:lnSpc>
            </a:pPr>
            <a:r>
              <a:rPr lang="en-US" sz="1800" b="1">
                <a:latin typeface="Arial" charset="0"/>
              </a:rPr>
              <a:t>Absorbed</a:t>
            </a:r>
            <a:br>
              <a:rPr lang="en-US" sz="1800" b="1">
                <a:latin typeface="Arial" charset="0"/>
              </a:rPr>
            </a:br>
            <a:r>
              <a:rPr lang="en-US" sz="1800" b="1">
                <a:latin typeface="Arial" charset="0"/>
              </a:rPr>
              <a:t>light</a:t>
            </a:r>
          </a:p>
        </p:txBody>
      </p:sp>
      <p:sp>
        <p:nvSpPr>
          <p:cNvPr id="21512" name="Text Box 35"/>
          <p:cNvSpPr txBox="1">
            <a:spLocks noChangeArrowheads="1"/>
          </p:cNvSpPr>
          <p:nvPr/>
        </p:nvSpPr>
        <p:spPr bwMode="auto">
          <a:xfrm>
            <a:off x="3908425" y="5705475"/>
            <a:ext cx="1379538" cy="549275"/>
          </a:xfrm>
          <a:prstGeom prst="rect">
            <a:avLst/>
          </a:prstGeom>
          <a:noFill/>
          <a:ln w="9525">
            <a:noFill/>
            <a:miter lim="800000"/>
            <a:headEnd/>
            <a:tailEnd/>
          </a:ln>
        </p:spPr>
        <p:txBody>
          <a:bodyPr wrap="none" lIns="0" tIns="0" rIns="0" bIns="0"/>
          <a:lstStyle/>
          <a:p>
            <a:pPr>
              <a:lnSpc>
                <a:spcPct val="90000"/>
              </a:lnSpc>
            </a:pPr>
            <a:r>
              <a:rPr lang="en-US" sz="1800" b="1">
                <a:latin typeface="Arial" charset="0"/>
              </a:rPr>
              <a:t>Transmitted</a:t>
            </a:r>
            <a:br>
              <a:rPr lang="en-US" sz="1800" b="1">
                <a:latin typeface="Arial" charset="0"/>
              </a:rPr>
            </a:br>
            <a:r>
              <a:rPr lang="en-US" sz="1800" b="1">
                <a:latin typeface="Arial" charset="0"/>
              </a:rPr>
              <a:t>light</a:t>
            </a:r>
          </a:p>
        </p:txBody>
      </p:sp>
      <p:sp>
        <p:nvSpPr>
          <p:cNvPr id="21513" name="Text Box 36"/>
          <p:cNvSpPr txBox="1">
            <a:spLocks noChangeArrowheads="1"/>
          </p:cNvSpPr>
          <p:nvPr/>
        </p:nvSpPr>
        <p:spPr bwMode="auto">
          <a:xfrm>
            <a:off x="5892800" y="4700588"/>
            <a:ext cx="901700" cy="257175"/>
          </a:xfrm>
          <a:prstGeom prst="rect">
            <a:avLst/>
          </a:prstGeom>
          <a:noFill/>
          <a:ln w="9525">
            <a:noFill/>
            <a:miter lim="800000"/>
            <a:headEnd/>
            <a:tailEnd/>
          </a:ln>
        </p:spPr>
        <p:txBody>
          <a:bodyPr wrap="none" lIns="0" tIns="0" rIns="0" bIns="0"/>
          <a:lstStyle/>
          <a:p>
            <a:pPr>
              <a:lnSpc>
                <a:spcPct val="90000"/>
              </a:lnSpc>
            </a:pPr>
            <a:r>
              <a:rPr lang="en-US" sz="1800" b="1">
                <a:latin typeface="Arial" charset="0"/>
              </a:rPr>
              <a:t>Granum</a:t>
            </a:r>
          </a:p>
        </p:txBody>
      </p:sp>
      <p:sp>
        <p:nvSpPr>
          <p:cNvPr id="21514" name="Line 37"/>
          <p:cNvSpPr>
            <a:spLocks noChangeShapeType="1"/>
          </p:cNvSpPr>
          <p:nvPr/>
        </p:nvSpPr>
        <p:spPr bwMode="auto">
          <a:xfrm>
            <a:off x="2354263" y="2170113"/>
            <a:ext cx="277812" cy="687387"/>
          </a:xfrm>
          <a:prstGeom prst="line">
            <a:avLst/>
          </a:prstGeom>
          <a:noFill/>
          <a:ln w="12700">
            <a:solidFill>
              <a:schemeClr val="tx1"/>
            </a:solidFill>
            <a:round/>
            <a:headEnd/>
            <a:tailEnd/>
          </a:ln>
        </p:spPr>
        <p:txBody>
          <a:bodyPr wrap="none" anchor="ctr"/>
          <a:lstStyle/>
          <a:p>
            <a:endParaRPr lang="en-US"/>
          </a:p>
        </p:txBody>
      </p:sp>
      <p:sp>
        <p:nvSpPr>
          <p:cNvPr id="21515" name="Line 38"/>
          <p:cNvSpPr>
            <a:spLocks noChangeShapeType="1"/>
          </p:cNvSpPr>
          <p:nvPr/>
        </p:nvSpPr>
        <p:spPr bwMode="auto">
          <a:xfrm flipH="1">
            <a:off x="3663950" y="3916363"/>
            <a:ext cx="1203325" cy="833437"/>
          </a:xfrm>
          <a:prstGeom prst="line">
            <a:avLst/>
          </a:prstGeom>
          <a:noFill/>
          <a:ln w="12700">
            <a:solidFill>
              <a:schemeClr val="tx1"/>
            </a:solidFill>
            <a:round/>
            <a:headEnd/>
            <a:tailEnd/>
          </a:ln>
        </p:spPr>
        <p:txBody>
          <a:bodyPr wrap="none" anchor="ctr"/>
          <a:lstStyle/>
          <a:p>
            <a:endParaRPr lang="en-US"/>
          </a:p>
        </p:txBody>
      </p:sp>
      <p:sp>
        <p:nvSpPr>
          <p:cNvPr id="21516" name="Line 39"/>
          <p:cNvSpPr>
            <a:spLocks noChangeShapeType="1"/>
          </p:cNvSpPr>
          <p:nvPr/>
        </p:nvSpPr>
        <p:spPr bwMode="auto">
          <a:xfrm flipH="1">
            <a:off x="3663950" y="4246563"/>
            <a:ext cx="1019175" cy="503237"/>
          </a:xfrm>
          <a:prstGeom prst="line">
            <a:avLst/>
          </a:prstGeom>
          <a:noFill/>
          <a:ln w="12700">
            <a:solidFill>
              <a:schemeClr val="tx1"/>
            </a:solidFill>
            <a:round/>
            <a:headEnd/>
            <a:tailEnd/>
          </a:ln>
        </p:spPr>
        <p:txBody>
          <a:bodyPr wrap="none" anchor="ctr"/>
          <a:lstStyle/>
          <a:p>
            <a:endParaRPr lang="en-US"/>
          </a:p>
        </p:txBody>
      </p:sp>
      <p:sp>
        <p:nvSpPr>
          <p:cNvPr id="21517" name="Line 40"/>
          <p:cNvSpPr>
            <a:spLocks noChangeShapeType="1"/>
          </p:cNvSpPr>
          <p:nvPr/>
        </p:nvSpPr>
        <p:spPr bwMode="auto">
          <a:xfrm>
            <a:off x="5694363" y="4618038"/>
            <a:ext cx="179387" cy="196850"/>
          </a:xfrm>
          <a:prstGeom prst="line">
            <a:avLst/>
          </a:prstGeom>
          <a:noFill/>
          <a:ln w="12700">
            <a:solidFill>
              <a:schemeClr val="tx1"/>
            </a:solidFill>
            <a:round/>
            <a:headEnd/>
            <a:tailEnd/>
          </a:ln>
        </p:spPr>
        <p:txBody>
          <a:bodyPr wrap="none" anchor="ctr"/>
          <a:lstStyle/>
          <a:p>
            <a:endParaRPr lang="en-US"/>
          </a:p>
        </p:txBody>
      </p:sp>
      <p:sp>
        <p:nvSpPr>
          <p:cNvPr id="21518" name="AutoShape 41"/>
          <p:cNvSpPr>
            <a:spLocks/>
          </p:cNvSpPr>
          <p:nvPr/>
        </p:nvSpPr>
        <p:spPr bwMode="auto">
          <a:xfrm>
            <a:off x="5567363" y="3638550"/>
            <a:ext cx="139700" cy="1377950"/>
          </a:xfrm>
          <a:prstGeom prst="rightBrace">
            <a:avLst>
              <a:gd name="adj1" fmla="val 82197"/>
              <a:gd name="adj2" fmla="val 71083"/>
            </a:avLst>
          </a:prstGeom>
          <a:noFill/>
          <a:ln w="1270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smtClean="0"/>
              <a:t>Photosynthesis</a:t>
            </a:r>
          </a:p>
        </p:txBody>
      </p:sp>
      <p:sp>
        <p:nvSpPr>
          <p:cNvPr id="38915" name="Rectangle 3"/>
          <p:cNvSpPr>
            <a:spLocks noGrp="1" noChangeArrowheads="1"/>
          </p:cNvSpPr>
          <p:nvPr>
            <p:ph type="body" idx="1"/>
          </p:nvPr>
        </p:nvSpPr>
        <p:spPr/>
        <p:txBody>
          <a:bodyPr/>
          <a:lstStyle/>
          <a:p>
            <a:pPr eaLnBrk="1" hangingPunct="1">
              <a:lnSpc>
                <a:spcPct val="90000"/>
              </a:lnSpc>
            </a:pPr>
            <a:r>
              <a:rPr lang="en-US" sz="2600" dirty="0" smtClean="0"/>
              <a:t>The process where </a:t>
            </a:r>
            <a:r>
              <a:rPr lang="en-US" sz="2600" dirty="0" err="1" smtClean="0"/>
              <a:t>autotrophs</a:t>
            </a:r>
            <a:r>
              <a:rPr lang="en-US" sz="2600" dirty="0" smtClean="0"/>
              <a:t> convert light energy from the sun to chemical energy (in carbohydrates) for the </a:t>
            </a:r>
            <a:r>
              <a:rPr lang="en-US" sz="2600" dirty="0" err="1" smtClean="0"/>
              <a:t>heterotrophs</a:t>
            </a:r>
            <a:r>
              <a:rPr lang="en-US" sz="2600" dirty="0" smtClean="0"/>
              <a:t> in the food chain</a:t>
            </a:r>
          </a:p>
          <a:p>
            <a:pPr eaLnBrk="1" hangingPunct="1">
              <a:lnSpc>
                <a:spcPct val="90000"/>
              </a:lnSpc>
              <a:buNone/>
            </a:pPr>
            <a:endParaRPr lang="en-US" sz="2600" dirty="0" smtClean="0"/>
          </a:p>
          <a:p>
            <a:pPr eaLnBrk="1" hangingPunct="1">
              <a:lnSpc>
                <a:spcPct val="90000"/>
              </a:lnSpc>
            </a:pPr>
            <a:r>
              <a:rPr lang="en-US" sz="2600" dirty="0" smtClean="0"/>
              <a:t>Done exclusively in the chloroplast</a:t>
            </a:r>
          </a:p>
          <a:p>
            <a:pPr lvl="1" eaLnBrk="1" hangingPunct="1">
              <a:lnSpc>
                <a:spcPct val="90000"/>
              </a:lnSpc>
            </a:pPr>
            <a:r>
              <a:rPr lang="en-US" sz="2200" dirty="0" err="1" smtClean="0">
                <a:solidFill>
                  <a:srgbClr val="0070C0"/>
                </a:solidFill>
              </a:rPr>
              <a:t>Thylakoids</a:t>
            </a:r>
            <a:r>
              <a:rPr lang="en-US" sz="2200" dirty="0" smtClean="0">
                <a:solidFill>
                  <a:srgbClr val="0070C0"/>
                </a:solidFill>
              </a:rPr>
              <a:t>-membrane discs that are stacked in </a:t>
            </a:r>
            <a:r>
              <a:rPr lang="en-US" sz="2200" dirty="0" err="1" smtClean="0">
                <a:solidFill>
                  <a:srgbClr val="0070C0"/>
                </a:solidFill>
              </a:rPr>
              <a:t>grana</a:t>
            </a:r>
            <a:r>
              <a:rPr lang="en-US" sz="2200" dirty="0" smtClean="0">
                <a:solidFill>
                  <a:srgbClr val="0070C0"/>
                </a:solidFill>
              </a:rPr>
              <a:t> (site of the 1</a:t>
            </a:r>
            <a:r>
              <a:rPr lang="en-US" sz="2200" baseline="30000" dirty="0" smtClean="0">
                <a:solidFill>
                  <a:srgbClr val="0070C0"/>
                </a:solidFill>
              </a:rPr>
              <a:t>st</a:t>
            </a:r>
            <a:r>
              <a:rPr lang="en-US" sz="2200" dirty="0" smtClean="0">
                <a:solidFill>
                  <a:srgbClr val="0070C0"/>
                </a:solidFill>
              </a:rPr>
              <a:t> stage of photosynthesis)</a:t>
            </a:r>
          </a:p>
          <a:p>
            <a:pPr lvl="1" eaLnBrk="1" hangingPunct="1">
              <a:lnSpc>
                <a:spcPct val="90000"/>
              </a:lnSpc>
            </a:pPr>
            <a:r>
              <a:rPr lang="en-US" sz="2200" dirty="0" err="1" smtClean="0">
                <a:solidFill>
                  <a:srgbClr val="0070C0"/>
                </a:solidFill>
              </a:rPr>
              <a:t>Stroma</a:t>
            </a:r>
            <a:r>
              <a:rPr lang="en-US" sz="2200" dirty="0" smtClean="0">
                <a:solidFill>
                  <a:srgbClr val="0070C0"/>
                </a:solidFill>
              </a:rPr>
              <a:t>-fluid that surrounds </a:t>
            </a:r>
            <a:r>
              <a:rPr lang="en-US" sz="2200" dirty="0" err="1" smtClean="0">
                <a:solidFill>
                  <a:srgbClr val="0070C0"/>
                </a:solidFill>
              </a:rPr>
              <a:t>thylakoids</a:t>
            </a:r>
            <a:r>
              <a:rPr lang="en-US" sz="2200" dirty="0" smtClean="0">
                <a:solidFill>
                  <a:srgbClr val="0070C0"/>
                </a:solidFill>
              </a:rPr>
              <a:t> (site of the 2</a:t>
            </a:r>
            <a:r>
              <a:rPr lang="en-US" sz="2200" baseline="30000" dirty="0" smtClean="0">
                <a:solidFill>
                  <a:srgbClr val="0070C0"/>
                </a:solidFill>
              </a:rPr>
              <a:t>nd</a:t>
            </a:r>
            <a:r>
              <a:rPr lang="en-US" sz="2200" dirty="0" smtClean="0">
                <a:solidFill>
                  <a:srgbClr val="0070C0"/>
                </a:solidFill>
              </a:rPr>
              <a:t> stage of photosynthesis)</a:t>
            </a:r>
          </a:p>
          <a:p>
            <a:pPr lvl="1" eaLnBrk="1" hangingPunct="1">
              <a:lnSpc>
                <a:spcPct val="90000"/>
              </a:lnSpc>
            </a:pPr>
            <a:endParaRPr lang="en-US" dirty="0" smtClean="0">
              <a:solidFill>
                <a:srgbClr val="0070C0"/>
              </a:solidFill>
            </a:endParaRPr>
          </a:p>
          <a:p>
            <a:pPr lvl="1" eaLnBrk="1" hangingPunct="1">
              <a:lnSpc>
                <a:spcPct val="90000"/>
              </a:lnSpc>
            </a:pPr>
            <a:r>
              <a:rPr lang="en-US" sz="2200" dirty="0" smtClean="0">
                <a:solidFill>
                  <a:srgbClr val="0070C0"/>
                </a:solidFill>
              </a:rPr>
              <a:t>You know the equation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box(in)">
                                      <p:cBhvr>
                                        <p:cTn id="7" dur="500"/>
                                        <p:tgtEl>
                                          <p:spTgt spid="38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8915">
                                            <p:txEl>
                                              <p:pRg st="2" end="2"/>
                                            </p:txEl>
                                          </p:spTgt>
                                        </p:tgtEl>
                                        <p:attrNameLst>
                                          <p:attrName>style.visibility</p:attrName>
                                        </p:attrNameLst>
                                      </p:cBhvr>
                                      <p:to>
                                        <p:strVal val="visible"/>
                                      </p:to>
                                    </p:set>
                                    <p:animEffect transition="in" filter="box(in)">
                                      <p:cBhvr>
                                        <p:cTn id="12" dur="500"/>
                                        <p:tgtEl>
                                          <p:spTgt spid="389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8915">
                                            <p:txEl>
                                              <p:pRg st="3" end="3"/>
                                            </p:txEl>
                                          </p:spTgt>
                                        </p:tgtEl>
                                        <p:attrNameLst>
                                          <p:attrName>style.visibility</p:attrName>
                                        </p:attrNameLst>
                                      </p:cBhvr>
                                      <p:to>
                                        <p:strVal val="visible"/>
                                      </p:to>
                                    </p:set>
                                    <p:animEffect transition="in" filter="box(in)">
                                      <p:cBhvr>
                                        <p:cTn id="17" dur="500"/>
                                        <p:tgtEl>
                                          <p:spTgt spid="389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8915">
                                            <p:txEl>
                                              <p:pRg st="4" end="4"/>
                                            </p:txEl>
                                          </p:spTgt>
                                        </p:tgtEl>
                                        <p:attrNameLst>
                                          <p:attrName>style.visibility</p:attrName>
                                        </p:attrNameLst>
                                      </p:cBhvr>
                                      <p:to>
                                        <p:strVal val="visible"/>
                                      </p:to>
                                    </p:set>
                                    <p:animEffect transition="in" filter="box(in)">
                                      <p:cBhvr>
                                        <p:cTn id="22" dur="500"/>
                                        <p:tgtEl>
                                          <p:spTgt spid="3891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8915">
                                            <p:txEl>
                                              <p:pRg st="6" end="6"/>
                                            </p:txEl>
                                          </p:spTgt>
                                        </p:tgtEl>
                                        <p:attrNameLst>
                                          <p:attrName>style.visibility</p:attrName>
                                        </p:attrNameLst>
                                      </p:cBhvr>
                                      <p:to>
                                        <p:strVal val="visible"/>
                                      </p:to>
                                    </p:set>
                                    <p:animEffect transition="in" filter="box(in)">
                                      <p:cBhvr>
                                        <p:cTn id="27" dur="500"/>
                                        <p:tgtEl>
                                          <p:spTgt spid="389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2" descr="10_04_Chloroplast-U"/>
          <p:cNvPicPr>
            <a:picLocks noChangeAspect="1" noChangeArrowheads="1"/>
          </p:cNvPicPr>
          <p:nvPr/>
        </p:nvPicPr>
        <p:blipFill>
          <a:blip r:embed="rId3" cstate="print"/>
          <a:srcRect/>
          <a:stretch>
            <a:fillRect/>
          </a:stretch>
        </p:blipFill>
        <p:spPr bwMode="auto">
          <a:xfrm>
            <a:off x="1906588" y="136525"/>
            <a:ext cx="5329237" cy="6584950"/>
          </a:xfrm>
          <a:prstGeom prst="rect">
            <a:avLst/>
          </a:prstGeom>
          <a:noFill/>
          <a:ln w="9525">
            <a:noFill/>
            <a:miter lim="800000"/>
            <a:headEnd/>
            <a:tailEnd/>
          </a:ln>
        </p:spPr>
      </p:pic>
      <p:sp>
        <p:nvSpPr>
          <p:cNvPr id="9219" name="Rectangle 3"/>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1200" dirty="0" smtClean="0">
                <a:latin typeface="Arial" charset="0"/>
              </a:rPr>
              <a:t>Figure 10.4</a:t>
            </a:r>
          </a:p>
        </p:txBody>
      </p:sp>
      <p:sp>
        <p:nvSpPr>
          <p:cNvPr id="9220" name="Text Box 4"/>
          <p:cNvSpPr txBox="1">
            <a:spLocks noChangeArrowheads="1"/>
          </p:cNvSpPr>
          <p:nvPr/>
        </p:nvSpPr>
        <p:spPr bwMode="auto">
          <a:xfrm>
            <a:off x="4149725" y="1123950"/>
            <a:ext cx="971550" cy="255588"/>
          </a:xfrm>
          <a:prstGeom prst="rect">
            <a:avLst/>
          </a:prstGeom>
          <a:noFill/>
          <a:ln w="9525">
            <a:noFill/>
            <a:miter lim="800000"/>
            <a:headEnd/>
            <a:tailEnd/>
          </a:ln>
        </p:spPr>
        <p:txBody>
          <a:bodyPr wrap="none" lIns="0" tIns="0" rIns="0" bIns="0"/>
          <a:lstStyle/>
          <a:p>
            <a:r>
              <a:rPr lang="en-US" sz="1400" b="1">
                <a:latin typeface="Arial" charset="0"/>
              </a:rPr>
              <a:t>Mesophyll</a:t>
            </a:r>
          </a:p>
        </p:txBody>
      </p:sp>
      <p:sp>
        <p:nvSpPr>
          <p:cNvPr id="9221" name="Text Box 5"/>
          <p:cNvSpPr txBox="1">
            <a:spLocks noChangeArrowheads="1"/>
          </p:cNvSpPr>
          <p:nvPr/>
        </p:nvSpPr>
        <p:spPr bwMode="auto">
          <a:xfrm>
            <a:off x="5346700" y="152400"/>
            <a:ext cx="1633538" cy="255588"/>
          </a:xfrm>
          <a:prstGeom prst="rect">
            <a:avLst/>
          </a:prstGeom>
          <a:noFill/>
          <a:ln w="9525">
            <a:noFill/>
            <a:miter lim="800000"/>
            <a:headEnd/>
            <a:tailEnd/>
          </a:ln>
        </p:spPr>
        <p:txBody>
          <a:bodyPr wrap="none" lIns="0" tIns="0" rIns="0" bIns="0"/>
          <a:lstStyle/>
          <a:p>
            <a:r>
              <a:rPr lang="en-US" sz="1400" b="1">
                <a:latin typeface="Arial" charset="0"/>
              </a:rPr>
              <a:t>Leaf cross section</a:t>
            </a:r>
          </a:p>
        </p:txBody>
      </p:sp>
      <p:sp>
        <p:nvSpPr>
          <p:cNvPr id="9222" name="Text Box 6"/>
          <p:cNvSpPr txBox="1">
            <a:spLocks noChangeArrowheads="1"/>
          </p:cNvSpPr>
          <p:nvPr/>
        </p:nvSpPr>
        <p:spPr bwMode="auto">
          <a:xfrm>
            <a:off x="5360988" y="415925"/>
            <a:ext cx="1117600" cy="255588"/>
          </a:xfrm>
          <a:prstGeom prst="rect">
            <a:avLst/>
          </a:prstGeom>
          <a:noFill/>
          <a:ln w="9525">
            <a:noFill/>
            <a:miter lim="800000"/>
            <a:headEnd/>
            <a:tailEnd/>
          </a:ln>
        </p:spPr>
        <p:txBody>
          <a:bodyPr wrap="none" lIns="0" tIns="0" rIns="0" bIns="0"/>
          <a:lstStyle/>
          <a:p>
            <a:r>
              <a:rPr lang="en-US" sz="1400" b="1">
                <a:latin typeface="Arial" charset="0"/>
              </a:rPr>
              <a:t>Chloroplasts</a:t>
            </a:r>
          </a:p>
        </p:txBody>
      </p:sp>
      <p:sp>
        <p:nvSpPr>
          <p:cNvPr id="9223" name="Text Box 7"/>
          <p:cNvSpPr txBox="1">
            <a:spLocks noChangeArrowheads="1"/>
          </p:cNvSpPr>
          <p:nvPr/>
        </p:nvSpPr>
        <p:spPr bwMode="auto">
          <a:xfrm>
            <a:off x="6611938" y="409575"/>
            <a:ext cx="417512" cy="255588"/>
          </a:xfrm>
          <a:prstGeom prst="rect">
            <a:avLst/>
          </a:prstGeom>
          <a:noFill/>
          <a:ln w="9525">
            <a:noFill/>
            <a:miter lim="800000"/>
            <a:headEnd/>
            <a:tailEnd/>
          </a:ln>
        </p:spPr>
        <p:txBody>
          <a:bodyPr wrap="none" lIns="0" tIns="0" rIns="0" bIns="0"/>
          <a:lstStyle/>
          <a:p>
            <a:r>
              <a:rPr lang="en-US" sz="1400" b="1">
                <a:latin typeface="Arial" charset="0"/>
              </a:rPr>
              <a:t>Vein</a:t>
            </a:r>
          </a:p>
        </p:txBody>
      </p:sp>
      <p:sp>
        <p:nvSpPr>
          <p:cNvPr id="9224" name="Text Box 8"/>
          <p:cNvSpPr txBox="1">
            <a:spLocks noChangeArrowheads="1"/>
          </p:cNvSpPr>
          <p:nvPr/>
        </p:nvSpPr>
        <p:spPr bwMode="auto">
          <a:xfrm>
            <a:off x="5313363" y="2249488"/>
            <a:ext cx="733425" cy="230187"/>
          </a:xfrm>
          <a:prstGeom prst="rect">
            <a:avLst/>
          </a:prstGeom>
          <a:noFill/>
          <a:ln w="9525">
            <a:noFill/>
            <a:miter lim="800000"/>
            <a:headEnd/>
            <a:tailEnd/>
          </a:ln>
        </p:spPr>
        <p:txBody>
          <a:bodyPr wrap="none" lIns="0" tIns="0" rIns="0" bIns="0"/>
          <a:lstStyle/>
          <a:p>
            <a:r>
              <a:rPr lang="en-US" sz="1400" b="1">
                <a:latin typeface="Arial" charset="0"/>
              </a:rPr>
              <a:t>Stomata</a:t>
            </a:r>
          </a:p>
        </p:txBody>
      </p:sp>
      <p:sp>
        <p:nvSpPr>
          <p:cNvPr id="9225" name="Text Box 9"/>
          <p:cNvSpPr txBox="1">
            <a:spLocks noChangeArrowheads="1"/>
          </p:cNvSpPr>
          <p:nvPr/>
        </p:nvSpPr>
        <p:spPr bwMode="auto">
          <a:xfrm>
            <a:off x="4600575" y="2736850"/>
            <a:ext cx="1025525" cy="255588"/>
          </a:xfrm>
          <a:prstGeom prst="rect">
            <a:avLst/>
          </a:prstGeom>
          <a:noFill/>
          <a:ln w="9525">
            <a:noFill/>
            <a:miter lim="800000"/>
            <a:headEnd/>
            <a:tailEnd/>
          </a:ln>
        </p:spPr>
        <p:txBody>
          <a:bodyPr wrap="none" lIns="0" tIns="0" rIns="0" bIns="0"/>
          <a:lstStyle/>
          <a:p>
            <a:r>
              <a:rPr lang="en-US" sz="1400" b="1">
                <a:latin typeface="Arial" charset="0"/>
              </a:rPr>
              <a:t>Chloroplast</a:t>
            </a:r>
          </a:p>
        </p:txBody>
      </p:sp>
      <p:sp>
        <p:nvSpPr>
          <p:cNvPr id="9226" name="Text Box 10"/>
          <p:cNvSpPr txBox="1">
            <a:spLocks noChangeArrowheads="1"/>
          </p:cNvSpPr>
          <p:nvPr/>
        </p:nvSpPr>
        <p:spPr bwMode="auto">
          <a:xfrm>
            <a:off x="5791200" y="2763838"/>
            <a:ext cx="904875" cy="428625"/>
          </a:xfrm>
          <a:prstGeom prst="rect">
            <a:avLst/>
          </a:prstGeom>
          <a:noFill/>
          <a:ln w="9525">
            <a:noFill/>
            <a:miter lim="800000"/>
            <a:headEnd/>
            <a:tailEnd/>
          </a:ln>
        </p:spPr>
        <p:txBody>
          <a:bodyPr wrap="none" lIns="0" tIns="0" rIns="0" bIns="0"/>
          <a:lstStyle/>
          <a:p>
            <a:pPr algn="ctr"/>
            <a:r>
              <a:rPr lang="en-US" sz="1400" b="1">
                <a:latin typeface="Arial" charset="0"/>
              </a:rPr>
              <a:t>Mesophyll</a:t>
            </a:r>
            <a:br>
              <a:rPr lang="en-US" sz="1400" b="1">
                <a:latin typeface="Arial" charset="0"/>
              </a:rPr>
            </a:br>
            <a:r>
              <a:rPr lang="en-US" sz="1400" b="1">
                <a:latin typeface="Arial" charset="0"/>
              </a:rPr>
              <a:t>cell</a:t>
            </a:r>
          </a:p>
        </p:txBody>
      </p:sp>
      <p:sp>
        <p:nvSpPr>
          <p:cNvPr id="9227" name="Text Box 11"/>
          <p:cNvSpPr txBox="1">
            <a:spLocks noChangeArrowheads="1"/>
          </p:cNvSpPr>
          <p:nvPr/>
        </p:nvSpPr>
        <p:spPr bwMode="auto">
          <a:xfrm>
            <a:off x="6121400" y="2355850"/>
            <a:ext cx="390525" cy="242888"/>
          </a:xfrm>
          <a:prstGeom prst="rect">
            <a:avLst/>
          </a:prstGeom>
          <a:noFill/>
          <a:ln w="9525">
            <a:noFill/>
            <a:miter lim="800000"/>
            <a:headEnd/>
            <a:tailEnd/>
          </a:ln>
        </p:spPr>
        <p:txBody>
          <a:bodyPr wrap="none" lIns="0" tIns="0" rIns="0" bIns="0"/>
          <a:lstStyle/>
          <a:p>
            <a:r>
              <a:rPr lang="en-US" sz="1400" b="1">
                <a:latin typeface="Arial" charset="0"/>
              </a:rPr>
              <a:t>CO</a:t>
            </a:r>
            <a:r>
              <a:rPr lang="en-US" sz="1400" b="1" baseline="-25000">
                <a:latin typeface="Arial" charset="0"/>
              </a:rPr>
              <a:t>2</a:t>
            </a:r>
            <a:endParaRPr lang="en-US" sz="1400" b="1">
              <a:latin typeface="Arial" charset="0"/>
            </a:endParaRPr>
          </a:p>
        </p:txBody>
      </p:sp>
      <p:sp>
        <p:nvSpPr>
          <p:cNvPr id="9228" name="Text Box 12"/>
          <p:cNvSpPr txBox="1">
            <a:spLocks noChangeArrowheads="1"/>
          </p:cNvSpPr>
          <p:nvPr/>
        </p:nvSpPr>
        <p:spPr bwMode="auto">
          <a:xfrm>
            <a:off x="6629400" y="2363788"/>
            <a:ext cx="246063" cy="242887"/>
          </a:xfrm>
          <a:prstGeom prst="rect">
            <a:avLst/>
          </a:prstGeom>
          <a:noFill/>
          <a:ln w="9525">
            <a:noFill/>
            <a:miter lim="800000"/>
            <a:headEnd/>
            <a:tailEnd/>
          </a:ln>
        </p:spPr>
        <p:txBody>
          <a:bodyPr wrap="none" lIns="0" tIns="0" rIns="0" bIns="0"/>
          <a:lstStyle/>
          <a:p>
            <a:r>
              <a:rPr lang="en-US" sz="1400" b="1">
                <a:latin typeface="Arial" charset="0"/>
              </a:rPr>
              <a:t>O</a:t>
            </a:r>
            <a:r>
              <a:rPr lang="en-US" sz="1400" b="1" baseline="-25000">
                <a:latin typeface="Arial" charset="0"/>
              </a:rPr>
              <a:t>2</a:t>
            </a:r>
            <a:endParaRPr lang="en-US" sz="1400" b="1">
              <a:latin typeface="Arial" charset="0"/>
            </a:endParaRPr>
          </a:p>
        </p:txBody>
      </p:sp>
      <p:sp>
        <p:nvSpPr>
          <p:cNvPr id="9229" name="Text Box 13"/>
          <p:cNvSpPr txBox="1">
            <a:spLocks noChangeArrowheads="1"/>
          </p:cNvSpPr>
          <p:nvPr/>
        </p:nvSpPr>
        <p:spPr bwMode="auto">
          <a:xfrm>
            <a:off x="6616700" y="4625975"/>
            <a:ext cx="534988" cy="242888"/>
          </a:xfrm>
          <a:prstGeom prst="rect">
            <a:avLst/>
          </a:prstGeom>
          <a:noFill/>
          <a:ln w="9525">
            <a:noFill/>
            <a:miter lim="800000"/>
            <a:headEnd/>
            <a:tailEnd/>
          </a:ln>
        </p:spPr>
        <p:txBody>
          <a:bodyPr wrap="none" lIns="0" tIns="0" rIns="0" bIns="0"/>
          <a:lstStyle/>
          <a:p>
            <a:r>
              <a:rPr lang="en-US" sz="1400" b="1">
                <a:latin typeface="Arial" charset="0"/>
              </a:rPr>
              <a:t>20 </a:t>
            </a:r>
            <a:r>
              <a:rPr lang="en-US" sz="1400" b="1">
                <a:latin typeface="Arial" charset="0"/>
                <a:sym typeface="Symbol" pitchFamily="84" charset="2"/>
              </a:rPr>
              <a:t></a:t>
            </a:r>
            <a:r>
              <a:rPr lang="en-US" sz="1400" b="1">
                <a:latin typeface="Arial" charset="0"/>
              </a:rPr>
              <a:t>m</a:t>
            </a:r>
          </a:p>
        </p:txBody>
      </p:sp>
      <p:sp>
        <p:nvSpPr>
          <p:cNvPr id="9230" name="Text Box 14"/>
          <p:cNvSpPr txBox="1">
            <a:spLocks noChangeArrowheads="1"/>
          </p:cNvSpPr>
          <p:nvPr/>
        </p:nvSpPr>
        <p:spPr bwMode="auto">
          <a:xfrm>
            <a:off x="5002213" y="4041775"/>
            <a:ext cx="919162" cy="428625"/>
          </a:xfrm>
          <a:prstGeom prst="rect">
            <a:avLst/>
          </a:prstGeom>
          <a:noFill/>
          <a:ln w="9525">
            <a:noFill/>
            <a:miter lim="800000"/>
            <a:headEnd/>
            <a:tailEnd/>
          </a:ln>
        </p:spPr>
        <p:txBody>
          <a:bodyPr wrap="none" lIns="0" tIns="0" rIns="0" bIns="0"/>
          <a:lstStyle/>
          <a:p>
            <a:r>
              <a:rPr lang="en-US" sz="1400" b="1">
                <a:latin typeface="Arial" charset="0"/>
              </a:rPr>
              <a:t>Outer</a:t>
            </a:r>
            <a:br>
              <a:rPr lang="en-US" sz="1400" b="1">
                <a:latin typeface="Arial" charset="0"/>
              </a:rPr>
            </a:br>
            <a:r>
              <a:rPr lang="en-US" sz="1400" b="1">
                <a:latin typeface="Arial" charset="0"/>
              </a:rPr>
              <a:t>membrane</a:t>
            </a:r>
          </a:p>
        </p:txBody>
      </p:sp>
      <p:sp>
        <p:nvSpPr>
          <p:cNvPr id="9231" name="Text Box 15"/>
          <p:cNvSpPr txBox="1">
            <a:spLocks noChangeArrowheads="1"/>
          </p:cNvSpPr>
          <p:nvPr/>
        </p:nvSpPr>
        <p:spPr bwMode="auto">
          <a:xfrm>
            <a:off x="4705350" y="4459288"/>
            <a:ext cx="1303338" cy="441325"/>
          </a:xfrm>
          <a:prstGeom prst="rect">
            <a:avLst/>
          </a:prstGeom>
          <a:noFill/>
          <a:ln w="9525">
            <a:noFill/>
            <a:miter lim="800000"/>
            <a:headEnd/>
            <a:tailEnd/>
          </a:ln>
        </p:spPr>
        <p:txBody>
          <a:bodyPr wrap="none" lIns="0" tIns="0" rIns="0" bIns="0"/>
          <a:lstStyle/>
          <a:p>
            <a:r>
              <a:rPr lang="en-US" sz="1400" b="1">
                <a:latin typeface="Arial" charset="0"/>
              </a:rPr>
              <a:t>Intermembrane</a:t>
            </a:r>
            <a:br>
              <a:rPr lang="en-US" sz="1400" b="1">
                <a:latin typeface="Arial" charset="0"/>
              </a:rPr>
            </a:br>
            <a:r>
              <a:rPr lang="en-US" sz="1400" b="1">
                <a:latin typeface="Arial" charset="0"/>
              </a:rPr>
              <a:t>space</a:t>
            </a:r>
          </a:p>
        </p:txBody>
      </p:sp>
      <p:sp>
        <p:nvSpPr>
          <p:cNvPr id="9232" name="Text Box 16"/>
          <p:cNvSpPr txBox="1">
            <a:spLocks noChangeArrowheads="1"/>
          </p:cNvSpPr>
          <p:nvPr/>
        </p:nvSpPr>
        <p:spPr bwMode="auto">
          <a:xfrm>
            <a:off x="4664075" y="4895850"/>
            <a:ext cx="919163" cy="428625"/>
          </a:xfrm>
          <a:prstGeom prst="rect">
            <a:avLst/>
          </a:prstGeom>
          <a:noFill/>
          <a:ln w="9525">
            <a:noFill/>
            <a:miter lim="800000"/>
            <a:headEnd/>
            <a:tailEnd/>
          </a:ln>
        </p:spPr>
        <p:txBody>
          <a:bodyPr wrap="none" lIns="0" tIns="0" rIns="0" bIns="0"/>
          <a:lstStyle/>
          <a:p>
            <a:r>
              <a:rPr lang="en-US" sz="1400" b="1">
                <a:latin typeface="Arial" charset="0"/>
              </a:rPr>
              <a:t>Inner</a:t>
            </a:r>
            <a:br>
              <a:rPr lang="en-US" sz="1400" b="1">
                <a:latin typeface="Arial" charset="0"/>
              </a:rPr>
            </a:br>
            <a:r>
              <a:rPr lang="en-US" sz="1400" b="1">
                <a:latin typeface="Arial" charset="0"/>
              </a:rPr>
              <a:t>membrane</a:t>
            </a:r>
          </a:p>
        </p:txBody>
      </p:sp>
      <p:sp>
        <p:nvSpPr>
          <p:cNvPr id="9233" name="Text Box 17"/>
          <p:cNvSpPr txBox="1">
            <a:spLocks noChangeArrowheads="1"/>
          </p:cNvSpPr>
          <p:nvPr/>
        </p:nvSpPr>
        <p:spPr bwMode="auto">
          <a:xfrm>
            <a:off x="3976688" y="6313488"/>
            <a:ext cx="534987" cy="242887"/>
          </a:xfrm>
          <a:prstGeom prst="rect">
            <a:avLst/>
          </a:prstGeom>
          <a:noFill/>
          <a:ln w="9525">
            <a:noFill/>
            <a:miter lim="800000"/>
            <a:headEnd/>
            <a:tailEnd/>
          </a:ln>
        </p:spPr>
        <p:txBody>
          <a:bodyPr wrap="none" lIns="0" tIns="0" rIns="0" bIns="0"/>
          <a:lstStyle/>
          <a:p>
            <a:r>
              <a:rPr lang="en-US" sz="1400" b="1">
                <a:latin typeface="Arial" charset="0"/>
              </a:rPr>
              <a:t>1 </a:t>
            </a:r>
            <a:r>
              <a:rPr lang="en-US" sz="1400" b="1">
                <a:latin typeface="Arial" charset="0"/>
                <a:sym typeface="Symbol" pitchFamily="84" charset="2"/>
              </a:rPr>
              <a:t></a:t>
            </a:r>
            <a:r>
              <a:rPr lang="en-US" sz="1400" b="1">
                <a:latin typeface="Arial" charset="0"/>
              </a:rPr>
              <a:t>m</a:t>
            </a:r>
          </a:p>
        </p:txBody>
      </p:sp>
      <p:sp>
        <p:nvSpPr>
          <p:cNvPr id="9234" name="Text Box 18"/>
          <p:cNvSpPr txBox="1">
            <a:spLocks noChangeArrowheads="1"/>
          </p:cNvSpPr>
          <p:nvPr/>
        </p:nvSpPr>
        <p:spPr bwMode="auto">
          <a:xfrm>
            <a:off x="3540125" y="4686300"/>
            <a:ext cx="865188" cy="428625"/>
          </a:xfrm>
          <a:prstGeom prst="rect">
            <a:avLst/>
          </a:prstGeom>
          <a:noFill/>
          <a:ln w="9525">
            <a:noFill/>
            <a:miter lim="800000"/>
            <a:headEnd/>
            <a:tailEnd/>
          </a:ln>
        </p:spPr>
        <p:txBody>
          <a:bodyPr wrap="none" lIns="0" tIns="0" rIns="0" bIns="0"/>
          <a:lstStyle/>
          <a:p>
            <a:r>
              <a:rPr lang="en-US" sz="1400" b="1">
                <a:latin typeface="Arial" charset="0"/>
              </a:rPr>
              <a:t>Thylakoid</a:t>
            </a:r>
            <a:br>
              <a:rPr lang="en-US" sz="1400" b="1">
                <a:latin typeface="Arial" charset="0"/>
              </a:rPr>
            </a:br>
            <a:r>
              <a:rPr lang="en-US" sz="1400" b="1">
                <a:latin typeface="Arial" charset="0"/>
              </a:rPr>
              <a:t>space</a:t>
            </a:r>
          </a:p>
        </p:txBody>
      </p:sp>
      <p:sp>
        <p:nvSpPr>
          <p:cNvPr id="9235" name="Text Box 19"/>
          <p:cNvSpPr txBox="1">
            <a:spLocks noChangeArrowheads="1"/>
          </p:cNvSpPr>
          <p:nvPr/>
        </p:nvSpPr>
        <p:spPr bwMode="auto">
          <a:xfrm>
            <a:off x="3043238" y="4456113"/>
            <a:ext cx="838200" cy="255587"/>
          </a:xfrm>
          <a:prstGeom prst="rect">
            <a:avLst/>
          </a:prstGeom>
          <a:noFill/>
          <a:ln w="9525">
            <a:noFill/>
            <a:miter lim="800000"/>
            <a:headEnd/>
            <a:tailEnd/>
          </a:ln>
        </p:spPr>
        <p:txBody>
          <a:bodyPr wrap="none" lIns="0" tIns="0" rIns="0" bIns="0"/>
          <a:lstStyle/>
          <a:p>
            <a:r>
              <a:rPr lang="en-US" sz="1400" b="1">
                <a:latin typeface="Arial" charset="0"/>
              </a:rPr>
              <a:t>Thylakoid</a:t>
            </a:r>
          </a:p>
        </p:txBody>
      </p:sp>
      <p:sp>
        <p:nvSpPr>
          <p:cNvPr id="9236" name="Text Box 20"/>
          <p:cNvSpPr txBox="1">
            <a:spLocks noChangeArrowheads="1"/>
          </p:cNvSpPr>
          <p:nvPr/>
        </p:nvSpPr>
        <p:spPr bwMode="auto">
          <a:xfrm>
            <a:off x="2687638" y="4654550"/>
            <a:ext cx="692150" cy="217488"/>
          </a:xfrm>
          <a:prstGeom prst="rect">
            <a:avLst/>
          </a:prstGeom>
          <a:noFill/>
          <a:ln w="9525">
            <a:noFill/>
            <a:miter lim="800000"/>
            <a:headEnd/>
            <a:tailEnd/>
          </a:ln>
        </p:spPr>
        <p:txBody>
          <a:bodyPr wrap="none" lIns="0" tIns="0" rIns="0" bIns="0"/>
          <a:lstStyle/>
          <a:p>
            <a:r>
              <a:rPr lang="en-US" sz="1400" b="1">
                <a:latin typeface="Arial" charset="0"/>
              </a:rPr>
              <a:t>Granum</a:t>
            </a:r>
          </a:p>
        </p:txBody>
      </p:sp>
      <p:sp>
        <p:nvSpPr>
          <p:cNvPr id="9237" name="Text Box 21"/>
          <p:cNvSpPr txBox="1">
            <a:spLocks noChangeArrowheads="1"/>
          </p:cNvSpPr>
          <p:nvPr/>
        </p:nvSpPr>
        <p:spPr bwMode="auto">
          <a:xfrm>
            <a:off x="1954213" y="4649788"/>
            <a:ext cx="692150" cy="217487"/>
          </a:xfrm>
          <a:prstGeom prst="rect">
            <a:avLst/>
          </a:prstGeom>
          <a:noFill/>
          <a:ln w="9525">
            <a:noFill/>
            <a:miter lim="800000"/>
            <a:headEnd/>
            <a:tailEnd/>
          </a:ln>
        </p:spPr>
        <p:txBody>
          <a:bodyPr wrap="none" lIns="0" tIns="0" rIns="0" bIns="0"/>
          <a:lstStyle/>
          <a:p>
            <a:r>
              <a:rPr lang="en-US" sz="1400" b="1">
                <a:latin typeface="Arial" charset="0"/>
              </a:rPr>
              <a:t>Stroma</a:t>
            </a:r>
          </a:p>
        </p:txBody>
      </p:sp>
      <p:sp>
        <p:nvSpPr>
          <p:cNvPr id="9238" name="Line 22"/>
          <p:cNvSpPr>
            <a:spLocks noChangeShapeType="1"/>
          </p:cNvSpPr>
          <p:nvPr/>
        </p:nvSpPr>
        <p:spPr bwMode="auto">
          <a:xfrm flipH="1">
            <a:off x="5688013" y="622300"/>
            <a:ext cx="211137" cy="290513"/>
          </a:xfrm>
          <a:prstGeom prst="line">
            <a:avLst/>
          </a:prstGeom>
          <a:noFill/>
          <a:ln w="12700">
            <a:solidFill>
              <a:schemeClr val="tx1"/>
            </a:solidFill>
            <a:round/>
            <a:headEnd/>
            <a:tailEnd/>
          </a:ln>
        </p:spPr>
        <p:txBody>
          <a:bodyPr wrap="none" anchor="ctr"/>
          <a:lstStyle/>
          <a:p>
            <a:endParaRPr lang="en-US"/>
          </a:p>
        </p:txBody>
      </p:sp>
      <p:sp>
        <p:nvSpPr>
          <p:cNvPr id="9239" name="Line 23"/>
          <p:cNvSpPr>
            <a:spLocks noChangeShapeType="1"/>
          </p:cNvSpPr>
          <p:nvPr/>
        </p:nvSpPr>
        <p:spPr bwMode="auto">
          <a:xfrm>
            <a:off x="5899150" y="622300"/>
            <a:ext cx="158750" cy="263525"/>
          </a:xfrm>
          <a:prstGeom prst="line">
            <a:avLst/>
          </a:prstGeom>
          <a:noFill/>
          <a:ln w="12700">
            <a:solidFill>
              <a:schemeClr val="tx1"/>
            </a:solidFill>
            <a:round/>
            <a:headEnd/>
            <a:tailEnd/>
          </a:ln>
        </p:spPr>
        <p:txBody>
          <a:bodyPr wrap="none" anchor="ctr"/>
          <a:lstStyle/>
          <a:p>
            <a:endParaRPr lang="en-US"/>
          </a:p>
        </p:txBody>
      </p:sp>
      <p:sp>
        <p:nvSpPr>
          <p:cNvPr id="9240" name="Line 24"/>
          <p:cNvSpPr>
            <a:spLocks noChangeShapeType="1"/>
          </p:cNvSpPr>
          <p:nvPr/>
        </p:nvSpPr>
        <p:spPr bwMode="auto">
          <a:xfrm>
            <a:off x="6799263" y="622300"/>
            <a:ext cx="0" cy="687388"/>
          </a:xfrm>
          <a:prstGeom prst="line">
            <a:avLst/>
          </a:prstGeom>
          <a:noFill/>
          <a:ln w="12700">
            <a:solidFill>
              <a:schemeClr val="tx1"/>
            </a:solidFill>
            <a:round/>
            <a:headEnd/>
            <a:tailEnd/>
          </a:ln>
        </p:spPr>
        <p:txBody>
          <a:bodyPr wrap="none" anchor="ctr"/>
          <a:lstStyle/>
          <a:p>
            <a:endParaRPr lang="en-US"/>
          </a:p>
        </p:txBody>
      </p:sp>
      <p:sp>
        <p:nvSpPr>
          <p:cNvPr id="9241" name="Line 25"/>
          <p:cNvSpPr>
            <a:spLocks noChangeShapeType="1"/>
          </p:cNvSpPr>
          <p:nvPr/>
        </p:nvSpPr>
        <p:spPr bwMode="auto">
          <a:xfrm>
            <a:off x="5516563" y="1627188"/>
            <a:ext cx="131762" cy="647700"/>
          </a:xfrm>
          <a:prstGeom prst="line">
            <a:avLst/>
          </a:prstGeom>
          <a:noFill/>
          <a:ln w="12700">
            <a:solidFill>
              <a:schemeClr val="tx1"/>
            </a:solidFill>
            <a:round/>
            <a:headEnd/>
            <a:tailEnd/>
          </a:ln>
        </p:spPr>
        <p:txBody>
          <a:bodyPr wrap="none" anchor="ctr"/>
          <a:lstStyle/>
          <a:p>
            <a:endParaRPr lang="en-US"/>
          </a:p>
        </p:txBody>
      </p:sp>
      <p:sp>
        <p:nvSpPr>
          <p:cNvPr id="9242" name="Line 26"/>
          <p:cNvSpPr>
            <a:spLocks noChangeShapeType="1"/>
          </p:cNvSpPr>
          <p:nvPr/>
        </p:nvSpPr>
        <p:spPr bwMode="auto">
          <a:xfrm flipH="1">
            <a:off x="5648325" y="1905000"/>
            <a:ext cx="238125" cy="369888"/>
          </a:xfrm>
          <a:prstGeom prst="line">
            <a:avLst/>
          </a:prstGeom>
          <a:noFill/>
          <a:ln w="12700">
            <a:solidFill>
              <a:schemeClr val="tx1"/>
            </a:solidFill>
            <a:round/>
            <a:headEnd/>
            <a:tailEnd/>
          </a:ln>
        </p:spPr>
        <p:txBody>
          <a:bodyPr wrap="none" anchor="ctr"/>
          <a:lstStyle/>
          <a:p>
            <a:endParaRPr lang="en-US"/>
          </a:p>
        </p:txBody>
      </p:sp>
      <p:sp>
        <p:nvSpPr>
          <p:cNvPr id="9243" name="Line 27"/>
          <p:cNvSpPr>
            <a:spLocks noChangeShapeType="1"/>
          </p:cNvSpPr>
          <p:nvPr/>
        </p:nvSpPr>
        <p:spPr bwMode="auto">
          <a:xfrm flipH="1">
            <a:off x="4775200" y="2976563"/>
            <a:ext cx="357188" cy="171450"/>
          </a:xfrm>
          <a:prstGeom prst="line">
            <a:avLst/>
          </a:prstGeom>
          <a:noFill/>
          <a:ln w="12700">
            <a:solidFill>
              <a:schemeClr val="tx1"/>
            </a:solidFill>
            <a:round/>
            <a:headEnd/>
            <a:tailEnd/>
          </a:ln>
        </p:spPr>
        <p:txBody>
          <a:bodyPr wrap="none" anchor="ctr"/>
          <a:lstStyle/>
          <a:p>
            <a:endParaRPr lang="en-US"/>
          </a:p>
        </p:txBody>
      </p:sp>
      <p:sp>
        <p:nvSpPr>
          <p:cNvPr id="9244" name="Line 28"/>
          <p:cNvSpPr>
            <a:spLocks noChangeShapeType="1"/>
          </p:cNvSpPr>
          <p:nvPr/>
        </p:nvSpPr>
        <p:spPr bwMode="auto">
          <a:xfrm>
            <a:off x="5132388" y="2976563"/>
            <a:ext cx="912812" cy="1150937"/>
          </a:xfrm>
          <a:prstGeom prst="line">
            <a:avLst/>
          </a:prstGeom>
          <a:noFill/>
          <a:ln w="12700">
            <a:solidFill>
              <a:schemeClr val="tx1"/>
            </a:solidFill>
            <a:round/>
            <a:headEnd/>
            <a:tailEnd/>
          </a:ln>
        </p:spPr>
        <p:txBody>
          <a:bodyPr wrap="none" anchor="ctr"/>
          <a:lstStyle/>
          <a:p>
            <a:endParaRPr lang="en-US"/>
          </a:p>
        </p:txBody>
      </p:sp>
      <p:sp>
        <p:nvSpPr>
          <p:cNvPr id="9245" name="Line 29"/>
          <p:cNvSpPr>
            <a:spLocks noChangeShapeType="1"/>
          </p:cNvSpPr>
          <p:nvPr/>
        </p:nvSpPr>
        <p:spPr bwMode="auto">
          <a:xfrm>
            <a:off x="6640513" y="4537075"/>
            <a:ext cx="0" cy="79375"/>
          </a:xfrm>
          <a:prstGeom prst="line">
            <a:avLst/>
          </a:prstGeom>
          <a:noFill/>
          <a:ln w="12700">
            <a:solidFill>
              <a:schemeClr val="tx1"/>
            </a:solidFill>
            <a:round/>
            <a:headEnd/>
            <a:tailEnd/>
          </a:ln>
        </p:spPr>
        <p:txBody>
          <a:bodyPr wrap="none" anchor="ctr"/>
          <a:lstStyle/>
          <a:p>
            <a:endParaRPr lang="en-US"/>
          </a:p>
        </p:txBody>
      </p:sp>
      <p:sp>
        <p:nvSpPr>
          <p:cNvPr id="9246" name="Line 30"/>
          <p:cNvSpPr>
            <a:spLocks noChangeShapeType="1"/>
          </p:cNvSpPr>
          <p:nvPr/>
        </p:nvSpPr>
        <p:spPr bwMode="auto">
          <a:xfrm>
            <a:off x="7104063" y="4530725"/>
            <a:ext cx="0" cy="93663"/>
          </a:xfrm>
          <a:prstGeom prst="line">
            <a:avLst/>
          </a:prstGeom>
          <a:noFill/>
          <a:ln w="12700">
            <a:solidFill>
              <a:schemeClr val="tx1"/>
            </a:solidFill>
            <a:round/>
            <a:headEnd/>
            <a:tailEnd/>
          </a:ln>
        </p:spPr>
        <p:txBody>
          <a:bodyPr wrap="none" anchor="ctr"/>
          <a:lstStyle/>
          <a:p>
            <a:endParaRPr lang="en-US"/>
          </a:p>
        </p:txBody>
      </p:sp>
      <p:sp>
        <p:nvSpPr>
          <p:cNvPr id="9247" name="Line 31"/>
          <p:cNvSpPr>
            <a:spLocks noChangeShapeType="1"/>
          </p:cNvSpPr>
          <p:nvPr/>
        </p:nvSpPr>
        <p:spPr bwMode="auto">
          <a:xfrm>
            <a:off x="6640513" y="4576763"/>
            <a:ext cx="463550" cy="0"/>
          </a:xfrm>
          <a:prstGeom prst="line">
            <a:avLst/>
          </a:prstGeom>
          <a:noFill/>
          <a:ln w="12700">
            <a:solidFill>
              <a:schemeClr val="tx1"/>
            </a:solidFill>
            <a:round/>
            <a:headEnd/>
            <a:tailEnd/>
          </a:ln>
        </p:spPr>
        <p:txBody>
          <a:bodyPr wrap="none" anchor="ctr"/>
          <a:lstStyle/>
          <a:p>
            <a:endParaRPr lang="en-US"/>
          </a:p>
        </p:txBody>
      </p:sp>
      <p:sp>
        <p:nvSpPr>
          <p:cNvPr id="9248" name="Line 32"/>
          <p:cNvSpPr>
            <a:spLocks noChangeShapeType="1"/>
          </p:cNvSpPr>
          <p:nvPr/>
        </p:nvSpPr>
        <p:spPr bwMode="auto">
          <a:xfrm>
            <a:off x="4543425" y="4140200"/>
            <a:ext cx="415925" cy="6350"/>
          </a:xfrm>
          <a:prstGeom prst="line">
            <a:avLst/>
          </a:prstGeom>
          <a:noFill/>
          <a:ln w="12700">
            <a:solidFill>
              <a:schemeClr val="tx1"/>
            </a:solidFill>
            <a:round/>
            <a:headEnd/>
            <a:tailEnd/>
          </a:ln>
        </p:spPr>
        <p:txBody>
          <a:bodyPr wrap="none" anchor="ctr"/>
          <a:lstStyle/>
          <a:p>
            <a:endParaRPr lang="en-US"/>
          </a:p>
        </p:txBody>
      </p:sp>
      <p:sp>
        <p:nvSpPr>
          <p:cNvPr id="9249" name="Line 33"/>
          <p:cNvSpPr>
            <a:spLocks noChangeShapeType="1"/>
          </p:cNvSpPr>
          <p:nvPr/>
        </p:nvSpPr>
        <p:spPr bwMode="auto">
          <a:xfrm>
            <a:off x="4457700" y="4325938"/>
            <a:ext cx="211138" cy="250825"/>
          </a:xfrm>
          <a:prstGeom prst="line">
            <a:avLst/>
          </a:prstGeom>
          <a:noFill/>
          <a:ln w="12700">
            <a:solidFill>
              <a:schemeClr val="tx1"/>
            </a:solidFill>
            <a:round/>
            <a:headEnd/>
            <a:tailEnd/>
          </a:ln>
        </p:spPr>
        <p:txBody>
          <a:bodyPr wrap="none" anchor="ctr"/>
          <a:lstStyle/>
          <a:p>
            <a:endParaRPr lang="en-US"/>
          </a:p>
        </p:txBody>
      </p:sp>
      <p:sp>
        <p:nvSpPr>
          <p:cNvPr id="9250" name="Line 34"/>
          <p:cNvSpPr>
            <a:spLocks noChangeShapeType="1"/>
          </p:cNvSpPr>
          <p:nvPr/>
        </p:nvSpPr>
        <p:spPr bwMode="auto">
          <a:xfrm>
            <a:off x="4179888" y="4392613"/>
            <a:ext cx="449262" cy="581025"/>
          </a:xfrm>
          <a:prstGeom prst="line">
            <a:avLst/>
          </a:prstGeom>
          <a:noFill/>
          <a:ln w="12700">
            <a:solidFill>
              <a:schemeClr val="tx1"/>
            </a:solidFill>
            <a:round/>
            <a:headEnd/>
            <a:tailEnd/>
          </a:ln>
        </p:spPr>
        <p:txBody>
          <a:bodyPr wrap="none" anchor="ctr"/>
          <a:lstStyle/>
          <a:p>
            <a:endParaRPr lang="en-US"/>
          </a:p>
        </p:txBody>
      </p:sp>
      <p:sp>
        <p:nvSpPr>
          <p:cNvPr id="9251" name="Line 35"/>
          <p:cNvSpPr>
            <a:spLocks noChangeShapeType="1"/>
          </p:cNvSpPr>
          <p:nvPr/>
        </p:nvSpPr>
        <p:spPr bwMode="auto">
          <a:xfrm>
            <a:off x="3797300" y="4121150"/>
            <a:ext cx="266700" cy="584200"/>
          </a:xfrm>
          <a:prstGeom prst="line">
            <a:avLst/>
          </a:prstGeom>
          <a:noFill/>
          <a:ln w="12700">
            <a:solidFill>
              <a:schemeClr val="tx1"/>
            </a:solidFill>
            <a:round/>
            <a:headEnd/>
            <a:tailEnd/>
          </a:ln>
        </p:spPr>
        <p:txBody>
          <a:bodyPr wrap="none" anchor="ctr"/>
          <a:lstStyle/>
          <a:p>
            <a:endParaRPr lang="en-US"/>
          </a:p>
        </p:txBody>
      </p:sp>
      <p:sp>
        <p:nvSpPr>
          <p:cNvPr id="9252" name="Line 36"/>
          <p:cNvSpPr>
            <a:spLocks noChangeShapeType="1"/>
          </p:cNvSpPr>
          <p:nvPr/>
        </p:nvSpPr>
        <p:spPr bwMode="auto">
          <a:xfrm flipH="1">
            <a:off x="3346450" y="4121150"/>
            <a:ext cx="266700" cy="342900"/>
          </a:xfrm>
          <a:prstGeom prst="line">
            <a:avLst/>
          </a:prstGeom>
          <a:noFill/>
          <a:ln w="12700">
            <a:solidFill>
              <a:schemeClr val="tx1"/>
            </a:solidFill>
            <a:round/>
            <a:headEnd/>
            <a:tailEnd/>
          </a:ln>
        </p:spPr>
        <p:txBody>
          <a:bodyPr wrap="none" anchor="ctr"/>
          <a:lstStyle/>
          <a:p>
            <a:endParaRPr lang="en-US"/>
          </a:p>
        </p:txBody>
      </p:sp>
      <p:sp>
        <p:nvSpPr>
          <p:cNvPr id="9253" name="Line 37"/>
          <p:cNvSpPr>
            <a:spLocks noChangeShapeType="1"/>
          </p:cNvSpPr>
          <p:nvPr/>
        </p:nvSpPr>
        <p:spPr bwMode="auto">
          <a:xfrm>
            <a:off x="4000500" y="6261100"/>
            <a:ext cx="0" cy="69850"/>
          </a:xfrm>
          <a:prstGeom prst="line">
            <a:avLst/>
          </a:prstGeom>
          <a:noFill/>
          <a:ln w="12700">
            <a:solidFill>
              <a:schemeClr val="tx1"/>
            </a:solidFill>
            <a:round/>
            <a:headEnd/>
            <a:tailEnd/>
          </a:ln>
        </p:spPr>
        <p:txBody>
          <a:bodyPr wrap="none" anchor="ctr"/>
          <a:lstStyle/>
          <a:p>
            <a:endParaRPr lang="en-US"/>
          </a:p>
        </p:txBody>
      </p:sp>
      <p:sp>
        <p:nvSpPr>
          <p:cNvPr id="9254" name="Line 38"/>
          <p:cNvSpPr>
            <a:spLocks noChangeShapeType="1"/>
          </p:cNvSpPr>
          <p:nvPr/>
        </p:nvSpPr>
        <p:spPr bwMode="auto">
          <a:xfrm>
            <a:off x="4375150" y="6261100"/>
            <a:ext cx="0" cy="69850"/>
          </a:xfrm>
          <a:prstGeom prst="line">
            <a:avLst/>
          </a:prstGeom>
          <a:noFill/>
          <a:ln w="12700">
            <a:solidFill>
              <a:schemeClr val="tx1"/>
            </a:solidFill>
            <a:round/>
            <a:headEnd/>
            <a:tailEnd/>
          </a:ln>
        </p:spPr>
        <p:txBody>
          <a:bodyPr wrap="none" anchor="ctr"/>
          <a:lstStyle/>
          <a:p>
            <a:endParaRPr lang="en-US"/>
          </a:p>
        </p:txBody>
      </p:sp>
      <p:sp>
        <p:nvSpPr>
          <p:cNvPr id="9255" name="Line 39"/>
          <p:cNvSpPr>
            <a:spLocks noChangeShapeType="1"/>
          </p:cNvSpPr>
          <p:nvPr/>
        </p:nvSpPr>
        <p:spPr bwMode="auto">
          <a:xfrm>
            <a:off x="4000500" y="6299200"/>
            <a:ext cx="374650" cy="0"/>
          </a:xfrm>
          <a:prstGeom prst="line">
            <a:avLst/>
          </a:prstGeom>
          <a:noFill/>
          <a:ln w="12700">
            <a:solidFill>
              <a:schemeClr val="tx1"/>
            </a:solidFill>
            <a:round/>
            <a:headEnd/>
            <a:tailEnd/>
          </a:ln>
        </p:spPr>
        <p:txBody>
          <a:bodyPr wrap="none" anchor="ctr"/>
          <a:lstStyle/>
          <a:p>
            <a:endParaRPr lang="en-US"/>
          </a:p>
        </p:txBody>
      </p:sp>
      <p:sp>
        <p:nvSpPr>
          <p:cNvPr id="9256" name="Line 40"/>
          <p:cNvSpPr>
            <a:spLocks noChangeShapeType="1"/>
          </p:cNvSpPr>
          <p:nvPr/>
        </p:nvSpPr>
        <p:spPr bwMode="auto">
          <a:xfrm>
            <a:off x="2825750" y="3981450"/>
            <a:ext cx="57150" cy="685800"/>
          </a:xfrm>
          <a:prstGeom prst="line">
            <a:avLst/>
          </a:prstGeom>
          <a:noFill/>
          <a:ln w="12700">
            <a:solidFill>
              <a:schemeClr val="tx1"/>
            </a:solidFill>
            <a:round/>
            <a:headEnd/>
            <a:tailEnd/>
          </a:ln>
        </p:spPr>
        <p:txBody>
          <a:bodyPr wrap="none" anchor="ctr"/>
          <a:lstStyle/>
          <a:p>
            <a:endParaRPr lang="en-US"/>
          </a:p>
        </p:txBody>
      </p:sp>
      <p:sp>
        <p:nvSpPr>
          <p:cNvPr id="9257" name="Line 41"/>
          <p:cNvSpPr>
            <a:spLocks noChangeShapeType="1"/>
          </p:cNvSpPr>
          <p:nvPr/>
        </p:nvSpPr>
        <p:spPr bwMode="auto">
          <a:xfrm>
            <a:off x="2895600" y="4870450"/>
            <a:ext cx="120650" cy="749300"/>
          </a:xfrm>
          <a:prstGeom prst="line">
            <a:avLst/>
          </a:prstGeom>
          <a:noFill/>
          <a:ln w="12700">
            <a:solidFill>
              <a:schemeClr val="tx1"/>
            </a:solidFill>
            <a:round/>
            <a:headEnd/>
            <a:tailEnd/>
          </a:ln>
        </p:spPr>
        <p:txBody>
          <a:bodyPr wrap="none" anchor="ctr"/>
          <a:lstStyle/>
          <a:p>
            <a:endParaRPr lang="en-US"/>
          </a:p>
        </p:txBody>
      </p:sp>
      <p:sp>
        <p:nvSpPr>
          <p:cNvPr id="9258" name="Line 42"/>
          <p:cNvSpPr>
            <a:spLocks noChangeShapeType="1"/>
          </p:cNvSpPr>
          <p:nvPr/>
        </p:nvSpPr>
        <p:spPr bwMode="auto">
          <a:xfrm flipH="1">
            <a:off x="2520950" y="4108450"/>
            <a:ext cx="158750" cy="590550"/>
          </a:xfrm>
          <a:prstGeom prst="line">
            <a:avLst/>
          </a:prstGeom>
          <a:noFill/>
          <a:ln w="12700">
            <a:solidFill>
              <a:schemeClr val="tx1"/>
            </a:solidFill>
            <a:round/>
            <a:headEnd/>
            <a:tailEnd/>
          </a:ln>
        </p:spPr>
        <p:txBody>
          <a:bodyPr wrap="none" anchor="ctr"/>
          <a:lstStyle/>
          <a:p>
            <a:endParaRPr lang="en-US"/>
          </a:p>
        </p:txBody>
      </p:sp>
      <p:sp>
        <p:nvSpPr>
          <p:cNvPr id="9259" name="Line 43"/>
          <p:cNvSpPr>
            <a:spLocks noChangeShapeType="1"/>
          </p:cNvSpPr>
          <p:nvPr/>
        </p:nvSpPr>
        <p:spPr bwMode="auto">
          <a:xfrm>
            <a:off x="2559050" y="4870450"/>
            <a:ext cx="336550" cy="882650"/>
          </a:xfrm>
          <a:prstGeom prst="line">
            <a:avLst/>
          </a:prstGeom>
          <a:noFill/>
          <a:ln w="12700">
            <a:solidFill>
              <a:schemeClr val="tx1"/>
            </a:solidFill>
            <a:round/>
            <a:headEnd/>
            <a:tailEnd/>
          </a:ln>
        </p:spPr>
        <p:txBody>
          <a:bodyPr wrap="none" anchor="ctr"/>
          <a:lstStyle/>
          <a:p>
            <a:endParaRPr lang="en-US"/>
          </a:p>
        </p:txBody>
      </p:sp>
      <p:sp>
        <p:nvSpPr>
          <p:cNvPr id="9260" name="AutoShape 44"/>
          <p:cNvSpPr>
            <a:spLocks/>
          </p:cNvSpPr>
          <p:nvPr/>
        </p:nvSpPr>
        <p:spPr bwMode="auto">
          <a:xfrm>
            <a:off x="2813050" y="3695700"/>
            <a:ext cx="139700" cy="577850"/>
          </a:xfrm>
          <a:prstGeom prst="leftBrace">
            <a:avLst>
              <a:gd name="adj1" fmla="val 34470"/>
              <a:gd name="adj2" fmla="val 50000"/>
            </a:avLst>
          </a:prstGeom>
          <a:noFill/>
          <a:ln w="12700">
            <a:solidFill>
              <a:schemeClr val="tx1"/>
            </a:solidFill>
            <a:round/>
            <a:headEnd/>
            <a:tailEnd/>
          </a:ln>
        </p:spPr>
        <p:txBody>
          <a:bodyPr wrap="none" anchor="ctr"/>
          <a:lstStyle/>
          <a:p>
            <a:endParaRPr lang="en-US"/>
          </a:p>
        </p:txBody>
      </p:sp>
      <p:sp>
        <p:nvSpPr>
          <p:cNvPr id="9261" name="AutoShape 45"/>
          <p:cNvSpPr>
            <a:spLocks/>
          </p:cNvSpPr>
          <p:nvPr/>
        </p:nvSpPr>
        <p:spPr bwMode="auto">
          <a:xfrm>
            <a:off x="3606800" y="4089400"/>
            <a:ext cx="44450" cy="76200"/>
          </a:xfrm>
          <a:prstGeom prst="leftBrace">
            <a:avLst>
              <a:gd name="adj1" fmla="val 14286"/>
              <a:gd name="adj2" fmla="val 50000"/>
            </a:avLst>
          </a:prstGeom>
          <a:noFill/>
          <a:ln w="12700">
            <a:solidFill>
              <a:schemeClr val="tx1"/>
            </a:solidFill>
            <a:round/>
            <a:headEnd/>
            <a:tailEnd/>
          </a:ln>
        </p:spPr>
        <p:txBody>
          <a:bodyPr wrap="none" anchor="ctr"/>
          <a:lstStyle/>
          <a:p>
            <a:endParaRPr lang="en-US"/>
          </a:p>
        </p:txBody>
      </p:sp>
      <p:sp>
        <p:nvSpPr>
          <p:cNvPr id="9262" name="AutoShape 48"/>
          <p:cNvSpPr>
            <a:spLocks/>
          </p:cNvSpPr>
          <p:nvPr/>
        </p:nvSpPr>
        <p:spPr bwMode="auto">
          <a:xfrm>
            <a:off x="5054600" y="871538"/>
            <a:ext cx="127000" cy="723900"/>
          </a:xfrm>
          <a:prstGeom prst="leftBrace">
            <a:avLst>
              <a:gd name="adj1" fmla="val 47500"/>
              <a:gd name="adj2" fmla="val 50000"/>
            </a:avLst>
          </a:prstGeom>
          <a:noFill/>
          <a:ln w="12700">
            <a:solidFill>
              <a:schemeClr val="tx1"/>
            </a:solidFill>
            <a:round/>
            <a:headEnd/>
            <a:tailEnd/>
          </a:ln>
        </p:spPr>
        <p:txBody>
          <a:bodyPr wrap="none" anchor="ctr"/>
          <a:lstStyle/>
          <a:p>
            <a:endParaRPr lang="en-US"/>
          </a:p>
        </p:txBody>
      </p:sp>
      <p:sp>
        <p:nvSpPr>
          <p:cNvPr id="9263" name="AutoShape 51"/>
          <p:cNvSpPr>
            <a:spLocks/>
          </p:cNvSpPr>
          <p:nvPr/>
        </p:nvSpPr>
        <p:spPr bwMode="auto">
          <a:xfrm>
            <a:off x="3003550" y="5556250"/>
            <a:ext cx="63500" cy="133350"/>
          </a:xfrm>
          <a:prstGeom prst="leftBrace">
            <a:avLst>
              <a:gd name="adj1" fmla="val 17500"/>
              <a:gd name="adj2" fmla="val 50000"/>
            </a:avLst>
          </a:prstGeom>
          <a:noFill/>
          <a:ln w="1270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Leaf Cross-Section (in your notes)</a:t>
            </a:r>
            <a:endParaRPr lang="en-US" dirty="0"/>
          </a:p>
        </p:txBody>
      </p:sp>
      <p:sp>
        <p:nvSpPr>
          <p:cNvPr id="3" name="Content Placeholder 2"/>
          <p:cNvSpPr>
            <a:spLocks noGrp="1"/>
          </p:cNvSpPr>
          <p:nvPr>
            <p:ph sz="quarter" idx="1"/>
          </p:nvPr>
        </p:nvSpPr>
        <p:spPr>
          <a:xfrm>
            <a:off x="76200" y="1295400"/>
            <a:ext cx="8991600" cy="5410200"/>
          </a:xfrm>
        </p:spPr>
        <p:txBody>
          <a:bodyPr>
            <a:normAutofit/>
          </a:bodyPr>
          <a:lstStyle/>
          <a:p>
            <a:r>
              <a:rPr lang="en-US" dirty="0" smtClean="0"/>
              <a:t>Color the leaf cross section based on the color key at the bottom of the diagram.  </a:t>
            </a:r>
          </a:p>
          <a:p>
            <a:endParaRPr lang="en-US" dirty="0"/>
          </a:p>
          <a:p>
            <a:r>
              <a:rPr lang="en-US" dirty="0" smtClean="0"/>
              <a:t>Use your electronic devices and/or a textbook to write the function of each colored structure on the diagram.  </a:t>
            </a:r>
          </a:p>
          <a:p>
            <a:endParaRPr lang="en-US" dirty="0"/>
          </a:p>
          <a:p>
            <a:r>
              <a:rPr lang="en-US" dirty="0" smtClean="0"/>
              <a:t>Write out the equation for photosynthesis.  Under each reactant, write the plant anatomy that responsible for taking in and/or transporting that reactant.</a:t>
            </a:r>
          </a:p>
          <a:p>
            <a:endParaRPr lang="en-US" dirty="0"/>
          </a:p>
          <a:p>
            <a:r>
              <a:rPr lang="en-US" dirty="0" smtClean="0"/>
              <a:t>Stamp after 15 minutes.</a:t>
            </a:r>
          </a:p>
          <a:p>
            <a:pPr marL="0" indent="0">
              <a:buNone/>
            </a:pPr>
            <a:endParaRPr lang="en-US" dirty="0"/>
          </a:p>
        </p:txBody>
      </p:sp>
    </p:spTree>
    <p:extLst>
      <p:ext uri="{BB962C8B-B14F-4D97-AF65-F5344CB8AC3E}">
        <p14:creationId xmlns:p14="http://schemas.microsoft.com/office/powerpoint/2010/main" val="675014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Floating Disk Lab - Background</a:t>
            </a:r>
            <a:endParaRPr lang="en-US" dirty="0"/>
          </a:p>
        </p:txBody>
      </p:sp>
      <p:pic>
        <p:nvPicPr>
          <p:cNvPr id="6" name="Content Placeholder 5" descr="leaf cross actual.jpg"/>
          <p:cNvPicPr>
            <a:picLocks noGrp="1" noChangeAspect="1"/>
          </p:cNvPicPr>
          <p:nvPr>
            <p:ph sz="quarter" idx="1"/>
          </p:nvPr>
        </p:nvPicPr>
        <p:blipFill>
          <a:blip r:embed="rId2" cstate="print"/>
          <a:stretch>
            <a:fillRect/>
          </a:stretch>
        </p:blipFill>
        <p:spPr>
          <a:xfrm>
            <a:off x="304800" y="1295400"/>
            <a:ext cx="5383530" cy="2743200"/>
          </a:xfrm>
        </p:spPr>
      </p:pic>
      <p:pic>
        <p:nvPicPr>
          <p:cNvPr id="7" name="Picture 6" descr="leaf cross 2.jpg"/>
          <p:cNvPicPr>
            <a:picLocks noChangeAspect="1"/>
          </p:cNvPicPr>
          <p:nvPr/>
        </p:nvPicPr>
        <p:blipFill>
          <a:blip r:embed="rId3" cstate="print"/>
          <a:stretch>
            <a:fillRect/>
          </a:stretch>
        </p:blipFill>
        <p:spPr>
          <a:xfrm>
            <a:off x="3429000" y="3657600"/>
            <a:ext cx="5286172" cy="3200400"/>
          </a:xfrm>
          <a:prstGeom prst="rect">
            <a:avLst/>
          </a:prstGeom>
        </p:spPr>
      </p:pic>
      <p:pic>
        <p:nvPicPr>
          <p:cNvPr id="8" name="Picture 7" descr="stomata_big1.jpg"/>
          <p:cNvPicPr>
            <a:picLocks noChangeAspect="1"/>
          </p:cNvPicPr>
          <p:nvPr/>
        </p:nvPicPr>
        <p:blipFill>
          <a:blip r:embed="rId4" cstate="print"/>
          <a:stretch>
            <a:fillRect/>
          </a:stretch>
        </p:blipFill>
        <p:spPr>
          <a:xfrm>
            <a:off x="6477000" y="1295401"/>
            <a:ext cx="2438400" cy="2362200"/>
          </a:xfrm>
          <a:prstGeom prst="rect">
            <a:avLst/>
          </a:prstGeom>
        </p:spPr>
      </p:pic>
    </p:spTree>
    <p:extLst>
      <p:ext uri="{BB962C8B-B14F-4D97-AF65-F5344CB8AC3E}">
        <p14:creationId xmlns:p14="http://schemas.microsoft.com/office/powerpoint/2010/main" val="378233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en-US" smtClean="0"/>
          </a:p>
        </p:txBody>
      </p:sp>
      <p:sp>
        <p:nvSpPr>
          <p:cNvPr id="13315" name="Rectangle 3"/>
          <p:cNvSpPr>
            <a:spLocks noGrp="1" noChangeArrowheads="1"/>
          </p:cNvSpPr>
          <p:nvPr>
            <p:ph type="body" idx="1"/>
          </p:nvPr>
        </p:nvSpPr>
        <p:spPr>
          <a:xfrm>
            <a:off x="0" y="0"/>
            <a:ext cx="9144000" cy="6096000"/>
          </a:xfrm>
        </p:spPr>
        <p:txBody>
          <a:bodyPr>
            <a:normAutofit lnSpcReduction="10000"/>
          </a:bodyPr>
          <a:lstStyle/>
          <a:p>
            <a:pPr algn="ctr" eaLnBrk="1" hangingPunct="1">
              <a:buNone/>
            </a:pPr>
            <a:endParaRPr lang="en-US" dirty="0" smtClean="0"/>
          </a:p>
          <a:p>
            <a:pPr algn="ctr" eaLnBrk="1" hangingPunct="1">
              <a:buNone/>
            </a:pPr>
            <a:endParaRPr lang="en-US" dirty="0" smtClean="0"/>
          </a:p>
          <a:p>
            <a:pPr algn="ctr" eaLnBrk="1" hangingPunct="1">
              <a:buNone/>
            </a:pPr>
            <a:endParaRPr lang="en-US" dirty="0" smtClean="0"/>
          </a:p>
          <a:p>
            <a:pPr algn="ctr" eaLnBrk="1" hangingPunct="1">
              <a:buNone/>
            </a:pPr>
            <a:r>
              <a:rPr lang="en-US" dirty="0" smtClean="0"/>
              <a:t>Overview-the easy version</a:t>
            </a:r>
          </a:p>
          <a:p>
            <a:pPr eaLnBrk="1" hangingPunct="1"/>
            <a:r>
              <a:rPr lang="en-US" dirty="0" smtClean="0"/>
              <a:t>Photosynthesis has two parts:  Light reaction and dark reaction.</a:t>
            </a:r>
          </a:p>
          <a:p>
            <a:pPr eaLnBrk="1" hangingPunct="1"/>
            <a:r>
              <a:rPr lang="en-US" dirty="0" smtClean="0"/>
              <a:t>The light reaction:</a:t>
            </a:r>
          </a:p>
          <a:p>
            <a:pPr lvl="1" eaLnBrk="1" hangingPunct="1"/>
            <a:r>
              <a:rPr lang="en-US" dirty="0" smtClean="0"/>
              <a:t>Uses sunlight to break a water and make ATP for the dark reaction.  NADP accepts a H+ to carry to the dark reaction.  Oxygen is released as a waste.</a:t>
            </a:r>
          </a:p>
          <a:p>
            <a:pPr lvl="1" eaLnBrk="1" hangingPunct="1"/>
            <a:r>
              <a:rPr lang="en-US" dirty="0" smtClean="0"/>
              <a:t>Occurs in the </a:t>
            </a:r>
            <a:r>
              <a:rPr lang="en-US" dirty="0" err="1" smtClean="0"/>
              <a:t>thylakoid</a:t>
            </a:r>
            <a:r>
              <a:rPr lang="en-US" dirty="0" smtClean="0"/>
              <a:t>.</a:t>
            </a:r>
          </a:p>
          <a:p>
            <a:pPr eaLnBrk="1" hangingPunct="1"/>
            <a:r>
              <a:rPr lang="en-US" dirty="0" smtClean="0"/>
              <a:t>The dark reaction (Calvin Cycle):  </a:t>
            </a:r>
          </a:p>
          <a:p>
            <a:pPr lvl="1" eaLnBrk="1" hangingPunct="1"/>
            <a:r>
              <a:rPr lang="en-US" dirty="0" smtClean="0"/>
              <a:t>Carbon dioxide is changed into glucose(food) using ATP and the  NADPH from the light reaction as energy.</a:t>
            </a:r>
          </a:p>
          <a:p>
            <a:pPr lvl="1" eaLnBrk="1" hangingPunct="1"/>
            <a:r>
              <a:rPr lang="en-US" dirty="0" smtClean="0"/>
              <a:t>Occurs in </a:t>
            </a:r>
            <a:r>
              <a:rPr lang="en-US" dirty="0" err="1" smtClean="0"/>
              <a:t>stroma</a:t>
            </a:r>
            <a:r>
              <a:rPr lang="en-US" dirty="0" smtClean="0"/>
              <a:t>.  </a:t>
            </a:r>
          </a:p>
          <a:p>
            <a:pPr lvl="1" eaLnBrk="1" hangingPunct="1">
              <a:buFontTx/>
              <a:buNone/>
            </a:pPr>
            <a:endParaRPr lang="en-US" dirty="0" smtClean="0"/>
          </a:p>
          <a:p>
            <a:pPr lvl="1" eaLnBrk="1" hangingPunct="1"/>
            <a:endParaRPr lang="en-US" dirty="0" smtClean="0"/>
          </a:p>
          <a:p>
            <a:pPr eaLnBrk="1" hangingPunct="1"/>
            <a:endParaRPr lang="en-US" dirty="0" smtClean="0"/>
          </a:p>
          <a:p>
            <a:pPr lvl="1" eaLnBrk="1" hangingPunct="1"/>
            <a:endParaRPr lang="en-US" dirty="0" smtClean="0"/>
          </a:p>
          <a:p>
            <a:pPr lvl="2" eaLnBrk="1" hangingPunct="1"/>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0" descr="10_06PhotosynthOverview_4-U"/>
          <p:cNvPicPr>
            <a:picLocks noChangeAspect="1" noChangeArrowheads="1"/>
          </p:cNvPicPr>
          <p:nvPr/>
        </p:nvPicPr>
        <p:blipFill>
          <a:blip r:embed="rId3" cstate="print"/>
          <a:srcRect/>
          <a:stretch>
            <a:fillRect/>
          </a:stretch>
        </p:blipFill>
        <p:spPr bwMode="auto">
          <a:xfrm>
            <a:off x="296863" y="136525"/>
            <a:ext cx="8548687" cy="6584950"/>
          </a:xfrm>
          <a:prstGeom prst="rect">
            <a:avLst/>
          </a:prstGeom>
          <a:noFill/>
          <a:ln w="9525">
            <a:noFill/>
            <a:miter lim="800000"/>
            <a:headEnd/>
            <a:tailEnd/>
          </a:ln>
        </p:spPr>
      </p:pic>
      <p:sp>
        <p:nvSpPr>
          <p:cNvPr id="19459" name="Rectangle 3"/>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1200" dirty="0" smtClean="0">
                <a:latin typeface="Arial" charset="0"/>
              </a:rPr>
              <a:t>Figure 10.6-4</a:t>
            </a:r>
          </a:p>
        </p:txBody>
      </p:sp>
      <p:sp>
        <p:nvSpPr>
          <p:cNvPr id="19460" name="Text Box 4"/>
          <p:cNvSpPr txBox="1">
            <a:spLocks noChangeArrowheads="1"/>
          </p:cNvSpPr>
          <p:nvPr/>
        </p:nvSpPr>
        <p:spPr bwMode="auto">
          <a:xfrm>
            <a:off x="698500" y="1279525"/>
            <a:ext cx="598488" cy="284163"/>
          </a:xfrm>
          <a:prstGeom prst="rect">
            <a:avLst/>
          </a:prstGeom>
          <a:noFill/>
          <a:ln w="9525">
            <a:noFill/>
            <a:miter lim="800000"/>
            <a:headEnd/>
            <a:tailEnd/>
          </a:ln>
        </p:spPr>
        <p:txBody>
          <a:bodyPr wrap="none" lIns="0" tIns="0" rIns="0" bIns="0"/>
          <a:lstStyle/>
          <a:p>
            <a:r>
              <a:rPr lang="en-US" sz="1800" b="1">
                <a:latin typeface="Arial" charset="0"/>
              </a:rPr>
              <a:t>Light</a:t>
            </a:r>
          </a:p>
        </p:txBody>
      </p:sp>
      <p:sp>
        <p:nvSpPr>
          <p:cNvPr id="19461" name="Text Box 6"/>
          <p:cNvSpPr txBox="1">
            <a:spLocks noChangeArrowheads="1"/>
          </p:cNvSpPr>
          <p:nvPr/>
        </p:nvSpPr>
        <p:spPr bwMode="auto">
          <a:xfrm>
            <a:off x="2624138" y="3138488"/>
            <a:ext cx="1114425" cy="509587"/>
          </a:xfrm>
          <a:prstGeom prst="rect">
            <a:avLst/>
          </a:prstGeom>
          <a:noFill/>
          <a:ln w="9525">
            <a:noFill/>
            <a:miter lim="800000"/>
            <a:headEnd/>
            <a:tailEnd/>
          </a:ln>
        </p:spPr>
        <p:txBody>
          <a:bodyPr wrap="none" lIns="0" tIns="0" rIns="0" bIns="0"/>
          <a:lstStyle/>
          <a:p>
            <a:pPr algn="ctr">
              <a:lnSpc>
                <a:spcPct val="90000"/>
              </a:lnSpc>
            </a:pPr>
            <a:r>
              <a:rPr lang="en-US" sz="1800" b="1">
                <a:latin typeface="Arial" charset="0"/>
              </a:rPr>
              <a:t>Light</a:t>
            </a:r>
            <a:br>
              <a:rPr lang="en-US" sz="1800" b="1">
                <a:latin typeface="Arial" charset="0"/>
              </a:rPr>
            </a:br>
            <a:r>
              <a:rPr lang="en-US" sz="1800" b="1">
                <a:latin typeface="Arial" charset="0"/>
              </a:rPr>
              <a:t>Reactions</a:t>
            </a:r>
          </a:p>
        </p:txBody>
      </p:sp>
      <p:sp>
        <p:nvSpPr>
          <p:cNvPr id="19462" name="Text Box 7"/>
          <p:cNvSpPr txBox="1">
            <a:spLocks noChangeArrowheads="1"/>
          </p:cNvSpPr>
          <p:nvPr/>
        </p:nvSpPr>
        <p:spPr bwMode="auto">
          <a:xfrm>
            <a:off x="5949950" y="2906713"/>
            <a:ext cx="692150" cy="509587"/>
          </a:xfrm>
          <a:prstGeom prst="rect">
            <a:avLst/>
          </a:prstGeom>
          <a:noFill/>
          <a:ln w="9525">
            <a:noFill/>
            <a:miter lim="800000"/>
            <a:headEnd/>
            <a:tailEnd/>
          </a:ln>
        </p:spPr>
        <p:txBody>
          <a:bodyPr wrap="none" lIns="0" tIns="0" rIns="0" bIns="0"/>
          <a:lstStyle/>
          <a:p>
            <a:pPr algn="ctr">
              <a:lnSpc>
                <a:spcPct val="90000"/>
              </a:lnSpc>
            </a:pPr>
            <a:r>
              <a:rPr lang="en-US" sz="1800" b="1">
                <a:latin typeface="Arial" charset="0"/>
              </a:rPr>
              <a:t>Calvin</a:t>
            </a:r>
            <a:br>
              <a:rPr lang="en-US" sz="1800" b="1">
                <a:latin typeface="Arial" charset="0"/>
              </a:rPr>
            </a:br>
            <a:r>
              <a:rPr lang="en-US" sz="1800" b="1">
                <a:latin typeface="Arial" charset="0"/>
              </a:rPr>
              <a:t>Cycle</a:t>
            </a:r>
          </a:p>
        </p:txBody>
      </p:sp>
      <p:sp>
        <p:nvSpPr>
          <p:cNvPr id="19463" name="Text Box 8"/>
          <p:cNvSpPr txBox="1">
            <a:spLocks noChangeArrowheads="1"/>
          </p:cNvSpPr>
          <p:nvPr/>
        </p:nvSpPr>
        <p:spPr bwMode="auto">
          <a:xfrm>
            <a:off x="501650" y="5434013"/>
            <a:ext cx="1325563" cy="271462"/>
          </a:xfrm>
          <a:prstGeom prst="rect">
            <a:avLst/>
          </a:prstGeom>
          <a:noFill/>
          <a:ln w="9525">
            <a:noFill/>
            <a:miter lim="800000"/>
            <a:headEnd/>
            <a:tailEnd/>
          </a:ln>
        </p:spPr>
        <p:txBody>
          <a:bodyPr wrap="none" lIns="0" tIns="0" rIns="0" bIns="0"/>
          <a:lstStyle/>
          <a:p>
            <a:pPr>
              <a:lnSpc>
                <a:spcPct val="90000"/>
              </a:lnSpc>
            </a:pPr>
            <a:r>
              <a:rPr lang="en-US" sz="1800" b="1">
                <a:latin typeface="Arial" charset="0"/>
              </a:rPr>
              <a:t>Chloroplast</a:t>
            </a:r>
          </a:p>
        </p:txBody>
      </p:sp>
      <p:sp>
        <p:nvSpPr>
          <p:cNvPr id="19464" name="Text Box 9"/>
          <p:cNvSpPr txBox="1">
            <a:spLocks noChangeArrowheads="1"/>
          </p:cNvSpPr>
          <p:nvPr/>
        </p:nvSpPr>
        <p:spPr bwMode="auto">
          <a:xfrm>
            <a:off x="5861050" y="5899150"/>
            <a:ext cx="889000" cy="495300"/>
          </a:xfrm>
          <a:prstGeom prst="rect">
            <a:avLst/>
          </a:prstGeom>
          <a:noFill/>
          <a:ln w="9525">
            <a:noFill/>
            <a:miter lim="800000"/>
            <a:headEnd/>
            <a:tailEnd/>
          </a:ln>
        </p:spPr>
        <p:txBody>
          <a:bodyPr wrap="none" lIns="0" tIns="0" rIns="0" bIns="0"/>
          <a:lstStyle/>
          <a:p>
            <a:pPr algn="ctr">
              <a:lnSpc>
                <a:spcPct val="90000"/>
              </a:lnSpc>
            </a:pPr>
            <a:r>
              <a:rPr lang="en-US" sz="1800" b="1">
                <a:latin typeface="Arial" charset="0"/>
              </a:rPr>
              <a:t>[CH</a:t>
            </a:r>
            <a:r>
              <a:rPr lang="en-US" sz="1800" b="1" baseline="-25000">
                <a:latin typeface="Arial" charset="0"/>
              </a:rPr>
              <a:t>2</a:t>
            </a:r>
            <a:r>
              <a:rPr lang="en-US" sz="1800" b="1">
                <a:latin typeface="Arial" charset="0"/>
              </a:rPr>
              <a:t>O]</a:t>
            </a:r>
            <a:br>
              <a:rPr lang="en-US" sz="1800" b="1">
                <a:latin typeface="Arial" charset="0"/>
              </a:rPr>
            </a:br>
            <a:r>
              <a:rPr lang="en-US" sz="1800" b="1">
                <a:latin typeface="Arial" charset="0"/>
              </a:rPr>
              <a:t>(sugar)</a:t>
            </a:r>
          </a:p>
        </p:txBody>
      </p:sp>
      <p:sp>
        <p:nvSpPr>
          <p:cNvPr id="19465" name="Text Box 10"/>
          <p:cNvSpPr txBox="1">
            <a:spLocks noChangeArrowheads="1"/>
          </p:cNvSpPr>
          <p:nvPr/>
        </p:nvSpPr>
        <p:spPr bwMode="auto">
          <a:xfrm>
            <a:off x="4344988" y="3852863"/>
            <a:ext cx="466725" cy="244475"/>
          </a:xfrm>
          <a:prstGeom prst="rect">
            <a:avLst/>
          </a:prstGeom>
          <a:noFill/>
          <a:ln w="9525">
            <a:noFill/>
            <a:miter lim="800000"/>
            <a:headEnd/>
            <a:tailEnd/>
          </a:ln>
        </p:spPr>
        <p:txBody>
          <a:bodyPr wrap="none" lIns="0" tIns="0" rIns="0" bIns="0"/>
          <a:lstStyle/>
          <a:p>
            <a:pPr>
              <a:lnSpc>
                <a:spcPct val="90000"/>
              </a:lnSpc>
            </a:pPr>
            <a:r>
              <a:rPr lang="en-US" sz="1800" b="1">
                <a:latin typeface="Arial" charset="0"/>
              </a:rPr>
              <a:t>ATP</a:t>
            </a:r>
          </a:p>
        </p:txBody>
      </p:sp>
      <p:sp>
        <p:nvSpPr>
          <p:cNvPr id="19466" name="Text Box 11"/>
          <p:cNvSpPr txBox="1">
            <a:spLocks noChangeArrowheads="1"/>
          </p:cNvSpPr>
          <p:nvPr/>
        </p:nvSpPr>
        <p:spPr bwMode="auto">
          <a:xfrm>
            <a:off x="4154488" y="4414838"/>
            <a:ext cx="823912" cy="231775"/>
          </a:xfrm>
          <a:prstGeom prst="rect">
            <a:avLst/>
          </a:prstGeom>
          <a:noFill/>
          <a:ln w="9525">
            <a:noFill/>
            <a:miter lim="800000"/>
            <a:headEnd/>
            <a:tailEnd/>
          </a:ln>
        </p:spPr>
        <p:txBody>
          <a:bodyPr wrap="none" lIns="0" tIns="0" rIns="0" bIns="0"/>
          <a:lstStyle/>
          <a:p>
            <a:pPr>
              <a:lnSpc>
                <a:spcPct val="90000"/>
              </a:lnSpc>
            </a:pPr>
            <a:r>
              <a:rPr lang="en-US" sz="1800" b="1">
                <a:latin typeface="Arial" charset="0"/>
              </a:rPr>
              <a:t>NADPH</a:t>
            </a:r>
          </a:p>
        </p:txBody>
      </p:sp>
      <p:sp>
        <p:nvSpPr>
          <p:cNvPr id="19467" name="Text Box 13"/>
          <p:cNvSpPr txBox="1">
            <a:spLocks noChangeArrowheads="1"/>
          </p:cNvSpPr>
          <p:nvPr/>
        </p:nvSpPr>
        <p:spPr bwMode="auto">
          <a:xfrm>
            <a:off x="4200525" y="1935163"/>
            <a:ext cx="823913" cy="231775"/>
          </a:xfrm>
          <a:prstGeom prst="rect">
            <a:avLst/>
          </a:prstGeom>
          <a:noFill/>
          <a:ln w="9525">
            <a:noFill/>
            <a:miter lim="800000"/>
            <a:headEnd/>
            <a:tailEnd/>
          </a:ln>
        </p:spPr>
        <p:txBody>
          <a:bodyPr wrap="none" lIns="0" tIns="0" rIns="0" bIns="0"/>
          <a:lstStyle/>
          <a:p>
            <a:pPr>
              <a:lnSpc>
                <a:spcPct val="90000"/>
              </a:lnSpc>
            </a:pPr>
            <a:r>
              <a:rPr lang="en-US" sz="1800" b="1">
                <a:latin typeface="Arial" charset="0"/>
              </a:rPr>
              <a:t>NADP</a:t>
            </a:r>
            <a:r>
              <a:rPr lang="en-US" sz="1800" b="1" baseline="30000">
                <a:latin typeface="Arial" charset="0"/>
                <a:sym typeface="Symbol" pitchFamily="84" charset="2"/>
              </a:rPr>
              <a:t></a:t>
            </a:r>
            <a:endParaRPr lang="en-US" sz="1800" b="1">
              <a:latin typeface="Arial" charset="0"/>
            </a:endParaRPr>
          </a:p>
        </p:txBody>
      </p:sp>
      <p:sp>
        <p:nvSpPr>
          <p:cNvPr id="19468" name="Text Box 14"/>
          <p:cNvSpPr txBox="1">
            <a:spLocks noChangeArrowheads="1"/>
          </p:cNvSpPr>
          <p:nvPr/>
        </p:nvSpPr>
        <p:spPr bwMode="auto">
          <a:xfrm>
            <a:off x="4352925" y="2339975"/>
            <a:ext cx="506413" cy="231775"/>
          </a:xfrm>
          <a:prstGeom prst="rect">
            <a:avLst/>
          </a:prstGeom>
          <a:noFill/>
          <a:ln w="9525">
            <a:noFill/>
            <a:miter lim="800000"/>
            <a:headEnd/>
            <a:tailEnd/>
          </a:ln>
        </p:spPr>
        <p:txBody>
          <a:bodyPr wrap="none" lIns="0" tIns="0" rIns="0" bIns="0"/>
          <a:lstStyle/>
          <a:p>
            <a:pPr>
              <a:lnSpc>
                <a:spcPct val="90000"/>
              </a:lnSpc>
            </a:pPr>
            <a:r>
              <a:rPr lang="en-US" sz="1800" b="1">
                <a:latin typeface="Arial" charset="0"/>
              </a:rPr>
              <a:t>ADP</a:t>
            </a:r>
          </a:p>
        </p:txBody>
      </p:sp>
      <p:sp>
        <p:nvSpPr>
          <p:cNvPr id="19469" name="Text Box 15"/>
          <p:cNvSpPr txBox="1">
            <a:spLocks noChangeArrowheads="1"/>
          </p:cNvSpPr>
          <p:nvPr/>
        </p:nvSpPr>
        <p:spPr bwMode="auto">
          <a:xfrm>
            <a:off x="4365625" y="2616200"/>
            <a:ext cx="519113" cy="311150"/>
          </a:xfrm>
          <a:prstGeom prst="rect">
            <a:avLst/>
          </a:prstGeom>
          <a:noFill/>
          <a:ln w="9525">
            <a:noFill/>
            <a:miter lim="800000"/>
            <a:headEnd/>
            <a:tailEnd/>
          </a:ln>
        </p:spPr>
        <p:txBody>
          <a:bodyPr wrap="none" lIns="0" tIns="0" rIns="0" bIns="0"/>
          <a:lstStyle/>
          <a:p>
            <a:pPr>
              <a:lnSpc>
                <a:spcPct val="90000"/>
              </a:lnSpc>
            </a:pPr>
            <a:r>
              <a:rPr lang="en-US" sz="1800" b="1">
                <a:latin typeface="Arial" charset="0"/>
              </a:rPr>
              <a:t>+</a:t>
            </a:r>
            <a:r>
              <a:rPr lang="en-US" sz="2200" b="1">
                <a:latin typeface="Arial" charset="0"/>
              </a:rPr>
              <a:t> </a:t>
            </a:r>
            <a:r>
              <a:rPr lang="en-US" sz="1800" b="1">
                <a:latin typeface="Arial" charset="0"/>
              </a:rPr>
              <a:t>P </a:t>
            </a:r>
            <a:r>
              <a:rPr lang="en-US" sz="1800" b="1" baseline="-25000">
                <a:latin typeface="Arial" charset="0"/>
              </a:rPr>
              <a:t>i</a:t>
            </a:r>
            <a:endParaRPr lang="en-US" sz="1800" b="1">
              <a:latin typeface="Arial" charset="0"/>
            </a:endParaRPr>
          </a:p>
        </p:txBody>
      </p:sp>
      <p:sp>
        <p:nvSpPr>
          <p:cNvPr id="19470" name="Text Box 16"/>
          <p:cNvSpPr txBox="1">
            <a:spLocks noChangeArrowheads="1"/>
          </p:cNvSpPr>
          <p:nvPr/>
        </p:nvSpPr>
        <p:spPr bwMode="auto">
          <a:xfrm>
            <a:off x="2971800" y="349250"/>
            <a:ext cx="479425" cy="269875"/>
          </a:xfrm>
          <a:prstGeom prst="rect">
            <a:avLst/>
          </a:prstGeom>
          <a:noFill/>
          <a:ln w="9525">
            <a:noFill/>
            <a:miter lim="800000"/>
            <a:headEnd/>
            <a:tailEnd/>
          </a:ln>
        </p:spPr>
        <p:txBody>
          <a:bodyPr wrap="none" lIns="0" tIns="0" rIns="0" bIns="0"/>
          <a:lstStyle/>
          <a:p>
            <a:pPr>
              <a:lnSpc>
                <a:spcPct val="90000"/>
              </a:lnSpc>
            </a:pPr>
            <a:r>
              <a:rPr lang="en-US" sz="1800" b="1">
                <a:solidFill>
                  <a:schemeClr val="bg1"/>
                </a:solidFill>
                <a:latin typeface="Arial" charset="0"/>
              </a:rPr>
              <a:t>H</a:t>
            </a:r>
            <a:r>
              <a:rPr lang="en-US" sz="1800" b="1" baseline="-25000">
                <a:solidFill>
                  <a:schemeClr val="bg1"/>
                </a:solidFill>
                <a:latin typeface="Arial" charset="0"/>
              </a:rPr>
              <a:t>2</a:t>
            </a:r>
            <a:r>
              <a:rPr lang="en-US" sz="1800" b="1">
                <a:solidFill>
                  <a:schemeClr val="bg1"/>
                </a:solidFill>
                <a:latin typeface="Arial" charset="0"/>
              </a:rPr>
              <a:t>O</a:t>
            </a:r>
          </a:p>
        </p:txBody>
      </p:sp>
      <p:sp>
        <p:nvSpPr>
          <p:cNvPr id="19471" name="Text Box 17"/>
          <p:cNvSpPr txBox="1">
            <a:spLocks noChangeArrowheads="1"/>
          </p:cNvSpPr>
          <p:nvPr/>
        </p:nvSpPr>
        <p:spPr bwMode="auto">
          <a:xfrm>
            <a:off x="6073775" y="344488"/>
            <a:ext cx="479425" cy="269875"/>
          </a:xfrm>
          <a:prstGeom prst="rect">
            <a:avLst/>
          </a:prstGeom>
          <a:noFill/>
          <a:ln w="9525">
            <a:noFill/>
            <a:miter lim="800000"/>
            <a:headEnd/>
            <a:tailEnd/>
          </a:ln>
        </p:spPr>
        <p:txBody>
          <a:bodyPr wrap="none" lIns="0" tIns="0" rIns="0" bIns="0"/>
          <a:lstStyle/>
          <a:p>
            <a:pPr>
              <a:lnSpc>
                <a:spcPct val="90000"/>
              </a:lnSpc>
            </a:pPr>
            <a:r>
              <a:rPr lang="en-US" sz="1800" b="1">
                <a:solidFill>
                  <a:schemeClr val="bg1"/>
                </a:solidFill>
                <a:latin typeface="Arial" charset="0"/>
              </a:rPr>
              <a:t>CO</a:t>
            </a:r>
            <a:r>
              <a:rPr lang="en-US" sz="1800" b="1" baseline="-25000">
                <a:solidFill>
                  <a:schemeClr val="bg1"/>
                </a:solidFill>
                <a:latin typeface="Arial" charset="0"/>
              </a:rPr>
              <a:t>2</a:t>
            </a:r>
            <a:endParaRPr lang="en-US" sz="1800" b="1">
              <a:solidFill>
                <a:schemeClr val="bg1"/>
              </a:solidFill>
              <a:latin typeface="Arial" charset="0"/>
            </a:endParaRPr>
          </a:p>
        </p:txBody>
      </p:sp>
      <p:sp>
        <p:nvSpPr>
          <p:cNvPr id="19472" name="Text Box 18"/>
          <p:cNvSpPr txBox="1">
            <a:spLocks noChangeArrowheads="1"/>
          </p:cNvSpPr>
          <p:nvPr/>
        </p:nvSpPr>
        <p:spPr bwMode="auto">
          <a:xfrm>
            <a:off x="3025775" y="6000750"/>
            <a:ext cx="346075" cy="269875"/>
          </a:xfrm>
          <a:prstGeom prst="rect">
            <a:avLst/>
          </a:prstGeom>
          <a:noFill/>
          <a:ln w="9525">
            <a:noFill/>
            <a:miter lim="800000"/>
            <a:headEnd/>
            <a:tailEnd/>
          </a:ln>
        </p:spPr>
        <p:txBody>
          <a:bodyPr wrap="none" lIns="0" tIns="0" rIns="0" bIns="0"/>
          <a:lstStyle/>
          <a:p>
            <a:pPr>
              <a:lnSpc>
                <a:spcPct val="90000"/>
              </a:lnSpc>
            </a:pPr>
            <a:r>
              <a:rPr lang="en-US" sz="1800" b="1">
                <a:solidFill>
                  <a:schemeClr val="bg1"/>
                </a:solidFill>
                <a:latin typeface="Arial" charset="0"/>
              </a:rPr>
              <a:t>O</a:t>
            </a:r>
            <a:r>
              <a:rPr lang="en-US" sz="1800" b="1" baseline="-25000">
                <a:solidFill>
                  <a:schemeClr val="bg1"/>
                </a:solidFill>
                <a:latin typeface="Arial" charset="0"/>
              </a:rPr>
              <a:t>2</a:t>
            </a:r>
            <a:endParaRPr lang="en-US" sz="1800" b="1">
              <a:solidFill>
                <a:schemeClr val="bg1"/>
              </a:solidFill>
              <a:latin typeface="Arial" charset="0"/>
            </a:endParaRPr>
          </a:p>
        </p:txBody>
      </p:sp>
      <p:sp>
        <p:nvSpPr>
          <p:cNvPr id="19473" name="Line 19"/>
          <p:cNvSpPr>
            <a:spLocks noChangeShapeType="1"/>
          </p:cNvSpPr>
          <p:nvPr/>
        </p:nvSpPr>
        <p:spPr bwMode="auto">
          <a:xfrm flipH="1">
            <a:off x="1177925" y="5080000"/>
            <a:ext cx="119063" cy="344488"/>
          </a:xfrm>
          <a:prstGeom prst="line">
            <a:avLst/>
          </a:prstGeom>
          <a:noFill/>
          <a:ln w="1270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dirty="0" smtClean="0"/>
              <a:t>The stages of Photosynthesis</a:t>
            </a:r>
          </a:p>
        </p:txBody>
      </p:sp>
      <p:sp>
        <p:nvSpPr>
          <p:cNvPr id="40963" name="Rectangle 3"/>
          <p:cNvSpPr>
            <a:spLocks noGrp="1" noChangeArrowheads="1"/>
          </p:cNvSpPr>
          <p:nvPr>
            <p:ph type="body" idx="1"/>
          </p:nvPr>
        </p:nvSpPr>
        <p:spPr/>
        <p:txBody>
          <a:bodyPr/>
          <a:lstStyle/>
          <a:p>
            <a:pPr eaLnBrk="1" hangingPunct="1">
              <a:lnSpc>
                <a:spcPct val="90000"/>
              </a:lnSpc>
            </a:pPr>
            <a:r>
              <a:rPr lang="en-US" sz="2600" dirty="0" smtClean="0"/>
              <a:t>Light (dependent) Reactions (On the </a:t>
            </a:r>
            <a:r>
              <a:rPr lang="en-US" sz="2600" dirty="0" err="1" smtClean="0"/>
              <a:t>Thylakoid</a:t>
            </a:r>
            <a:r>
              <a:rPr lang="en-US" sz="2600" dirty="0" smtClean="0"/>
              <a:t> membrane)</a:t>
            </a:r>
          </a:p>
          <a:p>
            <a:pPr lvl="1" eaLnBrk="1" hangingPunct="1">
              <a:lnSpc>
                <a:spcPct val="90000"/>
              </a:lnSpc>
            </a:pPr>
            <a:r>
              <a:rPr lang="en-US" sz="2200" b="1" dirty="0" smtClean="0">
                <a:solidFill>
                  <a:srgbClr val="002060"/>
                </a:solidFill>
              </a:rPr>
              <a:t>Is an electron transport chain that harnesses light energy into ATP and NADPH to </a:t>
            </a:r>
            <a:r>
              <a:rPr lang="en-US" sz="2200" b="1" u="sng" dirty="0" smtClean="0">
                <a:solidFill>
                  <a:srgbClr val="002060"/>
                </a:solidFill>
              </a:rPr>
              <a:t>power</a:t>
            </a:r>
            <a:r>
              <a:rPr lang="en-US" sz="2200" b="1" dirty="0" smtClean="0">
                <a:solidFill>
                  <a:srgbClr val="002060"/>
                </a:solidFill>
              </a:rPr>
              <a:t> production of organic molecules</a:t>
            </a:r>
          </a:p>
          <a:p>
            <a:pPr lvl="1" eaLnBrk="1" hangingPunct="1">
              <a:lnSpc>
                <a:spcPct val="90000"/>
              </a:lnSpc>
            </a:pPr>
            <a:endParaRPr lang="en-US" sz="2000" dirty="0"/>
          </a:p>
          <a:p>
            <a:pPr lvl="1" eaLnBrk="1" hangingPunct="1">
              <a:lnSpc>
                <a:spcPct val="90000"/>
              </a:lnSpc>
            </a:pPr>
            <a:r>
              <a:rPr lang="en-US" sz="2000" b="1" dirty="0" smtClean="0">
                <a:solidFill>
                  <a:srgbClr val="002060"/>
                </a:solidFill>
              </a:rPr>
              <a:t>Uses light and water</a:t>
            </a:r>
            <a:endParaRPr lang="en-US" sz="2200" b="1" dirty="0" smtClean="0">
              <a:solidFill>
                <a:srgbClr val="00206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blinds(horizontal)">
                                      <p:cBhvr>
                                        <p:cTn id="7" dur="5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blinds(horizontal)">
                                      <p:cBhvr>
                                        <p:cTn id="12" dur="500"/>
                                        <p:tgtEl>
                                          <p:spTgt spid="40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0963">
                                            <p:txEl>
                                              <p:pRg st="3" end="3"/>
                                            </p:txEl>
                                          </p:spTgt>
                                        </p:tgtEl>
                                        <p:attrNameLst>
                                          <p:attrName>style.visibility</p:attrName>
                                        </p:attrNameLst>
                                      </p:cBhvr>
                                      <p:to>
                                        <p:strVal val="visible"/>
                                      </p:to>
                                    </p:set>
                                    <p:animEffect transition="in" filter="blinds(horizontal)">
                                      <p:cBhvr>
                                        <p:cTn id="17" dur="500"/>
                                        <p:tgtEl>
                                          <p:spTgt spid="409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458" name="Picture 20" descr="10_06PhotosynthOverview_4-U"/>
          <p:cNvPicPr>
            <a:picLocks noChangeAspect="1" noChangeArrowheads="1"/>
          </p:cNvPicPr>
          <p:nvPr/>
        </p:nvPicPr>
        <p:blipFill>
          <a:blip r:embed="rId3" cstate="print"/>
          <a:srcRect/>
          <a:stretch>
            <a:fillRect/>
          </a:stretch>
        </p:blipFill>
        <p:spPr bwMode="auto">
          <a:xfrm>
            <a:off x="296863" y="136525"/>
            <a:ext cx="8548687" cy="6584950"/>
          </a:xfrm>
          <a:prstGeom prst="rect">
            <a:avLst/>
          </a:prstGeom>
          <a:noFill/>
          <a:ln w="9525">
            <a:noFill/>
            <a:miter lim="800000"/>
            <a:headEnd/>
            <a:tailEnd/>
          </a:ln>
        </p:spPr>
      </p:pic>
      <p:sp>
        <p:nvSpPr>
          <p:cNvPr id="19459" name="Rectangle 3"/>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1200" dirty="0" smtClean="0">
                <a:latin typeface="Arial" charset="0"/>
              </a:rPr>
              <a:t>Figure 10.6-4</a:t>
            </a:r>
          </a:p>
        </p:txBody>
      </p:sp>
      <p:sp>
        <p:nvSpPr>
          <p:cNvPr id="19460" name="Text Box 4"/>
          <p:cNvSpPr txBox="1">
            <a:spLocks noChangeArrowheads="1"/>
          </p:cNvSpPr>
          <p:nvPr/>
        </p:nvSpPr>
        <p:spPr bwMode="auto">
          <a:xfrm>
            <a:off x="698500" y="1279525"/>
            <a:ext cx="598488" cy="284163"/>
          </a:xfrm>
          <a:prstGeom prst="rect">
            <a:avLst/>
          </a:prstGeom>
          <a:noFill/>
          <a:ln w="9525">
            <a:noFill/>
            <a:miter lim="800000"/>
            <a:headEnd/>
            <a:tailEnd/>
          </a:ln>
        </p:spPr>
        <p:txBody>
          <a:bodyPr wrap="none" lIns="0" tIns="0" rIns="0" bIns="0"/>
          <a:lstStyle/>
          <a:p>
            <a:r>
              <a:rPr lang="en-US" sz="1800" b="1">
                <a:latin typeface="Arial" charset="0"/>
              </a:rPr>
              <a:t>Light</a:t>
            </a:r>
          </a:p>
        </p:txBody>
      </p:sp>
      <p:sp>
        <p:nvSpPr>
          <p:cNvPr id="19461" name="Text Box 6"/>
          <p:cNvSpPr txBox="1">
            <a:spLocks noChangeArrowheads="1"/>
          </p:cNvSpPr>
          <p:nvPr/>
        </p:nvSpPr>
        <p:spPr bwMode="auto">
          <a:xfrm>
            <a:off x="2624138" y="3138488"/>
            <a:ext cx="1114425" cy="509587"/>
          </a:xfrm>
          <a:prstGeom prst="rect">
            <a:avLst/>
          </a:prstGeom>
          <a:noFill/>
          <a:ln w="9525">
            <a:noFill/>
            <a:miter lim="800000"/>
            <a:headEnd/>
            <a:tailEnd/>
          </a:ln>
        </p:spPr>
        <p:txBody>
          <a:bodyPr wrap="none" lIns="0" tIns="0" rIns="0" bIns="0"/>
          <a:lstStyle/>
          <a:p>
            <a:pPr algn="ctr">
              <a:lnSpc>
                <a:spcPct val="90000"/>
              </a:lnSpc>
            </a:pPr>
            <a:r>
              <a:rPr lang="en-US" sz="1800" b="1">
                <a:latin typeface="Arial" charset="0"/>
              </a:rPr>
              <a:t>Light</a:t>
            </a:r>
            <a:br>
              <a:rPr lang="en-US" sz="1800" b="1">
                <a:latin typeface="Arial" charset="0"/>
              </a:rPr>
            </a:br>
            <a:r>
              <a:rPr lang="en-US" sz="1800" b="1">
                <a:latin typeface="Arial" charset="0"/>
              </a:rPr>
              <a:t>Reactions</a:t>
            </a:r>
          </a:p>
        </p:txBody>
      </p:sp>
      <p:sp>
        <p:nvSpPr>
          <p:cNvPr id="19462" name="Text Box 7"/>
          <p:cNvSpPr txBox="1">
            <a:spLocks noChangeArrowheads="1"/>
          </p:cNvSpPr>
          <p:nvPr/>
        </p:nvSpPr>
        <p:spPr bwMode="auto">
          <a:xfrm>
            <a:off x="5949950" y="2906713"/>
            <a:ext cx="692150" cy="509587"/>
          </a:xfrm>
          <a:prstGeom prst="rect">
            <a:avLst/>
          </a:prstGeom>
          <a:noFill/>
          <a:ln w="9525">
            <a:noFill/>
            <a:miter lim="800000"/>
            <a:headEnd/>
            <a:tailEnd/>
          </a:ln>
        </p:spPr>
        <p:txBody>
          <a:bodyPr wrap="none" lIns="0" tIns="0" rIns="0" bIns="0"/>
          <a:lstStyle/>
          <a:p>
            <a:pPr algn="ctr">
              <a:lnSpc>
                <a:spcPct val="90000"/>
              </a:lnSpc>
            </a:pPr>
            <a:r>
              <a:rPr lang="en-US" sz="1800" b="1">
                <a:latin typeface="Arial" charset="0"/>
              </a:rPr>
              <a:t>Calvin</a:t>
            </a:r>
            <a:br>
              <a:rPr lang="en-US" sz="1800" b="1">
                <a:latin typeface="Arial" charset="0"/>
              </a:rPr>
            </a:br>
            <a:r>
              <a:rPr lang="en-US" sz="1800" b="1">
                <a:latin typeface="Arial" charset="0"/>
              </a:rPr>
              <a:t>Cycle</a:t>
            </a:r>
          </a:p>
        </p:txBody>
      </p:sp>
      <p:sp>
        <p:nvSpPr>
          <p:cNvPr id="19463" name="Text Box 8"/>
          <p:cNvSpPr txBox="1">
            <a:spLocks noChangeArrowheads="1"/>
          </p:cNvSpPr>
          <p:nvPr/>
        </p:nvSpPr>
        <p:spPr bwMode="auto">
          <a:xfrm>
            <a:off x="501650" y="5434013"/>
            <a:ext cx="1325563" cy="271462"/>
          </a:xfrm>
          <a:prstGeom prst="rect">
            <a:avLst/>
          </a:prstGeom>
          <a:noFill/>
          <a:ln w="9525">
            <a:noFill/>
            <a:miter lim="800000"/>
            <a:headEnd/>
            <a:tailEnd/>
          </a:ln>
        </p:spPr>
        <p:txBody>
          <a:bodyPr wrap="none" lIns="0" tIns="0" rIns="0" bIns="0"/>
          <a:lstStyle/>
          <a:p>
            <a:pPr>
              <a:lnSpc>
                <a:spcPct val="90000"/>
              </a:lnSpc>
            </a:pPr>
            <a:r>
              <a:rPr lang="en-US" sz="1800" b="1">
                <a:latin typeface="Arial" charset="0"/>
              </a:rPr>
              <a:t>Chloroplast</a:t>
            </a:r>
          </a:p>
        </p:txBody>
      </p:sp>
      <p:sp>
        <p:nvSpPr>
          <p:cNvPr id="19464" name="Text Box 9"/>
          <p:cNvSpPr txBox="1">
            <a:spLocks noChangeArrowheads="1"/>
          </p:cNvSpPr>
          <p:nvPr/>
        </p:nvSpPr>
        <p:spPr bwMode="auto">
          <a:xfrm>
            <a:off x="5861050" y="5899150"/>
            <a:ext cx="889000" cy="495300"/>
          </a:xfrm>
          <a:prstGeom prst="rect">
            <a:avLst/>
          </a:prstGeom>
          <a:noFill/>
          <a:ln w="9525">
            <a:noFill/>
            <a:miter lim="800000"/>
            <a:headEnd/>
            <a:tailEnd/>
          </a:ln>
        </p:spPr>
        <p:txBody>
          <a:bodyPr wrap="none" lIns="0" tIns="0" rIns="0" bIns="0"/>
          <a:lstStyle/>
          <a:p>
            <a:pPr algn="ctr">
              <a:lnSpc>
                <a:spcPct val="90000"/>
              </a:lnSpc>
            </a:pPr>
            <a:r>
              <a:rPr lang="en-US" sz="1800" b="1">
                <a:latin typeface="Arial" charset="0"/>
              </a:rPr>
              <a:t>[CH</a:t>
            </a:r>
            <a:r>
              <a:rPr lang="en-US" sz="1800" b="1" baseline="-25000">
                <a:latin typeface="Arial" charset="0"/>
              </a:rPr>
              <a:t>2</a:t>
            </a:r>
            <a:r>
              <a:rPr lang="en-US" sz="1800" b="1">
                <a:latin typeface="Arial" charset="0"/>
              </a:rPr>
              <a:t>O]</a:t>
            </a:r>
            <a:br>
              <a:rPr lang="en-US" sz="1800" b="1">
                <a:latin typeface="Arial" charset="0"/>
              </a:rPr>
            </a:br>
            <a:r>
              <a:rPr lang="en-US" sz="1800" b="1">
                <a:latin typeface="Arial" charset="0"/>
              </a:rPr>
              <a:t>(sugar)</a:t>
            </a:r>
          </a:p>
        </p:txBody>
      </p:sp>
      <p:sp>
        <p:nvSpPr>
          <p:cNvPr id="19465" name="Text Box 10"/>
          <p:cNvSpPr txBox="1">
            <a:spLocks noChangeArrowheads="1"/>
          </p:cNvSpPr>
          <p:nvPr/>
        </p:nvSpPr>
        <p:spPr bwMode="auto">
          <a:xfrm>
            <a:off x="4344988" y="3852863"/>
            <a:ext cx="466725" cy="244475"/>
          </a:xfrm>
          <a:prstGeom prst="rect">
            <a:avLst/>
          </a:prstGeom>
          <a:noFill/>
          <a:ln w="9525">
            <a:noFill/>
            <a:miter lim="800000"/>
            <a:headEnd/>
            <a:tailEnd/>
          </a:ln>
        </p:spPr>
        <p:txBody>
          <a:bodyPr wrap="none" lIns="0" tIns="0" rIns="0" bIns="0"/>
          <a:lstStyle/>
          <a:p>
            <a:pPr>
              <a:lnSpc>
                <a:spcPct val="90000"/>
              </a:lnSpc>
            </a:pPr>
            <a:r>
              <a:rPr lang="en-US" sz="1800" b="1">
                <a:latin typeface="Arial" charset="0"/>
              </a:rPr>
              <a:t>ATP</a:t>
            </a:r>
          </a:p>
        </p:txBody>
      </p:sp>
      <p:sp>
        <p:nvSpPr>
          <p:cNvPr id="19466" name="Text Box 11"/>
          <p:cNvSpPr txBox="1">
            <a:spLocks noChangeArrowheads="1"/>
          </p:cNvSpPr>
          <p:nvPr/>
        </p:nvSpPr>
        <p:spPr bwMode="auto">
          <a:xfrm>
            <a:off x="4154488" y="4414838"/>
            <a:ext cx="823912" cy="231775"/>
          </a:xfrm>
          <a:prstGeom prst="rect">
            <a:avLst/>
          </a:prstGeom>
          <a:noFill/>
          <a:ln w="9525">
            <a:noFill/>
            <a:miter lim="800000"/>
            <a:headEnd/>
            <a:tailEnd/>
          </a:ln>
        </p:spPr>
        <p:txBody>
          <a:bodyPr wrap="none" lIns="0" tIns="0" rIns="0" bIns="0"/>
          <a:lstStyle/>
          <a:p>
            <a:pPr>
              <a:lnSpc>
                <a:spcPct val="90000"/>
              </a:lnSpc>
            </a:pPr>
            <a:r>
              <a:rPr lang="en-US" sz="1800" b="1">
                <a:latin typeface="Arial" charset="0"/>
              </a:rPr>
              <a:t>NADPH</a:t>
            </a:r>
          </a:p>
        </p:txBody>
      </p:sp>
      <p:sp>
        <p:nvSpPr>
          <p:cNvPr id="19467" name="Text Box 13"/>
          <p:cNvSpPr txBox="1">
            <a:spLocks noChangeArrowheads="1"/>
          </p:cNvSpPr>
          <p:nvPr/>
        </p:nvSpPr>
        <p:spPr bwMode="auto">
          <a:xfrm>
            <a:off x="4200525" y="1935163"/>
            <a:ext cx="823913" cy="231775"/>
          </a:xfrm>
          <a:prstGeom prst="rect">
            <a:avLst/>
          </a:prstGeom>
          <a:noFill/>
          <a:ln w="9525">
            <a:noFill/>
            <a:miter lim="800000"/>
            <a:headEnd/>
            <a:tailEnd/>
          </a:ln>
        </p:spPr>
        <p:txBody>
          <a:bodyPr wrap="none" lIns="0" tIns="0" rIns="0" bIns="0"/>
          <a:lstStyle/>
          <a:p>
            <a:pPr>
              <a:lnSpc>
                <a:spcPct val="90000"/>
              </a:lnSpc>
            </a:pPr>
            <a:r>
              <a:rPr lang="en-US" sz="1800" b="1">
                <a:latin typeface="Arial" charset="0"/>
              </a:rPr>
              <a:t>NADP</a:t>
            </a:r>
            <a:r>
              <a:rPr lang="en-US" sz="1800" b="1" baseline="30000">
                <a:latin typeface="Arial" charset="0"/>
                <a:sym typeface="Symbol" pitchFamily="84" charset="2"/>
              </a:rPr>
              <a:t></a:t>
            </a:r>
            <a:endParaRPr lang="en-US" sz="1800" b="1">
              <a:latin typeface="Arial" charset="0"/>
            </a:endParaRPr>
          </a:p>
        </p:txBody>
      </p:sp>
      <p:sp>
        <p:nvSpPr>
          <p:cNvPr id="19468" name="Text Box 14"/>
          <p:cNvSpPr txBox="1">
            <a:spLocks noChangeArrowheads="1"/>
          </p:cNvSpPr>
          <p:nvPr/>
        </p:nvSpPr>
        <p:spPr bwMode="auto">
          <a:xfrm>
            <a:off x="4352925" y="2339975"/>
            <a:ext cx="506413" cy="231775"/>
          </a:xfrm>
          <a:prstGeom prst="rect">
            <a:avLst/>
          </a:prstGeom>
          <a:noFill/>
          <a:ln w="9525">
            <a:noFill/>
            <a:miter lim="800000"/>
            <a:headEnd/>
            <a:tailEnd/>
          </a:ln>
        </p:spPr>
        <p:txBody>
          <a:bodyPr wrap="none" lIns="0" tIns="0" rIns="0" bIns="0"/>
          <a:lstStyle/>
          <a:p>
            <a:pPr>
              <a:lnSpc>
                <a:spcPct val="90000"/>
              </a:lnSpc>
            </a:pPr>
            <a:r>
              <a:rPr lang="en-US" sz="1800" b="1">
                <a:latin typeface="Arial" charset="0"/>
              </a:rPr>
              <a:t>ADP</a:t>
            </a:r>
          </a:p>
        </p:txBody>
      </p:sp>
      <p:sp>
        <p:nvSpPr>
          <p:cNvPr id="19469" name="Text Box 15"/>
          <p:cNvSpPr txBox="1">
            <a:spLocks noChangeArrowheads="1"/>
          </p:cNvSpPr>
          <p:nvPr/>
        </p:nvSpPr>
        <p:spPr bwMode="auto">
          <a:xfrm>
            <a:off x="4365625" y="2616200"/>
            <a:ext cx="519113" cy="311150"/>
          </a:xfrm>
          <a:prstGeom prst="rect">
            <a:avLst/>
          </a:prstGeom>
          <a:noFill/>
          <a:ln w="9525">
            <a:noFill/>
            <a:miter lim="800000"/>
            <a:headEnd/>
            <a:tailEnd/>
          </a:ln>
        </p:spPr>
        <p:txBody>
          <a:bodyPr wrap="none" lIns="0" tIns="0" rIns="0" bIns="0"/>
          <a:lstStyle/>
          <a:p>
            <a:pPr>
              <a:lnSpc>
                <a:spcPct val="90000"/>
              </a:lnSpc>
            </a:pPr>
            <a:r>
              <a:rPr lang="en-US" sz="1800" b="1">
                <a:latin typeface="Arial" charset="0"/>
              </a:rPr>
              <a:t>+</a:t>
            </a:r>
            <a:r>
              <a:rPr lang="en-US" sz="2200" b="1">
                <a:latin typeface="Arial" charset="0"/>
              </a:rPr>
              <a:t> </a:t>
            </a:r>
            <a:r>
              <a:rPr lang="en-US" sz="1800" b="1">
                <a:latin typeface="Arial" charset="0"/>
              </a:rPr>
              <a:t>P </a:t>
            </a:r>
            <a:r>
              <a:rPr lang="en-US" sz="1800" b="1" baseline="-25000">
                <a:latin typeface="Arial" charset="0"/>
              </a:rPr>
              <a:t>i</a:t>
            </a:r>
            <a:endParaRPr lang="en-US" sz="1800" b="1">
              <a:latin typeface="Arial" charset="0"/>
            </a:endParaRPr>
          </a:p>
        </p:txBody>
      </p:sp>
      <p:sp>
        <p:nvSpPr>
          <p:cNvPr id="19470" name="Text Box 16"/>
          <p:cNvSpPr txBox="1">
            <a:spLocks noChangeArrowheads="1"/>
          </p:cNvSpPr>
          <p:nvPr/>
        </p:nvSpPr>
        <p:spPr bwMode="auto">
          <a:xfrm>
            <a:off x="2971800" y="349250"/>
            <a:ext cx="479425" cy="269875"/>
          </a:xfrm>
          <a:prstGeom prst="rect">
            <a:avLst/>
          </a:prstGeom>
          <a:noFill/>
          <a:ln w="9525">
            <a:noFill/>
            <a:miter lim="800000"/>
            <a:headEnd/>
            <a:tailEnd/>
          </a:ln>
        </p:spPr>
        <p:txBody>
          <a:bodyPr wrap="none" lIns="0" tIns="0" rIns="0" bIns="0"/>
          <a:lstStyle/>
          <a:p>
            <a:pPr>
              <a:lnSpc>
                <a:spcPct val="90000"/>
              </a:lnSpc>
            </a:pPr>
            <a:r>
              <a:rPr lang="en-US" sz="1800" b="1">
                <a:solidFill>
                  <a:schemeClr val="bg1"/>
                </a:solidFill>
                <a:latin typeface="Arial" charset="0"/>
              </a:rPr>
              <a:t>H</a:t>
            </a:r>
            <a:r>
              <a:rPr lang="en-US" sz="1800" b="1" baseline="-25000">
                <a:solidFill>
                  <a:schemeClr val="bg1"/>
                </a:solidFill>
                <a:latin typeface="Arial" charset="0"/>
              </a:rPr>
              <a:t>2</a:t>
            </a:r>
            <a:r>
              <a:rPr lang="en-US" sz="1800" b="1">
                <a:solidFill>
                  <a:schemeClr val="bg1"/>
                </a:solidFill>
                <a:latin typeface="Arial" charset="0"/>
              </a:rPr>
              <a:t>O</a:t>
            </a:r>
          </a:p>
        </p:txBody>
      </p:sp>
      <p:sp>
        <p:nvSpPr>
          <p:cNvPr id="19471" name="Text Box 17"/>
          <p:cNvSpPr txBox="1">
            <a:spLocks noChangeArrowheads="1"/>
          </p:cNvSpPr>
          <p:nvPr/>
        </p:nvSpPr>
        <p:spPr bwMode="auto">
          <a:xfrm>
            <a:off x="6073775" y="344488"/>
            <a:ext cx="479425" cy="269875"/>
          </a:xfrm>
          <a:prstGeom prst="rect">
            <a:avLst/>
          </a:prstGeom>
          <a:noFill/>
          <a:ln w="9525">
            <a:noFill/>
            <a:miter lim="800000"/>
            <a:headEnd/>
            <a:tailEnd/>
          </a:ln>
        </p:spPr>
        <p:txBody>
          <a:bodyPr wrap="none" lIns="0" tIns="0" rIns="0" bIns="0"/>
          <a:lstStyle/>
          <a:p>
            <a:pPr>
              <a:lnSpc>
                <a:spcPct val="90000"/>
              </a:lnSpc>
            </a:pPr>
            <a:r>
              <a:rPr lang="en-US" sz="1800" b="1">
                <a:solidFill>
                  <a:schemeClr val="bg1"/>
                </a:solidFill>
                <a:latin typeface="Arial" charset="0"/>
              </a:rPr>
              <a:t>CO</a:t>
            </a:r>
            <a:r>
              <a:rPr lang="en-US" sz="1800" b="1" baseline="-25000">
                <a:solidFill>
                  <a:schemeClr val="bg1"/>
                </a:solidFill>
                <a:latin typeface="Arial" charset="0"/>
              </a:rPr>
              <a:t>2</a:t>
            </a:r>
            <a:endParaRPr lang="en-US" sz="1800" b="1">
              <a:solidFill>
                <a:schemeClr val="bg1"/>
              </a:solidFill>
              <a:latin typeface="Arial" charset="0"/>
            </a:endParaRPr>
          </a:p>
        </p:txBody>
      </p:sp>
      <p:sp>
        <p:nvSpPr>
          <p:cNvPr id="19472" name="Text Box 18"/>
          <p:cNvSpPr txBox="1">
            <a:spLocks noChangeArrowheads="1"/>
          </p:cNvSpPr>
          <p:nvPr/>
        </p:nvSpPr>
        <p:spPr bwMode="auto">
          <a:xfrm>
            <a:off x="3025775" y="6000750"/>
            <a:ext cx="346075" cy="269875"/>
          </a:xfrm>
          <a:prstGeom prst="rect">
            <a:avLst/>
          </a:prstGeom>
          <a:noFill/>
          <a:ln w="9525">
            <a:noFill/>
            <a:miter lim="800000"/>
            <a:headEnd/>
            <a:tailEnd/>
          </a:ln>
        </p:spPr>
        <p:txBody>
          <a:bodyPr wrap="none" lIns="0" tIns="0" rIns="0" bIns="0"/>
          <a:lstStyle/>
          <a:p>
            <a:pPr>
              <a:lnSpc>
                <a:spcPct val="90000"/>
              </a:lnSpc>
            </a:pPr>
            <a:r>
              <a:rPr lang="en-US" sz="1800" b="1">
                <a:solidFill>
                  <a:schemeClr val="bg1"/>
                </a:solidFill>
                <a:latin typeface="Arial" charset="0"/>
              </a:rPr>
              <a:t>O</a:t>
            </a:r>
            <a:r>
              <a:rPr lang="en-US" sz="1800" b="1" baseline="-25000">
                <a:solidFill>
                  <a:schemeClr val="bg1"/>
                </a:solidFill>
                <a:latin typeface="Arial" charset="0"/>
              </a:rPr>
              <a:t>2</a:t>
            </a:r>
            <a:endParaRPr lang="en-US" sz="1800" b="1">
              <a:solidFill>
                <a:schemeClr val="bg1"/>
              </a:solidFill>
              <a:latin typeface="Arial" charset="0"/>
            </a:endParaRPr>
          </a:p>
        </p:txBody>
      </p:sp>
      <p:sp>
        <p:nvSpPr>
          <p:cNvPr id="19473" name="Line 19"/>
          <p:cNvSpPr>
            <a:spLocks noChangeShapeType="1"/>
          </p:cNvSpPr>
          <p:nvPr/>
        </p:nvSpPr>
        <p:spPr bwMode="auto">
          <a:xfrm flipH="1">
            <a:off x="1177925" y="5080000"/>
            <a:ext cx="119063" cy="344488"/>
          </a:xfrm>
          <a:prstGeom prst="line">
            <a:avLst/>
          </a:prstGeom>
          <a:noFill/>
          <a:ln w="12700">
            <a:solidFill>
              <a:schemeClr val="tx1"/>
            </a:solidFill>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dirty="0" smtClean="0"/>
              <a:t>The Light Reactions (ETC)</a:t>
            </a:r>
          </a:p>
        </p:txBody>
      </p:sp>
      <p:sp>
        <p:nvSpPr>
          <p:cNvPr id="45059" name="Rectangle 3"/>
          <p:cNvSpPr>
            <a:spLocks noGrp="1" noChangeArrowheads="1"/>
          </p:cNvSpPr>
          <p:nvPr>
            <p:ph type="body" idx="1"/>
          </p:nvPr>
        </p:nvSpPr>
        <p:spPr>
          <a:xfrm>
            <a:off x="152400" y="1524000"/>
            <a:ext cx="8839200" cy="5029200"/>
          </a:xfrm>
        </p:spPr>
        <p:txBody>
          <a:bodyPr>
            <a:noAutofit/>
          </a:bodyPr>
          <a:lstStyle/>
          <a:p>
            <a:pPr eaLnBrk="1" hangingPunct="1">
              <a:lnSpc>
                <a:spcPct val="80000"/>
              </a:lnSpc>
            </a:pPr>
            <a:r>
              <a:rPr lang="en-US" sz="2400" dirty="0" smtClean="0"/>
              <a:t>Photosystem II: (purpose:  to make ATP)</a:t>
            </a:r>
          </a:p>
          <a:p>
            <a:pPr lvl="1">
              <a:lnSpc>
                <a:spcPct val="80000"/>
              </a:lnSpc>
            </a:pPr>
            <a:r>
              <a:rPr lang="en-US" sz="1900" b="1" dirty="0" smtClean="0">
                <a:solidFill>
                  <a:srgbClr val="002060"/>
                </a:solidFill>
              </a:rPr>
              <a:t>Photolysis occurs, splitting water to give off Oxygen, Hydrogen  and e- (where did the energy come from to do this?)</a:t>
            </a:r>
          </a:p>
          <a:p>
            <a:pPr lvl="1">
              <a:lnSpc>
                <a:spcPct val="80000"/>
              </a:lnSpc>
            </a:pPr>
            <a:r>
              <a:rPr lang="en-US" sz="1900" b="1" dirty="0" smtClean="0">
                <a:solidFill>
                  <a:srgbClr val="002060"/>
                </a:solidFill>
              </a:rPr>
              <a:t>Chlorophyll uses sunlight energy to energize the </a:t>
            </a:r>
            <a:r>
              <a:rPr lang="en-US" sz="1900" b="1" u="sng" dirty="0" smtClean="0">
                <a:solidFill>
                  <a:srgbClr val="002060"/>
                </a:solidFill>
              </a:rPr>
              <a:t>electron.</a:t>
            </a:r>
          </a:p>
          <a:p>
            <a:pPr lvl="1">
              <a:lnSpc>
                <a:spcPct val="80000"/>
              </a:lnSpc>
            </a:pPr>
            <a:endParaRPr lang="en-US" sz="2400" b="1" dirty="0" smtClean="0">
              <a:solidFill>
                <a:srgbClr val="002060"/>
              </a:solidFill>
            </a:endParaRPr>
          </a:p>
          <a:p>
            <a:pPr lvl="1">
              <a:lnSpc>
                <a:spcPct val="80000"/>
              </a:lnSpc>
            </a:pPr>
            <a:r>
              <a:rPr lang="en-US" b="1" dirty="0" smtClean="0">
                <a:solidFill>
                  <a:srgbClr val="002060"/>
                </a:solidFill>
              </a:rPr>
              <a:t>Establishes proton gradient as </a:t>
            </a:r>
            <a:r>
              <a:rPr lang="en-US" b="1" u="sng" dirty="0" smtClean="0">
                <a:solidFill>
                  <a:srgbClr val="002060"/>
                </a:solidFill>
              </a:rPr>
              <a:t>H+</a:t>
            </a:r>
            <a:r>
              <a:rPr lang="en-US" b="1" dirty="0" smtClean="0">
                <a:solidFill>
                  <a:srgbClr val="002060"/>
                </a:solidFill>
              </a:rPr>
              <a:t> ions are pumped into thylakoid</a:t>
            </a:r>
          </a:p>
          <a:p>
            <a:pPr lvl="3">
              <a:lnSpc>
                <a:spcPct val="80000"/>
              </a:lnSpc>
            </a:pPr>
            <a:r>
              <a:rPr lang="en-US" b="1" dirty="0" smtClean="0">
                <a:solidFill>
                  <a:srgbClr val="002060"/>
                </a:solidFill>
              </a:rPr>
              <a:t>The buildup of H+ will eventually drive the synthesis of ATP from ADP using a concentration gradient and ATP </a:t>
            </a:r>
            <a:r>
              <a:rPr lang="en-US" b="1" dirty="0" err="1" smtClean="0">
                <a:solidFill>
                  <a:srgbClr val="002060"/>
                </a:solidFill>
              </a:rPr>
              <a:t>synthase</a:t>
            </a:r>
            <a:r>
              <a:rPr lang="en-US" b="1" dirty="0" smtClean="0">
                <a:solidFill>
                  <a:srgbClr val="002060"/>
                </a:solidFill>
              </a:rPr>
              <a:t>.  </a:t>
            </a:r>
          </a:p>
          <a:p>
            <a:pPr lvl="3">
              <a:lnSpc>
                <a:spcPct val="80000"/>
              </a:lnSpc>
            </a:pPr>
            <a:r>
              <a:rPr lang="en-US" b="1" dirty="0" smtClean="0">
                <a:solidFill>
                  <a:srgbClr val="002060"/>
                </a:solidFill>
              </a:rPr>
              <a:t>The electron moves along through the Electron Transport Chain to </a:t>
            </a:r>
            <a:r>
              <a:rPr lang="en-US" b="1" dirty="0" err="1" smtClean="0">
                <a:solidFill>
                  <a:srgbClr val="002060"/>
                </a:solidFill>
              </a:rPr>
              <a:t>Photosystem</a:t>
            </a:r>
            <a:r>
              <a:rPr lang="en-US" b="1" dirty="0" smtClean="0">
                <a:solidFill>
                  <a:srgbClr val="002060"/>
                </a:solidFill>
              </a:rPr>
              <a:t> I.</a:t>
            </a:r>
          </a:p>
          <a:p>
            <a:pPr lvl="1">
              <a:lnSpc>
                <a:spcPct val="80000"/>
              </a:lnSpc>
            </a:pPr>
            <a:endParaRPr lang="en-US" sz="1900" b="1" u="sng" dirty="0" smtClean="0">
              <a:solidFill>
                <a:srgbClr val="002060"/>
              </a:solidFill>
            </a:endParaRPr>
          </a:p>
          <a:p>
            <a:pPr lvl="1">
              <a:lnSpc>
                <a:spcPct val="80000"/>
              </a:lnSpc>
            </a:pPr>
            <a:endParaRPr lang="en-US" sz="1900" b="1" u="sng" dirty="0">
              <a:solidFill>
                <a:srgbClr val="002060"/>
              </a:solidFill>
            </a:endParaRPr>
          </a:p>
          <a:p>
            <a:pPr lvl="1">
              <a:lnSpc>
                <a:spcPct val="80000"/>
              </a:lnSpc>
            </a:pPr>
            <a:r>
              <a:rPr lang="en-US" sz="1900" b="1" u="sng" dirty="0" smtClean="0">
                <a:solidFill>
                  <a:srgbClr val="002060"/>
                </a:solidFill>
              </a:rPr>
              <a:t>Oxygen</a:t>
            </a:r>
            <a:r>
              <a:rPr lang="en-US" sz="1900" b="1" dirty="0" smtClean="0">
                <a:solidFill>
                  <a:srgbClr val="002060"/>
                </a:solidFill>
              </a:rPr>
              <a:t> from the water is not necessary so it becomes a product.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blinds(horizontal)">
                                      <p:cBhvr>
                                        <p:cTn id="7" dur="500"/>
                                        <p:tgtEl>
                                          <p:spTgt spid="45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blinds(horizontal)">
                                      <p:cBhvr>
                                        <p:cTn id="12" dur="500"/>
                                        <p:tgtEl>
                                          <p:spTgt spid="45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Effect transition="in" filter="blinds(horizontal)">
                                      <p:cBhvr>
                                        <p:cTn id="17" dur="500"/>
                                        <p:tgtEl>
                                          <p:spTgt spid="450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5059">
                                            <p:txEl>
                                              <p:pRg st="4" end="4"/>
                                            </p:txEl>
                                          </p:spTgt>
                                        </p:tgtEl>
                                        <p:attrNameLst>
                                          <p:attrName>style.visibility</p:attrName>
                                        </p:attrNameLst>
                                      </p:cBhvr>
                                      <p:to>
                                        <p:strVal val="visible"/>
                                      </p:to>
                                    </p:set>
                                    <p:animEffect transition="in" filter="blinds(horizontal)">
                                      <p:cBhvr>
                                        <p:cTn id="22" dur="500"/>
                                        <p:tgtEl>
                                          <p:spTgt spid="4505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5059">
                                            <p:txEl>
                                              <p:pRg st="5" end="5"/>
                                            </p:txEl>
                                          </p:spTgt>
                                        </p:tgtEl>
                                        <p:attrNameLst>
                                          <p:attrName>style.visibility</p:attrName>
                                        </p:attrNameLst>
                                      </p:cBhvr>
                                      <p:to>
                                        <p:strVal val="visible"/>
                                      </p:to>
                                    </p:set>
                                    <p:animEffect transition="in" filter="blinds(horizontal)">
                                      <p:cBhvr>
                                        <p:cTn id="27" dur="500"/>
                                        <p:tgtEl>
                                          <p:spTgt spid="4505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5059">
                                            <p:txEl>
                                              <p:pRg st="6" end="6"/>
                                            </p:txEl>
                                          </p:spTgt>
                                        </p:tgtEl>
                                        <p:attrNameLst>
                                          <p:attrName>style.visibility</p:attrName>
                                        </p:attrNameLst>
                                      </p:cBhvr>
                                      <p:to>
                                        <p:strVal val="visible"/>
                                      </p:to>
                                    </p:set>
                                    <p:animEffect transition="in" filter="blinds(horizontal)">
                                      <p:cBhvr>
                                        <p:cTn id="32" dur="500"/>
                                        <p:tgtEl>
                                          <p:spTgt spid="4505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5059">
                                            <p:txEl>
                                              <p:pRg st="9" end="9"/>
                                            </p:txEl>
                                          </p:spTgt>
                                        </p:tgtEl>
                                        <p:attrNameLst>
                                          <p:attrName>style.visibility</p:attrName>
                                        </p:attrNameLst>
                                      </p:cBhvr>
                                      <p:to>
                                        <p:strVal val="visible"/>
                                      </p:to>
                                    </p:set>
                                    <p:animEffect transition="in" filter="blinds(horizontal)">
                                      <p:cBhvr>
                                        <p:cTn id="37" dur="500"/>
                                        <p:tgtEl>
                                          <p:spTgt spid="4505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Capacity to cause change</a:t>
            </a:r>
          </a:p>
          <a:p>
            <a:r>
              <a:rPr lang="en-US" dirty="0" smtClean="0"/>
              <a:t>Kinetic</a:t>
            </a:r>
          </a:p>
          <a:p>
            <a:pPr lvl="1"/>
            <a:r>
              <a:rPr lang="en-US" dirty="0" smtClean="0"/>
              <a:t>Energy associated with relative motion of objects</a:t>
            </a:r>
          </a:p>
          <a:p>
            <a:r>
              <a:rPr lang="en-US" dirty="0" smtClean="0"/>
              <a:t>Thermal Energy</a:t>
            </a:r>
          </a:p>
          <a:p>
            <a:pPr lvl="1"/>
            <a:r>
              <a:rPr lang="en-US" dirty="0" smtClean="0"/>
              <a:t>Energy associated w/ random movement of atoms or molecules</a:t>
            </a:r>
          </a:p>
          <a:p>
            <a:r>
              <a:rPr lang="en-US" dirty="0" smtClean="0"/>
              <a:t>Potential</a:t>
            </a:r>
          </a:p>
          <a:p>
            <a:pPr lvl="1"/>
            <a:r>
              <a:rPr lang="en-US" dirty="0" smtClean="0"/>
              <a:t>Energy that matter possesses b/c of location or structure</a:t>
            </a:r>
          </a:p>
          <a:p>
            <a:r>
              <a:rPr lang="en-US" dirty="0" smtClean="0"/>
              <a:t>Chemical Energy</a:t>
            </a:r>
          </a:p>
          <a:p>
            <a:pPr lvl="1"/>
            <a:r>
              <a:rPr lang="en-US" dirty="0" smtClean="0"/>
              <a:t>Potential energy available for release in a chemical reaction</a:t>
            </a:r>
          </a:p>
          <a:p>
            <a:r>
              <a:rPr lang="en-US" dirty="0" smtClean="0"/>
              <a:t>“Free” Energy</a:t>
            </a:r>
          </a:p>
          <a:p>
            <a:pPr lvl="1"/>
            <a:r>
              <a:rPr lang="en-US" dirty="0" smtClean="0"/>
              <a:t>Portion of system's energy that can perform work when temp/pressure are uniform</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linds(horizontal)">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2" descr="10_13_HarvestLight-U"/>
          <p:cNvPicPr>
            <a:picLocks noChangeAspect="1" noChangeArrowheads="1"/>
          </p:cNvPicPr>
          <p:nvPr/>
        </p:nvPicPr>
        <p:blipFill>
          <a:blip r:embed="rId3" cstate="print"/>
          <a:srcRect/>
          <a:stretch>
            <a:fillRect/>
          </a:stretch>
        </p:blipFill>
        <p:spPr bwMode="auto">
          <a:xfrm>
            <a:off x="296863" y="1160463"/>
            <a:ext cx="8548687" cy="4535487"/>
          </a:xfrm>
          <a:prstGeom prst="rect">
            <a:avLst/>
          </a:prstGeom>
          <a:noFill/>
          <a:ln w="9525">
            <a:noFill/>
            <a:miter lim="800000"/>
            <a:headEnd/>
            <a:tailEnd/>
          </a:ln>
        </p:spPr>
      </p:pic>
      <p:sp>
        <p:nvSpPr>
          <p:cNvPr id="27651" name="Rectangle 3"/>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1200" dirty="0" smtClean="0">
                <a:latin typeface="Arial" charset="0"/>
              </a:rPr>
              <a:t>Figure 10.13</a:t>
            </a:r>
          </a:p>
        </p:txBody>
      </p:sp>
      <p:sp>
        <p:nvSpPr>
          <p:cNvPr id="27652" name="Text Box 4"/>
          <p:cNvSpPr txBox="1">
            <a:spLocks noChangeArrowheads="1"/>
          </p:cNvSpPr>
          <p:nvPr/>
        </p:nvSpPr>
        <p:spPr bwMode="auto">
          <a:xfrm>
            <a:off x="4706938" y="5341938"/>
            <a:ext cx="2330450" cy="217487"/>
          </a:xfrm>
          <a:prstGeom prst="rect">
            <a:avLst/>
          </a:prstGeom>
          <a:noFill/>
          <a:ln w="9525">
            <a:noFill/>
            <a:miter lim="800000"/>
            <a:headEnd/>
            <a:tailEnd/>
          </a:ln>
        </p:spPr>
        <p:txBody>
          <a:bodyPr wrap="none" lIns="0" tIns="0" rIns="0" bIns="0"/>
          <a:lstStyle/>
          <a:p>
            <a:pPr>
              <a:lnSpc>
                <a:spcPct val="90000"/>
              </a:lnSpc>
            </a:pPr>
            <a:r>
              <a:rPr lang="en-US" sz="1200" b="1">
                <a:latin typeface="Arial" charset="0"/>
              </a:rPr>
              <a:t>(b) Structure of photosystem </a:t>
            </a:r>
            <a:r>
              <a:rPr lang="en-US" sz="1200" b="1"/>
              <a:t>II</a:t>
            </a:r>
            <a:endParaRPr lang="en-US" sz="1200" b="1">
              <a:latin typeface="Arial" charset="0"/>
            </a:endParaRPr>
          </a:p>
        </p:txBody>
      </p:sp>
      <p:sp>
        <p:nvSpPr>
          <p:cNvPr id="27653" name="Text Box 6"/>
          <p:cNvSpPr txBox="1">
            <a:spLocks noChangeArrowheads="1"/>
          </p:cNvSpPr>
          <p:nvPr/>
        </p:nvSpPr>
        <p:spPr bwMode="auto">
          <a:xfrm>
            <a:off x="349250" y="5348288"/>
            <a:ext cx="2767013" cy="192087"/>
          </a:xfrm>
          <a:prstGeom prst="rect">
            <a:avLst/>
          </a:prstGeom>
          <a:noFill/>
          <a:ln w="9525">
            <a:noFill/>
            <a:miter lim="800000"/>
            <a:headEnd/>
            <a:tailEnd/>
          </a:ln>
        </p:spPr>
        <p:txBody>
          <a:bodyPr wrap="none" lIns="0" tIns="0" rIns="0" bIns="0"/>
          <a:lstStyle/>
          <a:p>
            <a:pPr>
              <a:lnSpc>
                <a:spcPct val="90000"/>
              </a:lnSpc>
            </a:pPr>
            <a:r>
              <a:rPr lang="en-US" sz="1200" b="1">
                <a:latin typeface="Arial" charset="0"/>
              </a:rPr>
              <a:t>(a) How a photosystem harvests light</a:t>
            </a:r>
          </a:p>
        </p:txBody>
      </p:sp>
      <p:sp>
        <p:nvSpPr>
          <p:cNvPr id="27654" name="Text Box 7"/>
          <p:cNvSpPr txBox="1">
            <a:spLocks noChangeArrowheads="1"/>
          </p:cNvSpPr>
          <p:nvPr/>
        </p:nvSpPr>
        <p:spPr bwMode="auto">
          <a:xfrm rot="-5400000">
            <a:off x="-386556" y="3239294"/>
            <a:ext cx="1590675" cy="179387"/>
          </a:xfrm>
          <a:prstGeom prst="rect">
            <a:avLst/>
          </a:prstGeom>
          <a:noFill/>
          <a:ln w="9525">
            <a:noFill/>
            <a:miter lim="800000"/>
            <a:headEnd/>
            <a:tailEnd/>
          </a:ln>
        </p:spPr>
        <p:txBody>
          <a:bodyPr wrap="none" lIns="0" tIns="0" rIns="0" bIns="0"/>
          <a:lstStyle/>
          <a:p>
            <a:pPr>
              <a:lnSpc>
                <a:spcPct val="90000"/>
              </a:lnSpc>
            </a:pPr>
            <a:r>
              <a:rPr lang="en-US" sz="1200" b="1">
                <a:latin typeface="Arial" charset="0"/>
              </a:rPr>
              <a:t>Thylakoid membrane</a:t>
            </a:r>
          </a:p>
        </p:txBody>
      </p:sp>
      <p:sp>
        <p:nvSpPr>
          <p:cNvPr id="27655" name="Text Box 8"/>
          <p:cNvSpPr txBox="1">
            <a:spLocks noChangeArrowheads="1"/>
          </p:cNvSpPr>
          <p:nvPr/>
        </p:nvSpPr>
        <p:spPr bwMode="auto">
          <a:xfrm rot="-5400000">
            <a:off x="3971131" y="3644107"/>
            <a:ext cx="1590675" cy="179388"/>
          </a:xfrm>
          <a:prstGeom prst="rect">
            <a:avLst/>
          </a:prstGeom>
          <a:noFill/>
          <a:ln w="9525">
            <a:noFill/>
            <a:miter lim="800000"/>
            <a:headEnd/>
            <a:tailEnd/>
          </a:ln>
        </p:spPr>
        <p:txBody>
          <a:bodyPr wrap="none" lIns="0" tIns="0" rIns="0" bIns="0"/>
          <a:lstStyle/>
          <a:p>
            <a:pPr>
              <a:lnSpc>
                <a:spcPct val="90000"/>
              </a:lnSpc>
            </a:pPr>
            <a:r>
              <a:rPr lang="en-US" sz="1200" b="1">
                <a:latin typeface="Arial" charset="0"/>
              </a:rPr>
              <a:t>Thylakoid membrane</a:t>
            </a:r>
          </a:p>
        </p:txBody>
      </p:sp>
      <p:sp>
        <p:nvSpPr>
          <p:cNvPr id="27656" name="Text Box 9"/>
          <p:cNvSpPr txBox="1">
            <a:spLocks noChangeArrowheads="1"/>
          </p:cNvSpPr>
          <p:nvPr/>
        </p:nvSpPr>
        <p:spPr bwMode="auto">
          <a:xfrm>
            <a:off x="719138" y="1392238"/>
            <a:ext cx="557212" cy="165100"/>
          </a:xfrm>
          <a:prstGeom prst="rect">
            <a:avLst/>
          </a:prstGeom>
          <a:noFill/>
          <a:ln w="9525">
            <a:noFill/>
            <a:miter lim="800000"/>
            <a:headEnd/>
            <a:tailEnd/>
          </a:ln>
        </p:spPr>
        <p:txBody>
          <a:bodyPr wrap="none" lIns="0" tIns="0" rIns="0" bIns="0"/>
          <a:lstStyle/>
          <a:p>
            <a:pPr>
              <a:lnSpc>
                <a:spcPct val="90000"/>
              </a:lnSpc>
            </a:pPr>
            <a:r>
              <a:rPr lang="en-US" sz="1200" b="1">
                <a:latin typeface="Arial" charset="0"/>
              </a:rPr>
              <a:t>Photon</a:t>
            </a:r>
          </a:p>
        </p:txBody>
      </p:sp>
      <p:sp>
        <p:nvSpPr>
          <p:cNvPr id="27657" name="Text Box 10"/>
          <p:cNvSpPr txBox="1">
            <a:spLocks noChangeArrowheads="1"/>
          </p:cNvSpPr>
          <p:nvPr/>
        </p:nvSpPr>
        <p:spPr bwMode="auto">
          <a:xfrm>
            <a:off x="2141538" y="1201738"/>
            <a:ext cx="981075" cy="165100"/>
          </a:xfrm>
          <a:prstGeom prst="rect">
            <a:avLst/>
          </a:prstGeom>
          <a:noFill/>
          <a:ln w="9525">
            <a:noFill/>
            <a:miter lim="800000"/>
            <a:headEnd/>
            <a:tailEnd/>
          </a:ln>
        </p:spPr>
        <p:txBody>
          <a:bodyPr wrap="none" lIns="0" tIns="0" rIns="0" bIns="0"/>
          <a:lstStyle/>
          <a:p>
            <a:pPr>
              <a:lnSpc>
                <a:spcPct val="90000"/>
              </a:lnSpc>
            </a:pPr>
            <a:r>
              <a:rPr lang="en-US" sz="1200" b="1">
                <a:latin typeface="Arial" charset="0"/>
              </a:rPr>
              <a:t>Photosystem</a:t>
            </a:r>
          </a:p>
        </p:txBody>
      </p:sp>
      <p:sp>
        <p:nvSpPr>
          <p:cNvPr id="27658" name="Text Box 11"/>
          <p:cNvSpPr txBox="1">
            <a:spLocks noChangeArrowheads="1"/>
          </p:cNvSpPr>
          <p:nvPr/>
        </p:nvSpPr>
        <p:spPr bwMode="auto">
          <a:xfrm>
            <a:off x="3702050" y="1279525"/>
            <a:ext cx="688975" cy="165100"/>
          </a:xfrm>
          <a:prstGeom prst="rect">
            <a:avLst/>
          </a:prstGeom>
          <a:noFill/>
          <a:ln w="9525">
            <a:noFill/>
            <a:miter lim="800000"/>
            <a:headEnd/>
            <a:tailEnd/>
          </a:ln>
        </p:spPr>
        <p:txBody>
          <a:bodyPr wrap="none" lIns="0" tIns="0" rIns="0" bIns="0"/>
          <a:lstStyle/>
          <a:p>
            <a:pPr>
              <a:lnSpc>
                <a:spcPct val="90000"/>
              </a:lnSpc>
            </a:pPr>
            <a:r>
              <a:rPr lang="en-US" sz="1200" b="1">
                <a:latin typeface="Arial" charset="0"/>
              </a:rPr>
              <a:t>STROMA</a:t>
            </a:r>
          </a:p>
        </p:txBody>
      </p:sp>
      <p:sp>
        <p:nvSpPr>
          <p:cNvPr id="27659" name="Text Box 12"/>
          <p:cNvSpPr txBox="1">
            <a:spLocks noChangeArrowheads="1"/>
          </p:cNvSpPr>
          <p:nvPr/>
        </p:nvSpPr>
        <p:spPr bwMode="auto">
          <a:xfrm>
            <a:off x="1639888" y="1492250"/>
            <a:ext cx="822325" cy="536575"/>
          </a:xfrm>
          <a:prstGeom prst="rect">
            <a:avLst/>
          </a:prstGeom>
          <a:noFill/>
          <a:ln w="9525">
            <a:noFill/>
            <a:miter lim="800000"/>
            <a:headEnd/>
            <a:tailEnd/>
          </a:ln>
        </p:spPr>
        <p:txBody>
          <a:bodyPr wrap="none" lIns="0" tIns="0" rIns="0" bIns="0"/>
          <a:lstStyle/>
          <a:p>
            <a:pPr>
              <a:lnSpc>
                <a:spcPct val="90000"/>
              </a:lnSpc>
            </a:pPr>
            <a:r>
              <a:rPr lang="en-US" sz="1200" b="1">
                <a:latin typeface="Arial" charset="0"/>
              </a:rPr>
              <a:t>Light-</a:t>
            </a:r>
            <a:br>
              <a:rPr lang="en-US" sz="1200" b="1">
                <a:latin typeface="Arial" charset="0"/>
              </a:rPr>
            </a:br>
            <a:r>
              <a:rPr lang="en-US" sz="1200" b="1">
                <a:latin typeface="Arial" charset="0"/>
              </a:rPr>
              <a:t>harvesting</a:t>
            </a:r>
            <a:br>
              <a:rPr lang="en-US" sz="1200" b="1">
                <a:latin typeface="Arial" charset="0"/>
              </a:rPr>
            </a:br>
            <a:r>
              <a:rPr lang="en-US" sz="1200" b="1">
                <a:latin typeface="Arial" charset="0"/>
              </a:rPr>
              <a:t>complexes</a:t>
            </a:r>
          </a:p>
        </p:txBody>
      </p:sp>
      <p:sp>
        <p:nvSpPr>
          <p:cNvPr id="27660" name="Text Box 13"/>
          <p:cNvSpPr txBox="1">
            <a:spLocks noChangeArrowheads="1"/>
          </p:cNvSpPr>
          <p:nvPr/>
        </p:nvSpPr>
        <p:spPr bwMode="auto">
          <a:xfrm>
            <a:off x="2705100" y="1500188"/>
            <a:ext cx="717550" cy="482600"/>
          </a:xfrm>
          <a:prstGeom prst="rect">
            <a:avLst/>
          </a:prstGeom>
          <a:noFill/>
          <a:ln w="9525">
            <a:noFill/>
            <a:miter lim="800000"/>
            <a:headEnd/>
            <a:tailEnd/>
          </a:ln>
        </p:spPr>
        <p:txBody>
          <a:bodyPr wrap="none" lIns="0" tIns="0" rIns="0" bIns="0"/>
          <a:lstStyle/>
          <a:p>
            <a:pPr>
              <a:lnSpc>
                <a:spcPct val="90000"/>
              </a:lnSpc>
            </a:pPr>
            <a:r>
              <a:rPr lang="en-US" sz="1200" b="1">
                <a:latin typeface="Arial" charset="0"/>
              </a:rPr>
              <a:t>Reaction-</a:t>
            </a:r>
            <a:br>
              <a:rPr lang="en-US" sz="1200" b="1">
                <a:latin typeface="Arial" charset="0"/>
              </a:rPr>
            </a:br>
            <a:r>
              <a:rPr lang="en-US" sz="1200" b="1">
                <a:latin typeface="Arial" charset="0"/>
              </a:rPr>
              <a:t>center</a:t>
            </a:r>
            <a:br>
              <a:rPr lang="en-US" sz="1200" b="1">
                <a:latin typeface="Arial" charset="0"/>
              </a:rPr>
            </a:br>
            <a:r>
              <a:rPr lang="en-US" sz="1200" b="1">
                <a:latin typeface="Arial" charset="0"/>
              </a:rPr>
              <a:t>complex</a:t>
            </a:r>
          </a:p>
        </p:txBody>
      </p:sp>
      <p:sp>
        <p:nvSpPr>
          <p:cNvPr id="27661" name="Text Box 14"/>
          <p:cNvSpPr txBox="1">
            <a:spLocks noChangeArrowheads="1"/>
          </p:cNvSpPr>
          <p:nvPr/>
        </p:nvSpPr>
        <p:spPr bwMode="auto">
          <a:xfrm>
            <a:off x="3736975" y="1565275"/>
            <a:ext cx="649288" cy="496888"/>
          </a:xfrm>
          <a:prstGeom prst="rect">
            <a:avLst/>
          </a:prstGeom>
          <a:noFill/>
          <a:ln w="9525">
            <a:noFill/>
            <a:miter lim="800000"/>
            <a:headEnd/>
            <a:tailEnd/>
          </a:ln>
        </p:spPr>
        <p:txBody>
          <a:bodyPr wrap="none" lIns="0" tIns="0" rIns="0" bIns="0"/>
          <a:lstStyle/>
          <a:p>
            <a:pPr>
              <a:lnSpc>
                <a:spcPct val="90000"/>
              </a:lnSpc>
            </a:pPr>
            <a:r>
              <a:rPr lang="en-US" sz="1200" b="1">
                <a:latin typeface="Arial" charset="0"/>
              </a:rPr>
              <a:t>Primary</a:t>
            </a:r>
            <a:br>
              <a:rPr lang="en-US" sz="1200" b="1">
                <a:latin typeface="Arial" charset="0"/>
              </a:rPr>
            </a:br>
            <a:r>
              <a:rPr lang="en-US" sz="1200" b="1">
                <a:latin typeface="Arial" charset="0"/>
              </a:rPr>
              <a:t>electron</a:t>
            </a:r>
            <a:br>
              <a:rPr lang="en-US" sz="1200" b="1">
                <a:latin typeface="Arial" charset="0"/>
              </a:rPr>
            </a:br>
            <a:r>
              <a:rPr lang="en-US" sz="1200" b="1">
                <a:latin typeface="Arial" charset="0"/>
              </a:rPr>
              <a:t>acceptor</a:t>
            </a:r>
          </a:p>
        </p:txBody>
      </p:sp>
      <p:sp>
        <p:nvSpPr>
          <p:cNvPr id="27662" name="Text Box 15"/>
          <p:cNvSpPr txBox="1">
            <a:spLocks noChangeArrowheads="1"/>
          </p:cNvSpPr>
          <p:nvPr/>
        </p:nvSpPr>
        <p:spPr bwMode="auto">
          <a:xfrm>
            <a:off x="1077913" y="4410075"/>
            <a:ext cx="703262" cy="350838"/>
          </a:xfrm>
          <a:prstGeom prst="rect">
            <a:avLst/>
          </a:prstGeom>
          <a:noFill/>
          <a:ln w="9525">
            <a:noFill/>
            <a:miter lim="800000"/>
            <a:headEnd/>
            <a:tailEnd/>
          </a:ln>
        </p:spPr>
        <p:txBody>
          <a:bodyPr wrap="none" lIns="0" tIns="0" rIns="0" bIns="0"/>
          <a:lstStyle/>
          <a:p>
            <a:pPr>
              <a:lnSpc>
                <a:spcPct val="90000"/>
              </a:lnSpc>
            </a:pPr>
            <a:r>
              <a:rPr lang="en-US" sz="1200" b="1">
                <a:latin typeface="Arial" charset="0"/>
              </a:rPr>
              <a:t>Transfer</a:t>
            </a:r>
            <a:br>
              <a:rPr lang="en-US" sz="1200" b="1">
                <a:latin typeface="Arial" charset="0"/>
              </a:rPr>
            </a:br>
            <a:r>
              <a:rPr lang="en-US" sz="1200" b="1">
                <a:latin typeface="Arial" charset="0"/>
              </a:rPr>
              <a:t>of energy</a:t>
            </a:r>
          </a:p>
        </p:txBody>
      </p:sp>
      <p:sp>
        <p:nvSpPr>
          <p:cNvPr id="27663" name="Text Box 16"/>
          <p:cNvSpPr txBox="1">
            <a:spLocks noChangeArrowheads="1"/>
          </p:cNvSpPr>
          <p:nvPr/>
        </p:nvSpPr>
        <p:spPr bwMode="auto">
          <a:xfrm>
            <a:off x="2024063" y="4376738"/>
            <a:ext cx="1085850" cy="496887"/>
          </a:xfrm>
          <a:prstGeom prst="rect">
            <a:avLst/>
          </a:prstGeom>
          <a:noFill/>
          <a:ln w="9525">
            <a:noFill/>
            <a:miter lim="800000"/>
            <a:headEnd/>
            <a:tailEnd/>
          </a:ln>
        </p:spPr>
        <p:txBody>
          <a:bodyPr wrap="none" lIns="0" tIns="0" rIns="0" bIns="0"/>
          <a:lstStyle/>
          <a:p>
            <a:pPr>
              <a:lnSpc>
                <a:spcPct val="90000"/>
              </a:lnSpc>
            </a:pPr>
            <a:r>
              <a:rPr lang="en-US" sz="1200" b="1">
                <a:latin typeface="Arial" charset="0"/>
              </a:rPr>
              <a:t>Special pair of</a:t>
            </a:r>
            <a:br>
              <a:rPr lang="en-US" sz="1200" b="1">
                <a:latin typeface="Arial" charset="0"/>
              </a:rPr>
            </a:br>
            <a:r>
              <a:rPr lang="en-US" sz="1200" b="1">
                <a:latin typeface="Arial" charset="0"/>
              </a:rPr>
              <a:t>chlorophyll </a:t>
            </a:r>
            <a:r>
              <a:rPr lang="en-US" sz="1200" b="1" i="1">
                <a:latin typeface="Arial" charset="0"/>
              </a:rPr>
              <a:t>a</a:t>
            </a:r>
            <a:r>
              <a:rPr lang="en-US" sz="1200" b="1">
                <a:latin typeface="Arial" charset="0"/>
              </a:rPr>
              <a:t/>
            </a:r>
            <a:br>
              <a:rPr lang="en-US" sz="1200" b="1">
                <a:latin typeface="Arial" charset="0"/>
              </a:rPr>
            </a:br>
            <a:r>
              <a:rPr lang="en-US" sz="1200" b="1">
                <a:latin typeface="Arial" charset="0"/>
              </a:rPr>
              <a:t>molecules</a:t>
            </a:r>
          </a:p>
        </p:txBody>
      </p:sp>
      <p:sp>
        <p:nvSpPr>
          <p:cNvPr id="27664" name="Text Box 17"/>
          <p:cNvSpPr txBox="1">
            <a:spLocks noChangeArrowheads="1"/>
          </p:cNvSpPr>
          <p:nvPr/>
        </p:nvSpPr>
        <p:spPr bwMode="auto">
          <a:xfrm>
            <a:off x="3638550" y="4364038"/>
            <a:ext cx="755650" cy="350837"/>
          </a:xfrm>
          <a:prstGeom prst="rect">
            <a:avLst/>
          </a:prstGeom>
          <a:noFill/>
          <a:ln w="9525">
            <a:noFill/>
            <a:miter lim="800000"/>
            <a:headEnd/>
            <a:tailEnd/>
          </a:ln>
        </p:spPr>
        <p:txBody>
          <a:bodyPr wrap="none" lIns="0" tIns="0" rIns="0" bIns="0"/>
          <a:lstStyle/>
          <a:p>
            <a:pPr>
              <a:lnSpc>
                <a:spcPct val="90000"/>
              </a:lnSpc>
            </a:pPr>
            <a:r>
              <a:rPr lang="en-US" sz="1200" b="1">
                <a:latin typeface="Arial" charset="0"/>
              </a:rPr>
              <a:t>Pigment</a:t>
            </a:r>
            <a:br>
              <a:rPr lang="en-US" sz="1200" b="1">
                <a:latin typeface="Arial" charset="0"/>
              </a:rPr>
            </a:br>
            <a:r>
              <a:rPr lang="en-US" sz="1200" b="1">
                <a:latin typeface="Arial" charset="0"/>
              </a:rPr>
              <a:t>molecules</a:t>
            </a:r>
          </a:p>
        </p:txBody>
      </p:sp>
      <p:sp>
        <p:nvSpPr>
          <p:cNvPr id="27665" name="Text Box 18"/>
          <p:cNvSpPr txBox="1">
            <a:spLocks noChangeArrowheads="1"/>
          </p:cNvSpPr>
          <p:nvPr/>
        </p:nvSpPr>
        <p:spPr bwMode="auto">
          <a:xfrm>
            <a:off x="2368550" y="4892675"/>
            <a:ext cx="2066925" cy="350838"/>
          </a:xfrm>
          <a:prstGeom prst="rect">
            <a:avLst/>
          </a:prstGeom>
          <a:noFill/>
          <a:ln w="9525">
            <a:noFill/>
            <a:miter lim="800000"/>
            <a:headEnd/>
            <a:tailEnd/>
          </a:ln>
        </p:spPr>
        <p:txBody>
          <a:bodyPr wrap="none" lIns="0" tIns="0" rIns="0" bIns="0"/>
          <a:lstStyle/>
          <a:p>
            <a:pPr algn="ctr">
              <a:lnSpc>
                <a:spcPct val="90000"/>
              </a:lnSpc>
            </a:pPr>
            <a:r>
              <a:rPr lang="en-US" sz="1200" b="1">
                <a:latin typeface="Arial" charset="0"/>
              </a:rPr>
              <a:t>THYLAKOID SPACE</a:t>
            </a:r>
            <a:br>
              <a:rPr lang="en-US" sz="1200" b="1">
                <a:latin typeface="Arial" charset="0"/>
              </a:rPr>
            </a:br>
            <a:r>
              <a:rPr lang="en-US" sz="1200" b="1">
                <a:latin typeface="Arial" charset="0"/>
              </a:rPr>
              <a:t>(INTERIOR OF THYLAKOID)</a:t>
            </a:r>
          </a:p>
        </p:txBody>
      </p:sp>
      <p:sp>
        <p:nvSpPr>
          <p:cNvPr id="27666" name="Text Box 19"/>
          <p:cNvSpPr txBox="1">
            <a:spLocks noChangeArrowheads="1"/>
          </p:cNvSpPr>
          <p:nvPr/>
        </p:nvSpPr>
        <p:spPr bwMode="auto">
          <a:xfrm>
            <a:off x="5416550" y="2900363"/>
            <a:ext cx="901700" cy="165100"/>
          </a:xfrm>
          <a:prstGeom prst="rect">
            <a:avLst/>
          </a:prstGeom>
          <a:noFill/>
          <a:ln w="9525">
            <a:noFill/>
            <a:miter lim="800000"/>
            <a:headEnd/>
            <a:tailEnd/>
          </a:ln>
        </p:spPr>
        <p:txBody>
          <a:bodyPr wrap="none" lIns="0" tIns="0" rIns="0" bIns="0"/>
          <a:lstStyle/>
          <a:p>
            <a:pPr>
              <a:lnSpc>
                <a:spcPct val="90000"/>
              </a:lnSpc>
            </a:pPr>
            <a:r>
              <a:rPr lang="en-US" sz="1200" b="1">
                <a:latin typeface="Arial" charset="0"/>
              </a:rPr>
              <a:t>Chlorophyll</a:t>
            </a:r>
          </a:p>
        </p:txBody>
      </p:sp>
      <p:sp>
        <p:nvSpPr>
          <p:cNvPr id="27667" name="Text Box 20"/>
          <p:cNvSpPr txBox="1">
            <a:spLocks noChangeArrowheads="1"/>
          </p:cNvSpPr>
          <p:nvPr/>
        </p:nvSpPr>
        <p:spPr bwMode="auto">
          <a:xfrm>
            <a:off x="8069263" y="2894013"/>
            <a:ext cx="703262" cy="165100"/>
          </a:xfrm>
          <a:prstGeom prst="rect">
            <a:avLst/>
          </a:prstGeom>
          <a:noFill/>
          <a:ln w="9525">
            <a:noFill/>
            <a:miter lim="800000"/>
            <a:headEnd/>
            <a:tailEnd/>
          </a:ln>
        </p:spPr>
        <p:txBody>
          <a:bodyPr wrap="none" lIns="0" tIns="0" rIns="0" bIns="0"/>
          <a:lstStyle/>
          <a:p>
            <a:pPr>
              <a:lnSpc>
                <a:spcPct val="90000"/>
              </a:lnSpc>
            </a:pPr>
            <a:r>
              <a:rPr lang="en-US" sz="1200" b="1">
                <a:latin typeface="Arial" charset="0"/>
              </a:rPr>
              <a:t>STROMA</a:t>
            </a:r>
          </a:p>
        </p:txBody>
      </p:sp>
      <p:sp>
        <p:nvSpPr>
          <p:cNvPr id="27668" name="Text Box 21"/>
          <p:cNvSpPr txBox="1">
            <a:spLocks noChangeArrowheads="1"/>
          </p:cNvSpPr>
          <p:nvPr/>
        </p:nvSpPr>
        <p:spPr bwMode="auto">
          <a:xfrm>
            <a:off x="5000625" y="4799013"/>
            <a:ext cx="650875" cy="311150"/>
          </a:xfrm>
          <a:prstGeom prst="rect">
            <a:avLst/>
          </a:prstGeom>
          <a:noFill/>
          <a:ln w="9525">
            <a:noFill/>
            <a:miter lim="800000"/>
            <a:headEnd/>
            <a:tailEnd/>
          </a:ln>
        </p:spPr>
        <p:txBody>
          <a:bodyPr wrap="none" lIns="0" tIns="0" rIns="0" bIns="0"/>
          <a:lstStyle/>
          <a:p>
            <a:pPr>
              <a:lnSpc>
                <a:spcPct val="90000"/>
              </a:lnSpc>
            </a:pPr>
            <a:r>
              <a:rPr lang="en-US" sz="1200" b="1">
                <a:latin typeface="Arial" charset="0"/>
              </a:rPr>
              <a:t>Protein</a:t>
            </a:r>
            <a:br>
              <a:rPr lang="en-US" sz="1200" b="1">
                <a:latin typeface="Arial" charset="0"/>
              </a:rPr>
            </a:br>
            <a:r>
              <a:rPr lang="en-US" sz="1200" b="1">
                <a:latin typeface="Arial" charset="0"/>
              </a:rPr>
              <a:t>subunits</a:t>
            </a:r>
          </a:p>
        </p:txBody>
      </p:sp>
      <p:sp>
        <p:nvSpPr>
          <p:cNvPr id="27669" name="Text Box 22"/>
          <p:cNvSpPr txBox="1">
            <a:spLocks noChangeArrowheads="1"/>
          </p:cNvSpPr>
          <p:nvPr/>
        </p:nvSpPr>
        <p:spPr bwMode="auto">
          <a:xfrm>
            <a:off x="7883525" y="4891088"/>
            <a:ext cx="915988" cy="338137"/>
          </a:xfrm>
          <a:prstGeom prst="rect">
            <a:avLst/>
          </a:prstGeom>
          <a:noFill/>
          <a:ln w="9525">
            <a:noFill/>
            <a:miter lim="800000"/>
            <a:headEnd/>
            <a:tailEnd/>
          </a:ln>
        </p:spPr>
        <p:txBody>
          <a:bodyPr wrap="none" lIns="0" tIns="0" rIns="0" bIns="0"/>
          <a:lstStyle/>
          <a:p>
            <a:pPr algn="ctr">
              <a:lnSpc>
                <a:spcPct val="90000"/>
              </a:lnSpc>
            </a:pPr>
            <a:r>
              <a:rPr lang="en-US" sz="1200" b="1">
                <a:latin typeface="Arial" charset="0"/>
              </a:rPr>
              <a:t>THYLAKOID</a:t>
            </a:r>
            <a:br>
              <a:rPr lang="en-US" sz="1200" b="1">
                <a:latin typeface="Arial" charset="0"/>
              </a:rPr>
            </a:br>
            <a:r>
              <a:rPr lang="en-US" sz="1200" b="1">
                <a:latin typeface="Arial" charset="0"/>
              </a:rPr>
              <a:t>SPACE</a:t>
            </a:r>
          </a:p>
        </p:txBody>
      </p:sp>
      <p:sp>
        <p:nvSpPr>
          <p:cNvPr id="27670" name="AutoShape 23"/>
          <p:cNvSpPr>
            <a:spLocks/>
          </p:cNvSpPr>
          <p:nvPr/>
        </p:nvSpPr>
        <p:spPr bwMode="auto">
          <a:xfrm rot="5400000">
            <a:off x="2547145" y="402431"/>
            <a:ext cx="138112" cy="2105025"/>
          </a:xfrm>
          <a:prstGeom prst="leftBrace">
            <a:avLst>
              <a:gd name="adj1" fmla="val 127012"/>
              <a:gd name="adj2" fmla="val 50000"/>
            </a:avLst>
          </a:prstGeom>
          <a:noFill/>
          <a:ln w="12700">
            <a:solidFill>
              <a:schemeClr val="tx1"/>
            </a:solidFill>
            <a:round/>
            <a:headEnd/>
            <a:tailEnd/>
          </a:ln>
        </p:spPr>
        <p:txBody>
          <a:bodyPr wrap="none" anchor="ctr"/>
          <a:lstStyle/>
          <a:p>
            <a:endParaRPr lang="en-US"/>
          </a:p>
        </p:txBody>
      </p:sp>
      <p:sp>
        <p:nvSpPr>
          <p:cNvPr id="27671" name="AutoShape 24"/>
          <p:cNvSpPr>
            <a:spLocks/>
          </p:cNvSpPr>
          <p:nvPr/>
        </p:nvSpPr>
        <p:spPr bwMode="auto">
          <a:xfrm>
            <a:off x="461963" y="2487613"/>
            <a:ext cx="152400" cy="1774825"/>
          </a:xfrm>
          <a:prstGeom prst="leftBrace">
            <a:avLst>
              <a:gd name="adj1" fmla="val 97049"/>
              <a:gd name="adj2" fmla="val 50000"/>
            </a:avLst>
          </a:prstGeom>
          <a:noFill/>
          <a:ln w="12700">
            <a:solidFill>
              <a:schemeClr val="tx1"/>
            </a:solidFill>
            <a:round/>
            <a:headEnd/>
            <a:tailEnd/>
          </a:ln>
        </p:spPr>
        <p:txBody>
          <a:bodyPr wrap="none" anchor="ctr"/>
          <a:lstStyle/>
          <a:p>
            <a:endParaRPr lang="en-US"/>
          </a:p>
        </p:txBody>
      </p:sp>
      <p:sp>
        <p:nvSpPr>
          <p:cNvPr id="27672" name="AutoShape 25"/>
          <p:cNvSpPr>
            <a:spLocks/>
          </p:cNvSpPr>
          <p:nvPr/>
        </p:nvSpPr>
        <p:spPr bwMode="auto">
          <a:xfrm>
            <a:off x="4806950" y="3368675"/>
            <a:ext cx="152400" cy="755650"/>
          </a:xfrm>
          <a:prstGeom prst="leftBrace">
            <a:avLst>
              <a:gd name="adj1" fmla="val 41319"/>
              <a:gd name="adj2" fmla="val 50000"/>
            </a:avLst>
          </a:prstGeom>
          <a:noFill/>
          <a:ln w="12700">
            <a:solidFill>
              <a:schemeClr val="tx1"/>
            </a:solidFill>
            <a:round/>
            <a:headEnd/>
            <a:tailEnd/>
          </a:ln>
        </p:spPr>
        <p:txBody>
          <a:bodyPr wrap="none" anchor="ctr"/>
          <a:lstStyle/>
          <a:p>
            <a:endParaRPr lang="en-US"/>
          </a:p>
        </p:txBody>
      </p:sp>
      <p:sp>
        <p:nvSpPr>
          <p:cNvPr id="27673" name="Line 26"/>
          <p:cNvSpPr>
            <a:spLocks noChangeShapeType="1"/>
          </p:cNvSpPr>
          <p:nvPr/>
        </p:nvSpPr>
        <p:spPr bwMode="auto">
          <a:xfrm flipH="1">
            <a:off x="2051050" y="1984375"/>
            <a:ext cx="92075" cy="344488"/>
          </a:xfrm>
          <a:prstGeom prst="line">
            <a:avLst/>
          </a:prstGeom>
          <a:noFill/>
          <a:ln w="12700">
            <a:solidFill>
              <a:schemeClr val="tx1"/>
            </a:solidFill>
            <a:round/>
            <a:headEnd/>
            <a:tailEnd/>
          </a:ln>
        </p:spPr>
        <p:txBody>
          <a:bodyPr wrap="none" anchor="ctr"/>
          <a:lstStyle/>
          <a:p>
            <a:endParaRPr lang="en-US"/>
          </a:p>
        </p:txBody>
      </p:sp>
      <p:sp>
        <p:nvSpPr>
          <p:cNvPr id="27674" name="Line 27"/>
          <p:cNvSpPr>
            <a:spLocks noChangeShapeType="1"/>
          </p:cNvSpPr>
          <p:nvPr/>
        </p:nvSpPr>
        <p:spPr bwMode="auto">
          <a:xfrm>
            <a:off x="2143125" y="1984375"/>
            <a:ext cx="488950" cy="265113"/>
          </a:xfrm>
          <a:prstGeom prst="line">
            <a:avLst/>
          </a:prstGeom>
          <a:noFill/>
          <a:ln w="12700">
            <a:solidFill>
              <a:schemeClr val="tx1"/>
            </a:solidFill>
            <a:round/>
            <a:headEnd/>
            <a:tailEnd/>
          </a:ln>
        </p:spPr>
        <p:txBody>
          <a:bodyPr wrap="none" anchor="ctr"/>
          <a:lstStyle/>
          <a:p>
            <a:endParaRPr lang="en-US"/>
          </a:p>
        </p:txBody>
      </p:sp>
      <p:sp>
        <p:nvSpPr>
          <p:cNvPr id="27675" name="Line 28"/>
          <p:cNvSpPr>
            <a:spLocks noChangeShapeType="1"/>
          </p:cNvSpPr>
          <p:nvPr/>
        </p:nvSpPr>
        <p:spPr bwMode="auto">
          <a:xfrm flipH="1">
            <a:off x="2686050" y="1984375"/>
            <a:ext cx="171450" cy="582613"/>
          </a:xfrm>
          <a:prstGeom prst="line">
            <a:avLst/>
          </a:prstGeom>
          <a:noFill/>
          <a:ln w="12700">
            <a:solidFill>
              <a:schemeClr val="tx1"/>
            </a:solidFill>
            <a:round/>
            <a:headEnd/>
            <a:tailEnd/>
          </a:ln>
        </p:spPr>
        <p:txBody>
          <a:bodyPr wrap="none" anchor="ctr"/>
          <a:lstStyle/>
          <a:p>
            <a:endParaRPr lang="en-US"/>
          </a:p>
        </p:txBody>
      </p:sp>
      <p:sp>
        <p:nvSpPr>
          <p:cNvPr id="27676" name="Line 29"/>
          <p:cNvSpPr>
            <a:spLocks noChangeShapeType="1"/>
          </p:cNvSpPr>
          <p:nvPr/>
        </p:nvSpPr>
        <p:spPr bwMode="auto">
          <a:xfrm flipH="1">
            <a:off x="2671763" y="1639888"/>
            <a:ext cx="1031875" cy="1165225"/>
          </a:xfrm>
          <a:prstGeom prst="line">
            <a:avLst/>
          </a:prstGeom>
          <a:noFill/>
          <a:ln w="12700">
            <a:solidFill>
              <a:schemeClr val="tx1"/>
            </a:solidFill>
            <a:round/>
            <a:headEnd/>
            <a:tailEnd/>
          </a:ln>
        </p:spPr>
        <p:txBody>
          <a:bodyPr wrap="none" anchor="ctr"/>
          <a:lstStyle/>
          <a:p>
            <a:endParaRPr lang="en-US"/>
          </a:p>
        </p:txBody>
      </p:sp>
      <p:sp>
        <p:nvSpPr>
          <p:cNvPr id="27677" name="Line 30"/>
          <p:cNvSpPr>
            <a:spLocks noChangeShapeType="1"/>
          </p:cNvSpPr>
          <p:nvPr/>
        </p:nvSpPr>
        <p:spPr bwMode="auto">
          <a:xfrm flipH="1">
            <a:off x="1455738" y="3651250"/>
            <a:ext cx="488950" cy="754063"/>
          </a:xfrm>
          <a:prstGeom prst="line">
            <a:avLst/>
          </a:prstGeom>
          <a:noFill/>
          <a:ln w="12700">
            <a:solidFill>
              <a:schemeClr val="tx1"/>
            </a:solidFill>
            <a:round/>
            <a:headEnd/>
            <a:tailEnd/>
          </a:ln>
        </p:spPr>
        <p:txBody>
          <a:bodyPr wrap="none" anchor="ctr"/>
          <a:lstStyle/>
          <a:p>
            <a:endParaRPr lang="en-US"/>
          </a:p>
        </p:txBody>
      </p:sp>
      <p:sp>
        <p:nvSpPr>
          <p:cNvPr id="27678" name="Line 31"/>
          <p:cNvSpPr>
            <a:spLocks noChangeShapeType="1"/>
          </p:cNvSpPr>
          <p:nvPr/>
        </p:nvSpPr>
        <p:spPr bwMode="auto">
          <a:xfrm flipH="1">
            <a:off x="2487613" y="3690938"/>
            <a:ext cx="39687" cy="647700"/>
          </a:xfrm>
          <a:prstGeom prst="line">
            <a:avLst/>
          </a:prstGeom>
          <a:noFill/>
          <a:ln w="12700">
            <a:solidFill>
              <a:schemeClr val="tx1"/>
            </a:solidFill>
            <a:round/>
            <a:headEnd/>
            <a:tailEnd/>
          </a:ln>
        </p:spPr>
        <p:txBody>
          <a:bodyPr wrap="none" anchor="ctr"/>
          <a:lstStyle/>
          <a:p>
            <a:endParaRPr lang="en-US"/>
          </a:p>
        </p:txBody>
      </p:sp>
      <p:sp>
        <p:nvSpPr>
          <p:cNvPr id="27679" name="Line 32"/>
          <p:cNvSpPr>
            <a:spLocks noChangeShapeType="1"/>
          </p:cNvSpPr>
          <p:nvPr/>
        </p:nvSpPr>
        <p:spPr bwMode="auto">
          <a:xfrm flipH="1">
            <a:off x="2487613" y="3678238"/>
            <a:ext cx="290512" cy="660400"/>
          </a:xfrm>
          <a:prstGeom prst="line">
            <a:avLst/>
          </a:prstGeom>
          <a:noFill/>
          <a:ln w="12700">
            <a:solidFill>
              <a:schemeClr val="tx1"/>
            </a:solidFill>
            <a:round/>
            <a:headEnd/>
            <a:tailEnd/>
          </a:ln>
        </p:spPr>
        <p:txBody>
          <a:bodyPr wrap="none" anchor="ctr"/>
          <a:lstStyle/>
          <a:p>
            <a:endParaRPr lang="en-US"/>
          </a:p>
        </p:txBody>
      </p:sp>
      <p:sp>
        <p:nvSpPr>
          <p:cNvPr id="27680" name="Line 33"/>
          <p:cNvSpPr>
            <a:spLocks noChangeShapeType="1"/>
          </p:cNvSpPr>
          <p:nvPr/>
        </p:nvSpPr>
        <p:spPr bwMode="auto">
          <a:xfrm>
            <a:off x="3241675" y="3836988"/>
            <a:ext cx="647700" cy="515937"/>
          </a:xfrm>
          <a:prstGeom prst="line">
            <a:avLst/>
          </a:prstGeom>
          <a:noFill/>
          <a:ln w="12700">
            <a:solidFill>
              <a:schemeClr val="tx1"/>
            </a:solidFill>
            <a:round/>
            <a:headEnd/>
            <a:tailEnd/>
          </a:ln>
        </p:spPr>
        <p:txBody>
          <a:bodyPr wrap="none" anchor="ctr"/>
          <a:lstStyle/>
          <a:p>
            <a:endParaRPr lang="en-US"/>
          </a:p>
        </p:txBody>
      </p:sp>
      <p:sp>
        <p:nvSpPr>
          <p:cNvPr id="27681" name="Line 34"/>
          <p:cNvSpPr>
            <a:spLocks noChangeShapeType="1"/>
          </p:cNvSpPr>
          <p:nvPr/>
        </p:nvSpPr>
        <p:spPr bwMode="auto">
          <a:xfrm>
            <a:off x="3465513" y="3425825"/>
            <a:ext cx="423862" cy="927100"/>
          </a:xfrm>
          <a:prstGeom prst="line">
            <a:avLst/>
          </a:prstGeom>
          <a:noFill/>
          <a:ln w="12700">
            <a:solidFill>
              <a:schemeClr val="tx1"/>
            </a:solidFill>
            <a:round/>
            <a:headEnd/>
            <a:tailEnd/>
          </a:ln>
        </p:spPr>
        <p:txBody>
          <a:bodyPr wrap="none" anchor="ctr"/>
          <a:lstStyle/>
          <a:p>
            <a:endParaRPr lang="en-US"/>
          </a:p>
        </p:txBody>
      </p:sp>
      <p:sp>
        <p:nvSpPr>
          <p:cNvPr id="27682" name="Line 35"/>
          <p:cNvSpPr>
            <a:spLocks noChangeShapeType="1"/>
          </p:cNvSpPr>
          <p:nvPr/>
        </p:nvSpPr>
        <p:spPr bwMode="auto">
          <a:xfrm>
            <a:off x="5886450" y="3068638"/>
            <a:ext cx="106363" cy="582612"/>
          </a:xfrm>
          <a:prstGeom prst="line">
            <a:avLst/>
          </a:prstGeom>
          <a:noFill/>
          <a:ln w="12700">
            <a:solidFill>
              <a:schemeClr val="tx1"/>
            </a:solidFill>
            <a:round/>
            <a:headEnd/>
            <a:tailEnd/>
          </a:ln>
        </p:spPr>
        <p:txBody>
          <a:bodyPr wrap="none" anchor="ctr"/>
          <a:lstStyle/>
          <a:p>
            <a:endParaRPr lang="en-US"/>
          </a:p>
        </p:txBody>
      </p:sp>
      <p:sp>
        <p:nvSpPr>
          <p:cNvPr id="27683" name="Line 36"/>
          <p:cNvSpPr>
            <a:spLocks noChangeShapeType="1"/>
          </p:cNvSpPr>
          <p:nvPr/>
        </p:nvSpPr>
        <p:spPr bwMode="auto">
          <a:xfrm flipH="1">
            <a:off x="5251450" y="4233863"/>
            <a:ext cx="119063" cy="541337"/>
          </a:xfrm>
          <a:prstGeom prst="line">
            <a:avLst/>
          </a:prstGeom>
          <a:noFill/>
          <a:ln w="12700">
            <a:solidFill>
              <a:schemeClr val="tx1"/>
            </a:solidFill>
            <a:round/>
            <a:headEnd/>
            <a:tailEnd/>
          </a:ln>
        </p:spPr>
        <p:txBody>
          <a:bodyPr wrap="none" anchor="ctr"/>
          <a:lstStyle/>
          <a:p>
            <a:endParaRPr lang="en-US"/>
          </a:p>
        </p:txBody>
      </p:sp>
      <p:sp>
        <p:nvSpPr>
          <p:cNvPr id="27684" name="Line 37"/>
          <p:cNvSpPr>
            <a:spLocks noChangeShapeType="1"/>
          </p:cNvSpPr>
          <p:nvPr/>
        </p:nvSpPr>
        <p:spPr bwMode="auto">
          <a:xfrm flipH="1">
            <a:off x="5251450" y="4603750"/>
            <a:ext cx="250825" cy="171450"/>
          </a:xfrm>
          <a:prstGeom prst="line">
            <a:avLst/>
          </a:prstGeom>
          <a:noFill/>
          <a:ln w="12700">
            <a:solidFill>
              <a:schemeClr val="tx1"/>
            </a:solidFill>
            <a:round/>
            <a:headEnd/>
            <a:tailEnd/>
          </a:ln>
        </p:spPr>
        <p:txBody>
          <a:bodyPr wrap="none" anchor="ctr"/>
          <a:lstStyle/>
          <a:p>
            <a:endParaRPr lang="en-US"/>
          </a:p>
        </p:txBody>
      </p:sp>
      <p:sp>
        <p:nvSpPr>
          <p:cNvPr id="27685" name="Text Box 41"/>
          <p:cNvSpPr txBox="1">
            <a:spLocks noChangeArrowheads="1"/>
          </p:cNvSpPr>
          <p:nvPr/>
        </p:nvSpPr>
        <p:spPr bwMode="auto">
          <a:xfrm>
            <a:off x="2605088" y="3067050"/>
            <a:ext cx="160337" cy="165100"/>
          </a:xfrm>
          <a:prstGeom prst="rect">
            <a:avLst/>
          </a:prstGeom>
          <a:noFill/>
          <a:ln w="9525">
            <a:noFill/>
            <a:miter lim="800000"/>
            <a:headEnd/>
            <a:tailEnd/>
          </a:ln>
        </p:spPr>
        <p:txBody>
          <a:bodyPr wrap="none" lIns="0" tIns="0" rIns="0" bIns="0"/>
          <a:lstStyle/>
          <a:p>
            <a:pPr>
              <a:lnSpc>
                <a:spcPct val="90000"/>
              </a:lnSpc>
            </a:pPr>
            <a:r>
              <a:rPr lang="en-US" sz="1200" b="1" i="1">
                <a:latin typeface="Arial" charset="0"/>
              </a:rPr>
              <a:t>e</a:t>
            </a:r>
            <a:r>
              <a:rPr lang="en-US" sz="1200" b="1" baseline="30000">
                <a:latin typeface="Arial" charset="0"/>
                <a:sym typeface="Symbol" pitchFamily="84" charset="2"/>
              </a:rPr>
              <a:t></a:t>
            </a:r>
            <a:endParaRPr lang="en-US" sz="1200" b="1">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74" descr="10_18ThylakoidMembrane-U"/>
          <p:cNvPicPr>
            <a:picLocks noChangeAspect="1" noChangeArrowheads="1"/>
          </p:cNvPicPr>
          <p:nvPr/>
        </p:nvPicPr>
        <p:blipFill>
          <a:blip r:embed="rId3" cstate="print"/>
          <a:srcRect/>
          <a:stretch>
            <a:fillRect/>
          </a:stretch>
        </p:blipFill>
        <p:spPr bwMode="auto">
          <a:xfrm>
            <a:off x="296863" y="892175"/>
            <a:ext cx="8548687" cy="5072063"/>
          </a:xfrm>
          <a:prstGeom prst="rect">
            <a:avLst/>
          </a:prstGeom>
          <a:noFill/>
          <a:ln w="9525">
            <a:noFill/>
            <a:miter lim="800000"/>
            <a:headEnd/>
            <a:tailEnd/>
          </a:ln>
        </p:spPr>
      </p:pic>
      <p:sp>
        <p:nvSpPr>
          <p:cNvPr id="38915" name="Rectangle 3"/>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1200" dirty="0" smtClean="0">
                <a:latin typeface="Arial" charset="0"/>
              </a:rPr>
              <a:t>Figure 10.18</a:t>
            </a:r>
          </a:p>
        </p:txBody>
      </p:sp>
      <p:sp>
        <p:nvSpPr>
          <p:cNvPr id="38916" name="Text Box 4"/>
          <p:cNvSpPr txBox="1">
            <a:spLocks noChangeArrowheads="1"/>
          </p:cNvSpPr>
          <p:nvPr/>
        </p:nvSpPr>
        <p:spPr bwMode="auto">
          <a:xfrm>
            <a:off x="404813" y="962025"/>
            <a:ext cx="1951037" cy="447675"/>
          </a:xfrm>
          <a:prstGeom prst="rect">
            <a:avLst/>
          </a:prstGeom>
          <a:noFill/>
          <a:ln w="9525">
            <a:noFill/>
            <a:miter lim="800000"/>
            <a:headEnd/>
            <a:tailEnd/>
          </a:ln>
        </p:spPr>
        <p:txBody>
          <a:bodyPr wrap="none" lIns="0" tIns="0" rIns="0" bIns="0"/>
          <a:lstStyle/>
          <a:p>
            <a:pPr>
              <a:lnSpc>
                <a:spcPct val="90000"/>
              </a:lnSpc>
            </a:pPr>
            <a:r>
              <a:rPr lang="en-US" sz="1400" b="1">
                <a:latin typeface="Arial" charset="0"/>
              </a:rPr>
              <a:t>STROMA</a:t>
            </a:r>
            <a:br>
              <a:rPr lang="en-US" sz="1400" b="1">
                <a:latin typeface="Arial" charset="0"/>
              </a:rPr>
            </a:br>
            <a:r>
              <a:rPr lang="en-US" sz="1400" b="1">
                <a:latin typeface="Arial" charset="0"/>
              </a:rPr>
              <a:t>(low H</a:t>
            </a:r>
            <a:r>
              <a:rPr lang="en-US" sz="1400" b="1" baseline="30000">
                <a:latin typeface="Arial" charset="0"/>
                <a:sym typeface="Symbol" pitchFamily="84" charset="2"/>
              </a:rPr>
              <a:t></a:t>
            </a:r>
            <a:r>
              <a:rPr lang="en-US" sz="1400" b="1">
                <a:latin typeface="Arial" charset="0"/>
              </a:rPr>
              <a:t> concentration)</a:t>
            </a:r>
          </a:p>
        </p:txBody>
      </p:sp>
      <p:sp>
        <p:nvSpPr>
          <p:cNvPr id="38917" name="Text Box 26"/>
          <p:cNvSpPr txBox="1">
            <a:spLocks noChangeArrowheads="1"/>
          </p:cNvSpPr>
          <p:nvPr/>
        </p:nvSpPr>
        <p:spPr bwMode="auto">
          <a:xfrm>
            <a:off x="411163" y="5254625"/>
            <a:ext cx="1951037" cy="447675"/>
          </a:xfrm>
          <a:prstGeom prst="rect">
            <a:avLst/>
          </a:prstGeom>
          <a:noFill/>
          <a:ln w="9525">
            <a:noFill/>
            <a:miter lim="800000"/>
            <a:headEnd/>
            <a:tailEnd/>
          </a:ln>
        </p:spPr>
        <p:txBody>
          <a:bodyPr wrap="none" lIns="0" tIns="0" rIns="0" bIns="0"/>
          <a:lstStyle/>
          <a:p>
            <a:pPr>
              <a:lnSpc>
                <a:spcPct val="90000"/>
              </a:lnSpc>
            </a:pPr>
            <a:r>
              <a:rPr lang="en-US" sz="1400" b="1">
                <a:latin typeface="Arial" charset="0"/>
              </a:rPr>
              <a:t>STROMA</a:t>
            </a:r>
            <a:br>
              <a:rPr lang="en-US" sz="1400" b="1">
                <a:latin typeface="Arial" charset="0"/>
              </a:rPr>
            </a:br>
            <a:r>
              <a:rPr lang="en-US" sz="1400" b="1">
                <a:latin typeface="Arial" charset="0"/>
              </a:rPr>
              <a:t>(low H</a:t>
            </a:r>
            <a:r>
              <a:rPr lang="en-US" sz="1400" b="1" baseline="30000">
                <a:latin typeface="Arial" charset="0"/>
                <a:sym typeface="Symbol" pitchFamily="84" charset="2"/>
              </a:rPr>
              <a:t></a:t>
            </a:r>
            <a:r>
              <a:rPr lang="en-US" sz="1400" b="1">
                <a:latin typeface="Arial" charset="0"/>
              </a:rPr>
              <a:t> concentration)</a:t>
            </a:r>
          </a:p>
        </p:txBody>
      </p:sp>
      <p:sp>
        <p:nvSpPr>
          <p:cNvPr id="38918" name="Text Box 27"/>
          <p:cNvSpPr txBox="1">
            <a:spLocks noChangeArrowheads="1"/>
          </p:cNvSpPr>
          <p:nvPr/>
        </p:nvSpPr>
        <p:spPr bwMode="auto">
          <a:xfrm>
            <a:off x="398463" y="3284538"/>
            <a:ext cx="1951037" cy="447675"/>
          </a:xfrm>
          <a:prstGeom prst="rect">
            <a:avLst/>
          </a:prstGeom>
          <a:noFill/>
          <a:ln w="9525">
            <a:noFill/>
            <a:miter lim="800000"/>
            <a:headEnd/>
            <a:tailEnd/>
          </a:ln>
        </p:spPr>
        <p:txBody>
          <a:bodyPr wrap="none" lIns="0" tIns="0" rIns="0" bIns="0"/>
          <a:lstStyle/>
          <a:p>
            <a:pPr>
              <a:lnSpc>
                <a:spcPct val="90000"/>
              </a:lnSpc>
            </a:pPr>
            <a:r>
              <a:rPr lang="en-US" sz="1400" b="1">
                <a:latin typeface="Arial" charset="0"/>
              </a:rPr>
              <a:t>THYLAKOID SPACE</a:t>
            </a:r>
            <a:br>
              <a:rPr lang="en-US" sz="1400" b="1">
                <a:latin typeface="Arial" charset="0"/>
              </a:rPr>
            </a:br>
            <a:r>
              <a:rPr lang="en-US" sz="1400" b="1">
                <a:latin typeface="Arial" charset="0"/>
              </a:rPr>
              <a:t>(high H</a:t>
            </a:r>
            <a:r>
              <a:rPr lang="en-US" sz="1400" b="1" baseline="30000">
                <a:latin typeface="Arial" charset="0"/>
                <a:sym typeface="Symbol" pitchFamily="84" charset="2"/>
              </a:rPr>
              <a:t></a:t>
            </a:r>
            <a:r>
              <a:rPr lang="en-US" sz="1400" b="1">
                <a:latin typeface="Arial" charset="0"/>
              </a:rPr>
              <a:t> concentration)</a:t>
            </a:r>
          </a:p>
        </p:txBody>
      </p:sp>
      <p:sp>
        <p:nvSpPr>
          <p:cNvPr id="38919" name="Text Box 28"/>
          <p:cNvSpPr txBox="1">
            <a:spLocks noChangeArrowheads="1"/>
          </p:cNvSpPr>
          <p:nvPr/>
        </p:nvSpPr>
        <p:spPr bwMode="auto">
          <a:xfrm>
            <a:off x="1549400" y="1736725"/>
            <a:ext cx="522288" cy="169863"/>
          </a:xfrm>
          <a:prstGeom prst="rect">
            <a:avLst/>
          </a:prstGeom>
          <a:noFill/>
          <a:ln w="9525">
            <a:noFill/>
            <a:miter lim="800000"/>
            <a:headEnd/>
            <a:tailEnd/>
          </a:ln>
        </p:spPr>
        <p:txBody>
          <a:bodyPr wrap="none" lIns="0" tIns="0" rIns="0" bIns="0"/>
          <a:lstStyle/>
          <a:p>
            <a:pPr>
              <a:lnSpc>
                <a:spcPct val="90000"/>
              </a:lnSpc>
            </a:pPr>
            <a:r>
              <a:rPr lang="en-US" sz="1400" b="1">
                <a:latin typeface="Arial" charset="0"/>
              </a:rPr>
              <a:t>Light</a:t>
            </a:r>
          </a:p>
        </p:txBody>
      </p:sp>
      <p:sp>
        <p:nvSpPr>
          <p:cNvPr id="38920" name="Text Box 29"/>
          <p:cNvSpPr txBox="1">
            <a:spLocks noChangeArrowheads="1"/>
          </p:cNvSpPr>
          <p:nvPr/>
        </p:nvSpPr>
        <p:spPr bwMode="auto">
          <a:xfrm>
            <a:off x="1728788" y="1465263"/>
            <a:ext cx="1343025" cy="182562"/>
          </a:xfrm>
          <a:prstGeom prst="rect">
            <a:avLst/>
          </a:prstGeom>
          <a:noFill/>
          <a:ln w="9525">
            <a:noFill/>
            <a:miter lim="800000"/>
            <a:headEnd/>
            <a:tailEnd/>
          </a:ln>
        </p:spPr>
        <p:txBody>
          <a:bodyPr wrap="none" lIns="0" tIns="0" rIns="0" bIns="0"/>
          <a:lstStyle/>
          <a:p>
            <a:pPr>
              <a:lnSpc>
                <a:spcPct val="90000"/>
              </a:lnSpc>
            </a:pPr>
            <a:r>
              <a:rPr lang="en-US" sz="1400" b="1">
                <a:latin typeface="Arial" charset="0"/>
              </a:rPr>
              <a:t>Photosystem </a:t>
            </a:r>
            <a:r>
              <a:rPr lang="en-US" sz="1400" b="1"/>
              <a:t>II</a:t>
            </a:r>
            <a:endParaRPr lang="en-US" sz="1400" b="1">
              <a:latin typeface="Arial" charset="0"/>
            </a:endParaRPr>
          </a:p>
        </p:txBody>
      </p:sp>
      <p:sp>
        <p:nvSpPr>
          <p:cNvPr id="38921" name="Text Box 30"/>
          <p:cNvSpPr txBox="1">
            <a:spLocks noChangeArrowheads="1"/>
          </p:cNvSpPr>
          <p:nvPr/>
        </p:nvSpPr>
        <p:spPr bwMode="auto">
          <a:xfrm>
            <a:off x="3182938" y="1173163"/>
            <a:ext cx="1144587" cy="420687"/>
          </a:xfrm>
          <a:prstGeom prst="rect">
            <a:avLst/>
          </a:prstGeom>
          <a:noFill/>
          <a:ln w="9525">
            <a:noFill/>
            <a:miter lim="800000"/>
            <a:headEnd/>
            <a:tailEnd/>
          </a:ln>
        </p:spPr>
        <p:txBody>
          <a:bodyPr wrap="none" lIns="0" tIns="0" rIns="0" bIns="0"/>
          <a:lstStyle/>
          <a:p>
            <a:pPr algn="ctr">
              <a:lnSpc>
                <a:spcPct val="90000"/>
              </a:lnSpc>
            </a:pPr>
            <a:r>
              <a:rPr lang="en-US" sz="1400" b="1">
                <a:latin typeface="Arial" charset="0"/>
              </a:rPr>
              <a:t>Cytochrome</a:t>
            </a:r>
            <a:br>
              <a:rPr lang="en-US" sz="1400" b="1">
                <a:latin typeface="Arial" charset="0"/>
              </a:rPr>
            </a:br>
            <a:r>
              <a:rPr lang="en-US" sz="1400" b="1">
                <a:latin typeface="Arial" charset="0"/>
              </a:rPr>
              <a:t>complex</a:t>
            </a:r>
          </a:p>
        </p:txBody>
      </p:sp>
      <p:sp>
        <p:nvSpPr>
          <p:cNvPr id="38922" name="Text Box 31"/>
          <p:cNvSpPr txBox="1">
            <a:spLocks noChangeArrowheads="1"/>
          </p:cNvSpPr>
          <p:nvPr/>
        </p:nvSpPr>
        <p:spPr bwMode="auto">
          <a:xfrm>
            <a:off x="4795838" y="1450975"/>
            <a:ext cx="1316037" cy="184150"/>
          </a:xfrm>
          <a:prstGeom prst="rect">
            <a:avLst/>
          </a:prstGeom>
          <a:noFill/>
          <a:ln w="9525">
            <a:noFill/>
            <a:miter lim="800000"/>
            <a:headEnd/>
            <a:tailEnd/>
          </a:ln>
        </p:spPr>
        <p:txBody>
          <a:bodyPr wrap="none" lIns="0" tIns="0" rIns="0" bIns="0"/>
          <a:lstStyle/>
          <a:p>
            <a:pPr>
              <a:lnSpc>
                <a:spcPct val="90000"/>
              </a:lnSpc>
            </a:pPr>
            <a:r>
              <a:rPr lang="en-US" sz="1400" b="1">
                <a:latin typeface="Arial" charset="0"/>
              </a:rPr>
              <a:t>Photosystem </a:t>
            </a:r>
            <a:r>
              <a:rPr lang="en-US" sz="1400" b="1"/>
              <a:t>I</a:t>
            </a:r>
            <a:endParaRPr lang="en-US" sz="1400" b="1">
              <a:latin typeface="Arial" charset="0"/>
            </a:endParaRPr>
          </a:p>
        </p:txBody>
      </p:sp>
      <p:sp>
        <p:nvSpPr>
          <p:cNvPr id="38923" name="Text Box 32"/>
          <p:cNvSpPr txBox="1">
            <a:spLocks noChangeArrowheads="1"/>
          </p:cNvSpPr>
          <p:nvPr/>
        </p:nvSpPr>
        <p:spPr bwMode="auto">
          <a:xfrm>
            <a:off x="4202113" y="1571625"/>
            <a:ext cx="522287" cy="169863"/>
          </a:xfrm>
          <a:prstGeom prst="rect">
            <a:avLst/>
          </a:prstGeom>
          <a:noFill/>
          <a:ln w="9525">
            <a:noFill/>
            <a:miter lim="800000"/>
            <a:headEnd/>
            <a:tailEnd/>
          </a:ln>
        </p:spPr>
        <p:txBody>
          <a:bodyPr wrap="none" lIns="0" tIns="0" rIns="0" bIns="0"/>
          <a:lstStyle/>
          <a:p>
            <a:pPr>
              <a:lnSpc>
                <a:spcPct val="90000"/>
              </a:lnSpc>
            </a:pPr>
            <a:r>
              <a:rPr lang="en-US" sz="1400" b="1">
                <a:latin typeface="Arial" charset="0"/>
              </a:rPr>
              <a:t>Light</a:t>
            </a:r>
          </a:p>
        </p:txBody>
      </p:sp>
      <p:sp>
        <p:nvSpPr>
          <p:cNvPr id="38924" name="Text Box 33"/>
          <p:cNvSpPr txBox="1">
            <a:spLocks noChangeArrowheads="1"/>
          </p:cNvSpPr>
          <p:nvPr/>
        </p:nvSpPr>
        <p:spPr bwMode="auto">
          <a:xfrm>
            <a:off x="6332538" y="1239838"/>
            <a:ext cx="958850" cy="407987"/>
          </a:xfrm>
          <a:prstGeom prst="rect">
            <a:avLst/>
          </a:prstGeom>
          <a:noFill/>
          <a:ln w="9525">
            <a:noFill/>
            <a:miter lim="800000"/>
            <a:headEnd/>
            <a:tailEnd/>
          </a:ln>
        </p:spPr>
        <p:txBody>
          <a:bodyPr wrap="none" lIns="0" tIns="0" rIns="0" bIns="0"/>
          <a:lstStyle/>
          <a:p>
            <a:pPr algn="ctr">
              <a:lnSpc>
                <a:spcPct val="90000"/>
              </a:lnSpc>
            </a:pPr>
            <a:r>
              <a:rPr lang="en-US" sz="1400" b="1">
                <a:latin typeface="Arial" charset="0"/>
              </a:rPr>
              <a:t>NADP</a:t>
            </a:r>
            <a:r>
              <a:rPr lang="en-US" sz="1400" b="1" baseline="30000">
                <a:latin typeface="Arial" charset="0"/>
                <a:sym typeface="Symbol" pitchFamily="84" charset="2"/>
              </a:rPr>
              <a:t></a:t>
            </a:r>
            <a:r>
              <a:rPr lang="en-US" sz="1400" b="1">
                <a:latin typeface="Arial" charset="0"/>
              </a:rPr>
              <a:t/>
            </a:r>
            <a:br>
              <a:rPr lang="en-US" sz="1400" b="1">
                <a:latin typeface="Arial" charset="0"/>
              </a:rPr>
            </a:br>
            <a:r>
              <a:rPr lang="en-US" sz="1400" b="1">
                <a:latin typeface="Arial" charset="0"/>
              </a:rPr>
              <a:t>reductase</a:t>
            </a:r>
          </a:p>
        </p:txBody>
      </p:sp>
      <p:sp>
        <p:nvSpPr>
          <p:cNvPr id="38925" name="Text Box 34"/>
          <p:cNvSpPr txBox="1">
            <a:spLocks noChangeArrowheads="1"/>
          </p:cNvSpPr>
          <p:nvPr/>
        </p:nvSpPr>
        <p:spPr bwMode="auto">
          <a:xfrm>
            <a:off x="7373938" y="1803400"/>
            <a:ext cx="1038225" cy="195263"/>
          </a:xfrm>
          <a:prstGeom prst="rect">
            <a:avLst/>
          </a:prstGeom>
          <a:noFill/>
          <a:ln w="9525">
            <a:noFill/>
            <a:miter lim="800000"/>
            <a:headEnd/>
            <a:tailEnd/>
          </a:ln>
        </p:spPr>
        <p:txBody>
          <a:bodyPr wrap="none" lIns="0" tIns="0" rIns="0" bIns="0"/>
          <a:lstStyle/>
          <a:p>
            <a:pPr algn="ctr">
              <a:lnSpc>
                <a:spcPct val="90000"/>
              </a:lnSpc>
            </a:pPr>
            <a:r>
              <a:rPr lang="en-US" sz="1400" b="1">
                <a:latin typeface="Arial" charset="0"/>
              </a:rPr>
              <a:t>NADP</a:t>
            </a:r>
            <a:r>
              <a:rPr lang="en-US" sz="1400" b="1" baseline="30000">
                <a:latin typeface="Arial" charset="0"/>
                <a:sym typeface="Symbol" pitchFamily="84" charset="2"/>
              </a:rPr>
              <a:t></a:t>
            </a:r>
            <a:r>
              <a:rPr lang="en-US" sz="1400" b="1">
                <a:latin typeface="Arial" charset="0"/>
              </a:rPr>
              <a:t> + H</a:t>
            </a:r>
            <a:r>
              <a:rPr lang="en-US" sz="1400" b="1" baseline="30000">
                <a:latin typeface="Arial" charset="0"/>
                <a:sym typeface="Symbol" pitchFamily="84" charset="2"/>
              </a:rPr>
              <a:t></a:t>
            </a:r>
          </a:p>
        </p:txBody>
      </p:sp>
      <p:sp>
        <p:nvSpPr>
          <p:cNvPr id="38926" name="Text Box 35"/>
          <p:cNvSpPr txBox="1">
            <a:spLocks noChangeArrowheads="1"/>
          </p:cNvSpPr>
          <p:nvPr/>
        </p:nvSpPr>
        <p:spPr bwMode="auto">
          <a:xfrm>
            <a:off x="7967663" y="3679825"/>
            <a:ext cx="641350" cy="593725"/>
          </a:xfrm>
          <a:prstGeom prst="rect">
            <a:avLst/>
          </a:prstGeom>
          <a:noFill/>
          <a:ln w="9525">
            <a:noFill/>
            <a:miter lim="800000"/>
            <a:headEnd/>
            <a:tailEnd/>
          </a:ln>
        </p:spPr>
        <p:txBody>
          <a:bodyPr wrap="none" lIns="0" tIns="0" rIns="0" bIns="0"/>
          <a:lstStyle/>
          <a:p>
            <a:pPr algn="ctr">
              <a:lnSpc>
                <a:spcPct val="90000"/>
              </a:lnSpc>
            </a:pPr>
            <a:r>
              <a:rPr lang="en-US" sz="1400" b="1">
                <a:latin typeface="Arial" charset="0"/>
              </a:rPr>
              <a:t>To</a:t>
            </a:r>
            <a:br>
              <a:rPr lang="en-US" sz="1400" b="1">
                <a:latin typeface="Arial" charset="0"/>
              </a:rPr>
            </a:br>
            <a:r>
              <a:rPr lang="en-US" sz="1400" b="1">
                <a:latin typeface="Arial" charset="0"/>
              </a:rPr>
              <a:t>Calvin</a:t>
            </a:r>
            <a:br>
              <a:rPr lang="en-US" sz="1400" b="1">
                <a:latin typeface="Arial" charset="0"/>
              </a:rPr>
            </a:br>
            <a:r>
              <a:rPr lang="en-US" sz="1400" b="1">
                <a:latin typeface="Arial" charset="0"/>
              </a:rPr>
              <a:t>Cycle</a:t>
            </a:r>
          </a:p>
        </p:txBody>
      </p:sp>
      <p:sp>
        <p:nvSpPr>
          <p:cNvPr id="38927" name="Text Box 36"/>
          <p:cNvSpPr txBox="1">
            <a:spLocks noChangeArrowheads="1"/>
          </p:cNvSpPr>
          <p:nvPr/>
        </p:nvSpPr>
        <p:spPr bwMode="auto">
          <a:xfrm>
            <a:off x="4191000" y="4732338"/>
            <a:ext cx="787400" cy="381000"/>
          </a:xfrm>
          <a:prstGeom prst="rect">
            <a:avLst/>
          </a:prstGeom>
          <a:noFill/>
          <a:ln w="9525">
            <a:noFill/>
            <a:miter lim="800000"/>
            <a:headEnd/>
            <a:tailEnd/>
          </a:ln>
        </p:spPr>
        <p:txBody>
          <a:bodyPr wrap="none" lIns="0" tIns="0" rIns="0" bIns="0"/>
          <a:lstStyle/>
          <a:p>
            <a:pPr algn="ctr">
              <a:lnSpc>
                <a:spcPct val="90000"/>
              </a:lnSpc>
            </a:pPr>
            <a:r>
              <a:rPr lang="en-US" sz="1400" b="1">
                <a:latin typeface="Arial" charset="0"/>
              </a:rPr>
              <a:t>ATP</a:t>
            </a:r>
            <a:br>
              <a:rPr lang="en-US" sz="1400" b="1">
                <a:latin typeface="Arial" charset="0"/>
              </a:rPr>
            </a:br>
            <a:r>
              <a:rPr lang="en-US" sz="1400" b="1">
                <a:latin typeface="Arial" charset="0"/>
              </a:rPr>
              <a:t>synthase</a:t>
            </a:r>
          </a:p>
        </p:txBody>
      </p:sp>
      <p:sp>
        <p:nvSpPr>
          <p:cNvPr id="38928" name="Text Box 37"/>
          <p:cNvSpPr txBox="1">
            <a:spLocks noChangeArrowheads="1"/>
          </p:cNvSpPr>
          <p:nvPr/>
        </p:nvSpPr>
        <p:spPr bwMode="auto">
          <a:xfrm>
            <a:off x="2568575" y="4568825"/>
            <a:ext cx="919163" cy="381000"/>
          </a:xfrm>
          <a:prstGeom prst="rect">
            <a:avLst/>
          </a:prstGeom>
          <a:noFill/>
          <a:ln w="9525">
            <a:noFill/>
            <a:miter lim="800000"/>
            <a:headEnd/>
            <a:tailEnd/>
          </a:ln>
        </p:spPr>
        <p:txBody>
          <a:bodyPr wrap="none" lIns="0" tIns="0" rIns="0" bIns="0"/>
          <a:lstStyle/>
          <a:p>
            <a:pPr>
              <a:lnSpc>
                <a:spcPct val="90000"/>
              </a:lnSpc>
            </a:pPr>
            <a:r>
              <a:rPr lang="en-US" sz="1400" b="1">
                <a:latin typeface="Arial" charset="0"/>
              </a:rPr>
              <a:t>Thylakoid</a:t>
            </a:r>
            <a:br>
              <a:rPr lang="en-US" sz="1400" b="1">
                <a:latin typeface="Arial" charset="0"/>
              </a:rPr>
            </a:br>
            <a:r>
              <a:rPr lang="en-US" sz="1400" b="1">
                <a:latin typeface="Arial" charset="0"/>
              </a:rPr>
              <a:t>membrane</a:t>
            </a:r>
          </a:p>
        </p:txBody>
      </p:sp>
      <p:grpSp>
        <p:nvGrpSpPr>
          <p:cNvPr id="2" name="Group 40"/>
          <p:cNvGrpSpPr>
            <a:grpSpLocks/>
          </p:cNvGrpSpPr>
          <p:nvPr/>
        </p:nvGrpSpPr>
        <p:grpSpPr bwMode="auto">
          <a:xfrm>
            <a:off x="3503613" y="2830513"/>
            <a:ext cx="223837" cy="225425"/>
            <a:chOff x="2200" y="3867"/>
            <a:chExt cx="141" cy="142"/>
          </a:xfrm>
        </p:grpSpPr>
        <p:sp>
          <p:nvSpPr>
            <p:cNvPr id="38956" name="Oval 38"/>
            <p:cNvSpPr>
              <a:spLocks noChangeArrowheads="1"/>
            </p:cNvSpPr>
            <p:nvPr/>
          </p:nvSpPr>
          <p:spPr bwMode="auto">
            <a:xfrm>
              <a:off x="2200" y="3867"/>
              <a:ext cx="141" cy="142"/>
            </a:xfrm>
            <a:prstGeom prst="ellipse">
              <a:avLst/>
            </a:prstGeom>
            <a:solidFill>
              <a:srgbClr val="0F90D1"/>
            </a:solidFill>
            <a:ln w="12700">
              <a:noFill/>
              <a:round/>
              <a:headEnd/>
              <a:tailEnd/>
            </a:ln>
          </p:spPr>
          <p:txBody>
            <a:bodyPr wrap="none" anchor="ctr"/>
            <a:lstStyle/>
            <a:p>
              <a:endParaRPr lang="en-US"/>
            </a:p>
          </p:txBody>
        </p:sp>
        <p:sp>
          <p:nvSpPr>
            <p:cNvPr id="38957" name="Text Box 39"/>
            <p:cNvSpPr txBox="1">
              <a:spLocks noChangeArrowheads="1"/>
            </p:cNvSpPr>
            <p:nvPr/>
          </p:nvSpPr>
          <p:spPr bwMode="auto">
            <a:xfrm>
              <a:off x="2235" y="3878"/>
              <a:ext cx="88" cy="131"/>
            </a:xfrm>
            <a:prstGeom prst="rect">
              <a:avLst/>
            </a:prstGeom>
            <a:noFill/>
            <a:ln w="9525">
              <a:noFill/>
              <a:miter lim="800000"/>
              <a:headEnd/>
              <a:tailEnd/>
            </a:ln>
          </p:spPr>
          <p:txBody>
            <a:bodyPr wrap="none" lIns="0" tIns="0" rIns="0" bIns="0"/>
            <a:lstStyle/>
            <a:p>
              <a:pPr>
                <a:lnSpc>
                  <a:spcPct val="90000"/>
                </a:lnSpc>
              </a:pPr>
              <a:r>
                <a:rPr lang="en-US" sz="1400" b="1">
                  <a:solidFill>
                    <a:schemeClr val="bg1"/>
                  </a:solidFill>
                  <a:latin typeface="Arial" charset="0"/>
                </a:rPr>
                <a:t>2</a:t>
              </a:r>
            </a:p>
          </p:txBody>
        </p:sp>
      </p:grpSp>
      <p:grpSp>
        <p:nvGrpSpPr>
          <p:cNvPr id="3" name="Group 47"/>
          <p:cNvGrpSpPr>
            <a:grpSpLocks/>
          </p:cNvGrpSpPr>
          <p:nvPr/>
        </p:nvGrpSpPr>
        <p:grpSpPr bwMode="auto">
          <a:xfrm>
            <a:off x="2270125" y="3116263"/>
            <a:ext cx="223838" cy="238125"/>
            <a:chOff x="1880" y="3872"/>
            <a:chExt cx="141" cy="150"/>
          </a:xfrm>
        </p:grpSpPr>
        <p:sp>
          <p:nvSpPr>
            <p:cNvPr id="38954" name="Oval 42"/>
            <p:cNvSpPr>
              <a:spLocks noChangeArrowheads="1"/>
            </p:cNvSpPr>
            <p:nvPr/>
          </p:nvSpPr>
          <p:spPr bwMode="auto">
            <a:xfrm>
              <a:off x="1880" y="3872"/>
              <a:ext cx="141" cy="142"/>
            </a:xfrm>
            <a:prstGeom prst="ellipse">
              <a:avLst/>
            </a:prstGeom>
            <a:solidFill>
              <a:srgbClr val="0F90D1"/>
            </a:solidFill>
            <a:ln w="12700">
              <a:noFill/>
              <a:round/>
              <a:headEnd/>
              <a:tailEnd/>
            </a:ln>
          </p:spPr>
          <p:txBody>
            <a:bodyPr wrap="none" anchor="ctr"/>
            <a:lstStyle/>
            <a:p>
              <a:endParaRPr lang="en-US"/>
            </a:p>
          </p:txBody>
        </p:sp>
        <p:sp>
          <p:nvSpPr>
            <p:cNvPr id="38955" name="Text Box 43"/>
            <p:cNvSpPr txBox="1">
              <a:spLocks noChangeArrowheads="1"/>
            </p:cNvSpPr>
            <p:nvPr/>
          </p:nvSpPr>
          <p:spPr bwMode="auto">
            <a:xfrm>
              <a:off x="1923" y="3891"/>
              <a:ext cx="88" cy="131"/>
            </a:xfrm>
            <a:prstGeom prst="rect">
              <a:avLst/>
            </a:prstGeom>
            <a:noFill/>
            <a:ln w="9525">
              <a:noFill/>
              <a:miter lim="800000"/>
              <a:headEnd/>
              <a:tailEnd/>
            </a:ln>
          </p:spPr>
          <p:txBody>
            <a:bodyPr wrap="none" lIns="0" tIns="0" rIns="0" bIns="0"/>
            <a:lstStyle/>
            <a:p>
              <a:pPr>
                <a:lnSpc>
                  <a:spcPct val="90000"/>
                </a:lnSpc>
              </a:pPr>
              <a:r>
                <a:rPr lang="en-US" sz="1400" b="1">
                  <a:solidFill>
                    <a:schemeClr val="bg1"/>
                  </a:solidFill>
                  <a:latin typeface="Arial" charset="0"/>
                </a:rPr>
                <a:t>1</a:t>
              </a:r>
            </a:p>
          </p:txBody>
        </p:sp>
      </p:grpSp>
      <p:grpSp>
        <p:nvGrpSpPr>
          <p:cNvPr id="4" name="Group 48"/>
          <p:cNvGrpSpPr>
            <a:grpSpLocks/>
          </p:cNvGrpSpPr>
          <p:nvPr/>
        </p:nvGrpSpPr>
        <p:grpSpPr bwMode="auto">
          <a:xfrm>
            <a:off x="7124700" y="1646238"/>
            <a:ext cx="223838" cy="238125"/>
            <a:chOff x="2488" y="3888"/>
            <a:chExt cx="141" cy="150"/>
          </a:xfrm>
        </p:grpSpPr>
        <p:sp>
          <p:nvSpPr>
            <p:cNvPr id="38952" name="Oval 45"/>
            <p:cNvSpPr>
              <a:spLocks noChangeArrowheads="1"/>
            </p:cNvSpPr>
            <p:nvPr/>
          </p:nvSpPr>
          <p:spPr bwMode="auto">
            <a:xfrm>
              <a:off x="2488" y="3888"/>
              <a:ext cx="141" cy="142"/>
            </a:xfrm>
            <a:prstGeom prst="ellipse">
              <a:avLst/>
            </a:prstGeom>
            <a:solidFill>
              <a:srgbClr val="0F90D1"/>
            </a:solidFill>
            <a:ln w="12700">
              <a:noFill/>
              <a:round/>
              <a:headEnd/>
              <a:tailEnd/>
            </a:ln>
          </p:spPr>
          <p:txBody>
            <a:bodyPr wrap="none" anchor="ctr"/>
            <a:lstStyle/>
            <a:p>
              <a:endParaRPr lang="en-US"/>
            </a:p>
          </p:txBody>
        </p:sp>
        <p:sp>
          <p:nvSpPr>
            <p:cNvPr id="38953" name="Text Box 46"/>
            <p:cNvSpPr txBox="1">
              <a:spLocks noChangeArrowheads="1"/>
            </p:cNvSpPr>
            <p:nvPr/>
          </p:nvSpPr>
          <p:spPr bwMode="auto">
            <a:xfrm>
              <a:off x="2531" y="3907"/>
              <a:ext cx="88" cy="131"/>
            </a:xfrm>
            <a:prstGeom prst="rect">
              <a:avLst/>
            </a:prstGeom>
            <a:noFill/>
            <a:ln w="9525">
              <a:noFill/>
              <a:miter lim="800000"/>
              <a:headEnd/>
              <a:tailEnd/>
            </a:ln>
          </p:spPr>
          <p:txBody>
            <a:bodyPr wrap="none" lIns="0" tIns="0" rIns="0" bIns="0"/>
            <a:lstStyle/>
            <a:p>
              <a:pPr>
                <a:lnSpc>
                  <a:spcPct val="90000"/>
                </a:lnSpc>
              </a:pPr>
              <a:r>
                <a:rPr lang="en-US" sz="1400" b="1">
                  <a:solidFill>
                    <a:schemeClr val="bg1"/>
                  </a:solidFill>
                  <a:latin typeface="Arial" charset="0"/>
                </a:rPr>
                <a:t>3</a:t>
              </a:r>
            </a:p>
          </p:txBody>
        </p:sp>
      </p:grpSp>
      <p:sp>
        <p:nvSpPr>
          <p:cNvPr id="38932" name="Text Box 49"/>
          <p:cNvSpPr txBox="1">
            <a:spLocks noChangeArrowheads="1"/>
          </p:cNvSpPr>
          <p:nvPr/>
        </p:nvSpPr>
        <p:spPr bwMode="auto">
          <a:xfrm>
            <a:off x="7115175" y="2524125"/>
            <a:ext cx="534988" cy="168275"/>
          </a:xfrm>
          <a:prstGeom prst="rect">
            <a:avLst/>
          </a:prstGeom>
          <a:noFill/>
          <a:ln w="9525">
            <a:noFill/>
            <a:miter lim="800000"/>
            <a:headEnd/>
            <a:tailEnd/>
          </a:ln>
        </p:spPr>
        <p:txBody>
          <a:bodyPr wrap="none" lIns="0" tIns="0" rIns="0" bIns="0"/>
          <a:lstStyle/>
          <a:p>
            <a:pPr>
              <a:lnSpc>
                <a:spcPct val="90000"/>
              </a:lnSpc>
            </a:pPr>
            <a:r>
              <a:rPr lang="en-US" sz="1100" b="1">
                <a:latin typeface="Arial" charset="0"/>
              </a:rPr>
              <a:t>NADPH</a:t>
            </a:r>
            <a:endParaRPr lang="en-US" sz="1100" b="1" baseline="30000">
              <a:latin typeface="Arial" charset="0"/>
              <a:sym typeface="Symbol" pitchFamily="84" charset="2"/>
            </a:endParaRPr>
          </a:p>
        </p:txBody>
      </p:sp>
      <p:sp>
        <p:nvSpPr>
          <p:cNvPr id="38933" name="Text Box 50"/>
          <p:cNvSpPr txBox="1">
            <a:spLocks noChangeArrowheads="1"/>
          </p:cNvSpPr>
          <p:nvPr/>
        </p:nvSpPr>
        <p:spPr bwMode="auto">
          <a:xfrm>
            <a:off x="6038850" y="2000250"/>
            <a:ext cx="209550" cy="133350"/>
          </a:xfrm>
          <a:prstGeom prst="rect">
            <a:avLst/>
          </a:prstGeom>
          <a:noFill/>
          <a:ln w="9525">
            <a:noFill/>
            <a:miter lim="800000"/>
            <a:headEnd/>
            <a:tailEnd/>
          </a:ln>
        </p:spPr>
        <p:txBody>
          <a:bodyPr wrap="none" lIns="0" tIns="0" rIns="0" bIns="0"/>
          <a:lstStyle/>
          <a:p>
            <a:pPr>
              <a:lnSpc>
                <a:spcPct val="90000"/>
              </a:lnSpc>
            </a:pPr>
            <a:r>
              <a:rPr lang="en-US" sz="1100" b="1">
                <a:latin typeface="Arial" charset="0"/>
              </a:rPr>
              <a:t>Fd</a:t>
            </a:r>
            <a:endParaRPr lang="en-US" sz="1100" b="1" baseline="30000">
              <a:latin typeface="Arial" charset="0"/>
              <a:sym typeface="Symbol" pitchFamily="84" charset="2"/>
            </a:endParaRPr>
          </a:p>
        </p:txBody>
      </p:sp>
      <p:sp>
        <p:nvSpPr>
          <p:cNvPr id="38934" name="Text Box 51"/>
          <p:cNvSpPr txBox="1">
            <a:spLocks noChangeArrowheads="1"/>
          </p:cNvSpPr>
          <p:nvPr/>
        </p:nvSpPr>
        <p:spPr bwMode="auto">
          <a:xfrm>
            <a:off x="4564063" y="2801938"/>
            <a:ext cx="209550" cy="133350"/>
          </a:xfrm>
          <a:prstGeom prst="rect">
            <a:avLst/>
          </a:prstGeom>
          <a:noFill/>
          <a:ln w="9525">
            <a:noFill/>
            <a:miter lim="800000"/>
            <a:headEnd/>
            <a:tailEnd/>
          </a:ln>
        </p:spPr>
        <p:txBody>
          <a:bodyPr wrap="none" lIns="0" tIns="0" rIns="0" bIns="0"/>
          <a:lstStyle/>
          <a:p>
            <a:pPr>
              <a:lnSpc>
                <a:spcPct val="90000"/>
              </a:lnSpc>
            </a:pPr>
            <a:r>
              <a:rPr lang="en-US" sz="1100" b="1">
                <a:latin typeface="Arial" charset="0"/>
              </a:rPr>
              <a:t>Pc</a:t>
            </a:r>
            <a:endParaRPr lang="en-US" sz="1100" b="1" baseline="30000">
              <a:latin typeface="Arial" charset="0"/>
              <a:sym typeface="Symbol" pitchFamily="84" charset="2"/>
            </a:endParaRPr>
          </a:p>
        </p:txBody>
      </p:sp>
      <p:sp>
        <p:nvSpPr>
          <p:cNvPr id="38935" name="Text Box 52"/>
          <p:cNvSpPr txBox="1">
            <a:spLocks noChangeArrowheads="1"/>
          </p:cNvSpPr>
          <p:nvPr/>
        </p:nvSpPr>
        <p:spPr bwMode="auto">
          <a:xfrm>
            <a:off x="3275013" y="2452688"/>
            <a:ext cx="209550" cy="133350"/>
          </a:xfrm>
          <a:prstGeom prst="rect">
            <a:avLst/>
          </a:prstGeom>
          <a:noFill/>
          <a:ln w="9525">
            <a:noFill/>
            <a:miter lim="800000"/>
            <a:headEnd/>
            <a:tailEnd/>
          </a:ln>
        </p:spPr>
        <p:txBody>
          <a:bodyPr wrap="none" lIns="0" tIns="0" rIns="0" bIns="0"/>
          <a:lstStyle/>
          <a:p>
            <a:pPr>
              <a:lnSpc>
                <a:spcPct val="90000"/>
              </a:lnSpc>
            </a:pPr>
            <a:r>
              <a:rPr lang="en-US" sz="1100" b="1">
                <a:latin typeface="Arial" charset="0"/>
              </a:rPr>
              <a:t>Pq</a:t>
            </a:r>
            <a:endParaRPr lang="en-US" sz="1100" b="1" baseline="30000">
              <a:latin typeface="Arial" charset="0"/>
              <a:sym typeface="Symbol" pitchFamily="84" charset="2"/>
            </a:endParaRPr>
          </a:p>
        </p:txBody>
      </p:sp>
      <p:sp>
        <p:nvSpPr>
          <p:cNvPr id="38936" name="Text Box 53"/>
          <p:cNvSpPr txBox="1">
            <a:spLocks noChangeArrowheads="1"/>
          </p:cNvSpPr>
          <p:nvPr/>
        </p:nvSpPr>
        <p:spPr bwMode="auto">
          <a:xfrm>
            <a:off x="2719388" y="1724025"/>
            <a:ext cx="288925" cy="160338"/>
          </a:xfrm>
          <a:prstGeom prst="rect">
            <a:avLst/>
          </a:prstGeom>
          <a:noFill/>
          <a:ln w="9525">
            <a:noFill/>
            <a:miter lim="800000"/>
            <a:headEnd/>
            <a:tailEnd/>
          </a:ln>
        </p:spPr>
        <p:txBody>
          <a:bodyPr wrap="none" lIns="0" tIns="0" rIns="0" bIns="0"/>
          <a:lstStyle/>
          <a:p>
            <a:r>
              <a:rPr lang="en-US" sz="1100" b="1">
                <a:latin typeface="Arial" charset="0"/>
                <a:ea typeface="ヒラギノ角ゴ Pro W3" pitchFamily="84" charset="-128"/>
              </a:rPr>
              <a:t>4 H</a:t>
            </a:r>
            <a:r>
              <a:rPr lang="en-US" sz="1100" b="1" baseline="30000">
                <a:latin typeface="Arial" charset="0"/>
              </a:rPr>
              <a:t>+</a:t>
            </a:r>
            <a:endParaRPr lang="en-US" sz="1400" b="1" baseline="30000">
              <a:latin typeface="Arial" charset="0"/>
              <a:sym typeface="Symbol" pitchFamily="84" charset="2"/>
            </a:endParaRPr>
          </a:p>
        </p:txBody>
      </p:sp>
      <p:sp>
        <p:nvSpPr>
          <p:cNvPr id="38937" name="Text Box 54"/>
          <p:cNvSpPr txBox="1">
            <a:spLocks noChangeArrowheads="1"/>
          </p:cNvSpPr>
          <p:nvPr/>
        </p:nvSpPr>
        <p:spPr bwMode="auto">
          <a:xfrm>
            <a:off x="3703638" y="3305175"/>
            <a:ext cx="288925" cy="160338"/>
          </a:xfrm>
          <a:prstGeom prst="rect">
            <a:avLst/>
          </a:prstGeom>
          <a:noFill/>
          <a:ln w="9525">
            <a:noFill/>
            <a:miter lim="800000"/>
            <a:headEnd/>
            <a:tailEnd/>
          </a:ln>
        </p:spPr>
        <p:txBody>
          <a:bodyPr wrap="none" lIns="0" tIns="0" rIns="0" bIns="0"/>
          <a:lstStyle/>
          <a:p>
            <a:r>
              <a:rPr lang="en-US" sz="1100" b="1">
                <a:latin typeface="Arial" charset="0"/>
                <a:ea typeface="ヒラギノ角ゴ Pro W3" pitchFamily="84" charset="-128"/>
              </a:rPr>
              <a:t>4 H</a:t>
            </a:r>
            <a:r>
              <a:rPr lang="en-US" sz="1100" b="1" baseline="30000">
                <a:latin typeface="Arial" charset="0"/>
              </a:rPr>
              <a:t>+</a:t>
            </a:r>
            <a:endParaRPr lang="en-US" sz="1400" b="1" baseline="30000">
              <a:latin typeface="Arial" charset="0"/>
              <a:sym typeface="Symbol" pitchFamily="84" charset="2"/>
            </a:endParaRPr>
          </a:p>
        </p:txBody>
      </p:sp>
      <p:sp>
        <p:nvSpPr>
          <p:cNvPr id="38938" name="Text Box 55"/>
          <p:cNvSpPr txBox="1">
            <a:spLocks noChangeArrowheads="1"/>
          </p:cNvSpPr>
          <p:nvPr/>
        </p:nvSpPr>
        <p:spPr bwMode="auto">
          <a:xfrm>
            <a:off x="2667000" y="3340100"/>
            <a:ext cx="407988" cy="160338"/>
          </a:xfrm>
          <a:prstGeom prst="rect">
            <a:avLst/>
          </a:prstGeom>
          <a:noFill/>
          <a:ln w="9525">
            <a:noFill/>
            <a:miter lim="800000"/>
            <a:headEnd/>
            <a:tailEnd/>
          </a:ln>
        </p:spPr>
        <p:txBody>
          <a:bodyPr wrap="none" lIns="0" tIns="0" rIns="0" bIns="0"/>
          <a:lstStyle/>
          <a:p>
            <a:r>
              <a:rPr lang="en-US" sz="1100" b="1">
                <a:latin typeface="Arial" charset="0"/>
              </a:rPr>
              <a:t>+</a:t>
            </a:r>
            <a:r>
              <a:rPr lang="en-US" sz="1100" b="1">
                <a:latin typeface="Arial" charset="0"/>
                <a:ea typeface="ヒラギノ角ゴ Pro W3" pitchFamily="84" charset="-128"/>
              </a:rPr>
              <a:t>2 H</a:t>
            </a:r>
            <a:r>
              <a:rPr lang="en-US" sz="1100" b="1" baseline="30000">
                <a:latin typeface="Arial" charset="0"/>
              </a:rPr>
              <a:t>+</a:t>
            </a:r>
          </a:p>
        </p:txBody>
      </p:sp>
      <p:sp>
        <p:nvSpPr>
          <p:cNvPr id="38939" name="Text Box 56"/>
          <p:cNvSpPr txBox="1">
            <a:spLocks noChangeArrowheads="1"/>
          </p:cNvSpPr>
          <p:nvPr/>
        </p:nvSpPr>
        <p:spPr bwMode="auto">
          <a:xfrm>
            <a:off x="5583238" y="5464175"/>
            <a:ext cx="195262" cy="160338"/>
          </a:xfrm>
          <a:prstGeom prst="rect">
            <a:avLst/>
          </a:prstGeom>
          <a:noFill/>
          <a:ln w="9525">
            <a:noFill/>
            <a:miter lim="800000"/>
            <a:headEnd/>
            <a:tailEnd/>
          </a:ln>
        </p:spPr>
        <p:txBody>
          <a:bodyPr wrap="none" lIns="0" tIns="0" rIns="0" bIns="0"/>
          <a:lstStyle/>
          <a:p>
            <a:r>
              <a:rPr lang="en-US" sz="1100" b="1">
                <a:latin typeface="Arial" charset="0"/>
                <a:ea typeface="ヒラギノ角ゴ Pro W3" pitchFamily="84" charset="-128"/>
              </a:rPr>
              <a:t>H</a:t>
            </a:r>
            <a:r>
              <a:rPr lang="en-US" sz="1100" b="1" baseline="30000">
                <a:latin typeface="Arial" charset="0"/>
              </a:rPr>
              <a:t>+</a:t>
            </a:r>
          </a:p>
        </p:txBody>
      </p:sp>
      <p:sp>
        <p:nvSpPr>
          <p:cNvPr id="38940" name="Text Box 57"/>
          <p:cNvSpPr txBox="1">
            <a:spLocks noChangeArrowheads="1"/>
          </p:cNvSpPr>
          <p:nvPr/>
        </p:nvSpPr>
        <p:spPr bwMode="auto">
          <a:xfrm>
            <a:off x="5108575" y="5038725"/>
            <a:ext cx="342900" cy="530225"/>
          </a:xfrm>
          <a:prstGeom prst="rect">
            <a:avLst/>
          </a:prstGeom>
          <a:noFill/>
          <a:ln w="9525">
            <a:noFill/>
            <a:miter lim="800000"/>
            <a:headEnd/>
            <a:tailEnd/>
          </a:ln>
        </p:spPr>
        <p:txBody>
          <a:bodyPr wrap="none" lIns="0" tIns="0" rIns="0" bIns="0"/>
          <a:lstStyle/>
          <a:p>
            <a:pPr algn="ctr"/>
            <a:r>
              <a:rPr lang="en-US" sz="1100" b="1">
                <a:latin typeface="Arial" charset="0"/>
              </a:rPr>
              <a:t>ADP</a:t>
            </a:r>
            <a:br>
              <a:rPr lang="en-US" sz="1100" b="1">
                <a:latin typeface="Arial" charset="0"/>
              </a:rPr>
            </a:br>
            <a:r>
              <a:rPr lang="en-US" sz="1100" b="1">
                <a:latin typeface="Arial" charset="0"/>
              </a:rPr>
              <a:t>+</a:t>
            </a:r>
            <a:br>
              <a:rPr lang="en-US" sz="1100" b="1">
                <a:latin typeface="Arial" charset="0"/>
              </a:rPr>
            </a:br>
            <a:r>
              <a:rPr lang="en-US" sz="1100" b="1">
                <a:latin typeface="Arial" charset="0"/>
                <a:ea typeface="ヒラギノ角ゴ Pro W3" pitchFamily="84" charset="-128"/>
              </a:rPr>
              <a:t>P </a:t>
            </a:r>
            <a:r>
              <a:rPr lang="en-US" sz="1100" b="1" baseline="-25000">
                <a:latin typeface="Arial" charset="0"/>
                <a:ea typeface="ヒラギノ角ゴ Pro W3" pitchFamily="84" charset="-128"/>
              </a:rPr>
              <a:t>i</a:t>
            </a:r>
            <a:endParaRPr lang="en-US" sz="1100" b="1" baseline="30000">
              <a:latin typeface="Arial" charset="0"/>
            </a:endParaRPr>
          </a:p>
        </p:txBody>
      </p:sp>
      <p:sp>
        <p:nvSpPr>
          <p:cNvPr id="38941" name="Text Box 58"/>
          <p:cNvSpPr txBox="1">
            <a:spLocks noChangeArrowheads="1"/>
          </p:cNvSpPr>
          <p:nvPr/>
        </p:nvSpPr>
        <p:spPr bwMode="auto">
          <a:xfrm>
            <a:off x="6118225" y="5192713"/>
            <a:ext cx="314325" cy="174625"/>
          </a:xfrm>
          <a:prstGeom prst="rect">
            <a:avLst/>
          </a:prstGeom>
          <a:noFill/>
          <a:ln w="9525">
            <a:noFill/>
            <a:miter lim="800000"/>
            <a:headEnd/>
            <a:tailEnd/>
          </a:ln>
        </p:spPr>
        <p:txBody>
          <a:bodyPr wrap="none" lIns="0" tIns="0" rIns="0" bIns="0"/>
          <a:lstStyle/>
          <a:p>
            <a:r>
              <a:rPr lang="en-US" sz="1100" b="1">
                <a:latin typeface="Arial" charset="0"/>
                <a:ea typeface="ヒラギノ角ゴ Pro W3" pitchFamily="84" charset="-128"/>
              </a:rPr>
              <a:t>ATP</a:t>
            </a:r>
            <a:endParaRPr lang="en-US" sz="1100" b="1" baseline="30000">
              <a:latin typeface="Arial" charset="0"/>
            </a:endParaRPr>
          </a:p>
        </p:txBody>
      </p:sp>
      <p:sp>
        <p:nvSpPr>
          <p:cNvPr id="38942" name="Text Box 59"/>
          <p:cNvSpPr txBox="1">
            <a:spLocks noChangeArrowheads="1"/>
          </p:cNvSpPr>
          <p:nvPr/>
        </p:nvSpPr>
        <p:spPr bwMode="auto">
          <a:xfrm>
            <a:off x="2533650" y="3141663"/>
            <a:ext cx="195263" cy="160337"/>
          </a:xfrm>
          <a:prstGeom prst="rect">
            <a:avLst/>
          </a:prstGeom>
          <a:noFill/>
          <a:ln w="9525">
            <a:noFill/>
            <a:miter lim="800000"/>
            <a:headEnd/>
            <a:tailEnd/>
          </a:ln>
        </p:spPr>
        <p:txBody>
          <a:bodyPr wrap="none" lIns="0" tIns="0" rIns="0" bIns="0"/>
          <a:lstStyle/>
          <a:p>
            <a:r>
              <a:rPr lang="en-US" sz="1100" b="1" baseline="30000">
                <a:latin typeface="Arial" charset="0"/>
                <a:ea typeface="ヒラギノ角ゴ Pro W3" pitchFamily="84" charset="-128"/>
              </a:rPr>
              <a:t>1</a:t>
            </a:r>
            <a:r>
              <a:rPr lang="en-US" sz="1100" b="1">
                <a:latin typeface="Arial" charset="0"/>
                <a:ea typeface="ヒラギノ角ゴ Pro W3" pitchFamily="84" charset="-128"/>
              </a:rPr>
              <a:t>/</a:t>
            </a:r>
            <a:r>
              <a:rPr lang="en-US" sz="1100" b="1" baseline="-25000">
                <a:latin typeface="Arial" charset="0"/>
                <a:ea typeface="ヒラギノ角ゴ Pro W3" pitchFamily="84" charset="-128"/>
              </a:rPr>
              <a:t>2</a:t>
            </a:r>
            <a:endParaRPr lang="en-US" sz="1100" b="1" baseline="30000">
              <a:latin typeface="Arial" charset="0"/>
            </a:endParaRPr>
          </a:p>
        </p:txBody>
      </p:sp>
      <p:sp>
        <p:nvSpPr>
          <p:cNvPr id="38943" name="Text Box 60"/>
          <p:cNvSpPr txBox="1">
            <a:spLocks noChangeArrowheads="1"/>
          </p:cNvSpPr>
          <p:nvPr/>
        </p:nvSpPr>
        <p:spPr bwMode="auto">
          <a:xfrm>
            <a:off x="1879600" y="2989263"/>
            <a:ext cx="301625" cy="200025"/>
          </a:xfrm>
          <a:prstGeom prst="rect">
            <a:avLst/>
          </a:prstGeom>
          <a:noFill/>
          <a:ln w="9525">
            <a:noFill/>
            <a:miter lim="800000"/>
            <a:headEnd/>
            <a:tailEnd/>
          </a:ln>
        </p:spPr>
        <p:txBody>
          <a:bodyPr wrap="none" lIns="0" tIns="0" rIns="0" bIns="0"/>
          <a:lstStyle/>
          <a:p>
            <a:r>
              <a:rPr lang="en-US" sz="1100" b="1">
                <a:solidFill>
                  <a:schemeClr val="bg1"/>
                </a:solidFill>
                <a:latin typeface="Arial" charset="0"/>
                <a:ea typeface="ヒラギノ角ゴ Pro W3" pitchFamily="84" charset="-128"/>
              </a:rPr>
              <a:t>H</a:t>
            </a:r>
            <a:r>
              <a:rPr lang="en-US" sz="1100" b="1" baseline="-25000">
                <a:solidFill>
                  <a:schemeClr val="bg1"/>
                </a:solidFill>
                <a:latin typeface="Arial" charset="0"/>
                <a:ea typeface="ヒラギノ角ゴ Pro W3" pitchFamily="84" charset="-128"/>
              </a:rPr>
              <a:t>2</a:t>
            </a:r>
            <a:r>
              <a:rPr lang="en-US" sz="1100" b="1">
                <a:solidFill>
                  <a:schemeClr val="bg1"/>
                </a:solidFill>
                <a:latin typeface="Arial" charset="0"/>
                <a:ea typeface="ヒラギノ角ゴ Pro W3" pitchFamily="84" charset="-128"/>
              </a:rPr>
              <a:t>O</a:t>
            </a:r>
          </a:p>
        </p:txBody>
      </p:sp>
      <p:sp>
        <p:nvSpPr>
          <p:cNvPr id="38944" name="Text Box 62"/>
          <p:cNvSpPr txBox="1">
            <a:spLocks noChangeArrowheads="1"/>
          </p:cNvSpPr>
          <p:nvPr/>
        </p:nvSpPr>
        <p:spPr bwMode="auto">
          <a:xfrm>
            <a:off x="2744788" y="3114675"/>
            <a:ext cx="234950" cy="200025"/>
          </a:xfrm>
          <a:prstGeom prst="rect">
            <a:avLst/>
          </a:prstGeom>
          <a:noFill/>
          <a:ln w="9525">
            <a:noFill/>
            <a:miter lim="800000"/>
            <a:headEnd/>
            <a:tailEnd/>
          </a:ln>
        </p:spPr>
        <p:txBody>
          <a:bodyPr wrap="none" lIns="0" tIns="0" rIns="0" bIns="0"/>
          <a:lstStyle/>
          <a:p>
            <a:r>
              <a:rPr lang="en-US" sz="1100" b="1">
                <a:solidFill>
                  <a:schemeClr val="bg1"/>
                </a:solidFill>
                <a:latin typeface="Arial" charset="0"/>
                <a:ea typeface="ヒラギノ角ゴ Pro W3" pitchFamily="84" charset="-128"/>
              </a:rPr>
              <a:t>O</a:t>
            </a:r>
            <a:r>
              <a:rPr lang="en-US" sz="1100" b="1" baseline="-25000">
                <a:solidFill>
                  <a:schemeClr val="bg1"/>
                </a:solidFill>
                <a:latin typeface="Arial" charset="0"/>
                <a:ea typeface="ヒラギノ角ゴ Pro W3" pitchFamily="84" charset="-128"/>
              </a:rPr>
              <a:t>2</a:t>
            </a:r>
            <a:endParaRPr lang="en-US" sz="1100" b="1">
              <a:solidFill>
                <a:schemeClr val="bg1"/>
              </a:solidFill>
              <a:latin typeface="Arial" charset="0"/>
              <a:ea typeface="ヒラギノ角ゴ Pro W3" pitchFamily="84" charset="-128"/>
            </a:endParaRPr>
          </a:p>
        </p:txBody>
      </p:sp>
      <p:sp>
        <p:nvSpPr>
          <p:cNvPr id="38945" name="Line 64"/>
          <p:cNvSpPr>
            <a:spLocks noChangeShapeType="1"/>
          </p:cNvSpPr>
          <p:nvPr/>
        </p:nvSpPr>
        <p:spPr bwMode="auto">
          <a:xfrm flipH="1">
            <a:off x="2592388" y="1997075"/>
            <a:ext cx="14287" cy="0"/>
          </a:xfrm>
          <a:prstGeom prst="line">
            <a:avLst/>
          </a:prstGeom>
          <a:noFill/>
          <a:ln w="12700">
            <a:solidFill>
              <a:schemeClr val="tx1"/>
            </a:solidFill>
            <a:round/>
            <a:headEnd/>
            <a:tailEnd/>
          </a:ln>
        </p:spPr>
        <p:txBody>
          <a:bodyPr wrap="none" anchor="ctr"/>
          <a:lstStyle/>
          <a:p>
            <a:endParaRPr lang="en-US"/>
          </a:p>
        </p:txBody>
      </p:sp>
      <p:sp>
        <p:nvSpPr>
          <p:cNvPr id="38946" name="Line 68"/>
          <p:cNvSpPr>
            <a:spLocks noChangeShapeType="1"/>
          </p:cNvSpPr>
          <p:nvPr/>
        </p:nvSpPr>
        <p:spPr bwMode="auto">
          <a:xfrm>
            <a:off x="2487613" y="1654175"/>
            <a:ext cx="144462" cy="660400"/>
          </a:xfrm>
          <a:prstGeom prst="line">
            <a:avLst/>
          </a:prstGeom>
          <a:noFill/>
          <a:ln w="12700">
            <a:solidFill>
              <a:schemeClr val="tx1"/>
            </a:solidFill>
            <a:round/>
            <a:headEnd/>
            <a:tailEnd/>
          </a:ln>
        </p:spPr>
        <p:txBody>
          <a:bodyPr wrap="none" anchor="ctr"/>
          <a:lstStyle/>
          <a:p>
            <a:endParaRPr lang="en-US"/>
          </a:p>
        </p:txBody>
      </p:sp>
      <p:sp>
        <p:nvSpPr>
          <p:cNvPr id="38947" name="Line 69"/>
          <p:cNvSpPr>
            <a:spLocks noChangeShapeType="1"/>
          </p:cNvSpPr>
          <p:nvPr/>
        </p:nvSpPr>
        <p:spPr bwMode="auto">
          <a:xfrm>
            <a:off x="3968750" y="1587500"/>
            <a:ext cx="79375" cy="846138"/>
          </a:xfrm>
          <a:prstGeom prst="line">
            <a:avLst/>
          </a:prstGeom>
          <a:noFill/>
          <a:ln w="12700">
            <a:solidFill>
              <a:schemeClr val="tx1"/>
            </a:solidFill>
            <a:round/>
            <a:headEnd/>
            <a:tailEnd/>
          </a:ln>
        </p:spPr>
        <p:txBody>
          <a:bodyPr wrap="none" anchor="ctr"/>
          <a:lstStyle/>
          <a:p>
            <a:endParaRPr lang="en-US"/>
          </a:p>
        </p:txBody>
      </p:sp>
      <p:sp>
        <p:nvSpPr>
          <p:cNvPr id="38948" name="Line 70"/>
          <p:cNvSpPr>
            <a:spLocks noChangeShapeType="1"/>
          </p:cNvSpPr>
          <p:nvPr/>
        </p:nvSpPr>
        <p:spPr bwMode="auto">
          <a:xfrm>
            <a:off x="5132388" y="1666875"/>
            <a:ext cx="79375" cy="528638"/>
          </a:xfrm>
          <a:prstGeom prst="line">
            <a:avLst/>
          </a:prstGeom>
          <a:noFill/>
          <a:ln w="12700">
            <a:solidFill>
              <a:schemeClr val="tx1"/>
            </a:solidFill>
            <a:round/>
            <a:headEnd/>
            <a:tailEnd/>
          </a:ln>
        </p:spPr>
        <p:txBody>
          <a:bodyPr wrap="none" anchor="ctr"/>
          <a:lstStyle/>
          <a:p>
            <a:endParaRPr lang="en-US"/>
          </a:p>
        </p:txBody>
      </p:sp>
      <p:sp>
        <p:nvSpPr>
          <p:cNvPr id="38949" name="Line 71"/>
          <p:cNvSpPr>
            <a:spLocks noChangeShapeType="1"/>
          </p:cNvSpPr>
          <p:nvPr/>
        </p:nvSpPr>
        <p:spPr bwMode="auto">
          <a:xfrm flipH="1">
            <a:off x="6772275" y="1639888"/>
            <a:ext cx="66675" cy="185737"/>
          </a:xfrm>
          <a:prstGeom prst="line">
            <a:avLst/>
          </a:prstGeom>
          <a:noFill/>
          <a:ln w="12700">
            <a:solidFill>
              <a:schemeClr val="tx1"/>
            </a:solidFill>
            <a:round/>
            <a:headEnd/>
            <a:tailEnd/>
          </a:ln>
        </p:spPr>
        <p:txBody>
          <a:bodyPr wrap="none" anchor="ctr"/>
          <a:lstStyle/>
          <a:p>
            <a:endParaRPr lang="en-US"/>
          </a:p>
        </p:txBody>
      </p:sp>
      <p:sp>
        <p:nvSpPr>
          <p:cNvPr id="38950" name="Line 72"/>
          <p:cNvSpPr>
            <a:spLocks noChangeShapeType="1"/>
          </p:cNvSpPr>
          <p:nvPr/>
        </p:nvSpPr>
        <p:spPr bwMode="auto">
          <a:xfrm>
            <a:off x="2182813" y="4392613"/>
            <a:ext cx="357187" cy="250825"/>
          </a:xfrm>
          <a:prstGeom prst="line">
            <a:avLst/>
          </a:prstGeom>
          <a:noFill/>
          <a:ln w="12700">
            <a:solidFill>
              <a:schemeClr val="tx1"/>
            </a:solidFill>
            <a:round/>
            <a:headEnd/>
            <a:tailEnd/>
          </a:ln>
        </p:spPr>
        <p:txBody>
          <a:bodyPr wrap="none" anchor="ctr"/>
          <a:lstStyle/>
          <a:p>
            <a:endParaRPr lang="en-US"/>
          </a:p>
        </p:txBody>
      </p:sp>
      <p:sp>
        <p:nvSpPr>
          <p:cNvPr id="38951" name="Line 73"/>
          <p:cNvSpPr>
            <a:spLocks noChangeShapeType="1"/>
          </p:cNvSpPr>
          <p:nvPr/>
        </p:nvSpPr>
        <p:spPr bwMode="auto">
          <a:xfrm>
            <a:off x="4827588" y="4802188"/>
            <a:ext cx="649287" cy="0"/>
          </a:xfrm>
          <a:prstGeom prst="line">
            <a:avLst/>
          </a:prstGeom>
          <a:noFill/>
          <a:ln w="1270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Reaction cont’d</a:t>
            </a:r>
            <a:endParaRPr lang="en-US" dirty="0"/>
          </a:p>
        </p:txBody>
      </p:sp>
      <p:sp>
        <p:nvSpPr>
          <p:cNvPr id="3" name="Content Placeholder 2"/>
          <p:cNvSpPr>
            <a:spLocks noGrp="1"/>
          </p:cNvSpPr>
          <p:nvPr>
            <p:ph sz="quarter" idx="1"/>
          </p:nvPr>
        </p:nvSpPr>
        <p:spPr/>
        <p:txBody>
          <a:bodyPr>
            <a:normAutofit/>
          </a:bodyPr>
          <a:lstStyle/>
          <a:p>
            <a:pPr>
              <a:lnSpc>
                <a:spcPct val="80000"/>
              </a:lnSpc>
            </a:pPr>
            <a:r>
              <a:rPr lang="en-US" sz="2400" dirty="0" smtClean="0"/>
              <a:t>Photosystem I (purpose:  to make NADPH)</a:t>
            </a:r>
          </a:p>
          <a:p>
            <a:pPr lvl="1">
              <a:lnSpc>
                <a:spcPct val="80000"/>
              </a:lnSpc>
            </a:pPr>
            <a:r>
              <a:rPr lang="en-US" sz="2400" b="1" dirty="0" smtClean="0">
                <a:solidFill>
                  <a:srgbClr val="002060"/>
                </a:solidFill>
              </a:rPr>
              <a:t>Second protein contains a pair of chlorophyll molecules that excite the electron again with sunlight energy.</a:t>
            </a:r>
          </a:p>
          <a:p>
            <a:pPr lvl="1">
              <a:lnSpc>
                <a:spcPct val="80000"/>
              </a:lnSpc>
            </a:pPr>
            <a:endParaRPr lang="en-US" sz="2400" b="1" dirty="0" smtClean="0">
              <a:solidFill>
                <a:srgbClr val="002060"/>
              </a:solidFill>
            </a:endParaRPr>
          </a:p>
          <a:p>
            <a:pPr lvl="1">
              <a:lnSpc>
                <a:spcPct val="80000"/>
              </a:lnSpc>
            </a:pPr>
            <a:r>
              <a:rPr lang="en-US" sz="2400" b="1" dirty="0" smtClean="0">
                <a:solidFill>
                  <a:srgbClr val="002060"/>
                </a:solidFill>
              </a:rPr>
              <a:t>At the end of the ETC, NADP+ accepts the electrons and an H+ to become NADPH</a:t>
            </a:r>
          </a:p>
          <a:p>
            <a:pPr lvl="1">
              <a:lnSpc>
                <a:spcPct val="80000"/>
              </a:lnSpc>
            </a:pPr>
            <a:endParaRPr lang="en-US" sz="2400" b="1" dirty="0" smtClean="0">
              <a:solidFill>
                <a:srgbClr val="002060"/>
              </a:solidFill>
            </a:endParaRPr>
          </a:p>
          <a:p>
            <a:pPr lvl="1">
              <a:lnSpc>
                <a:spcPct val="80000"/>
              </a:lnSpc>
            </a:pPr>
            <a:r>
              <a:rPr lang="en-US" sz="2400" b="1" dirty="0" smtClean="0">
                <a:solidFill>
                  <a:srgbClr val="002060"/>
                </a:solidFill>
              </a:rPr>
              <a:t>The NADPH formed here along with the ATP from inside the chloroplast power the Calvin Cycle (dark)</a:t>
            </a:r>
          </a:p>
          <a:p>
            <a:endParaRPr lang="en-US"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74" descr="10_14LinearElectronFlow_5-U"/>
          <p:cNvPicPr>
            <a:picLocks noChangeAspect="1" noChangeArrowheads="1"/>
          </p:cNvPicPr>
          <p:nvPr/>
        </p:nvPicPr>
        <p:blipFill>
          <a:blip r:embed="rId3" cstate="print"/>
          <a:srcRect/>
          <a:stretch>
            <a:fillRect/>
          </a:stretch>
        </p:blipFill>
        <p:spPr bwMode="auto">
          <a:xfrm>
            <a:off x="296863" y="935038"/>
            <a:ext cx="8548687" cy="4987925"/>
          </a:xfrm>
          <a:prstGeom prst="rect">
            <a:avLst/>
          </a:prstGeom>
          <a:noFill/>
          <a:ln w="9525">
            <a:noFill/>
            <a:miter lim="800000"/>
            <a:headEnd/>
            <a:tailEnd/>
          </a:ln>
        </p:spPr>
      </p:pic>
      <p:sp>
        <p:nvSpPr>
          <p:cNvPr id="34819" name="Rectangle 3"/>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1200" dirty="0" smtClean="0">
                <a:latin typeface="Arial" charset="0"/>
              </a:rPr>
              <a:t>Figure 10.14-5</a:t>
            </a:r>
          </a:p>
        </p:txBody>
      </p:sp>
      <p:sp>
        <p:nvSpPr>
          <p:cNvPr id="34820" name="Text Box 4"/>
          <p:cNvSpPr txBox="1">
            <a:spLocks noChangeArrowheads="1"/>
          </p:cNvSpPr>
          <p:nvPr/>
        </p:nvSpPr>
        <p:spPr bwMode="auto">
          <a:xfrm>
            <a:off x="3579813" y="2384425"/>
            <a:ext cx="919162" cy="339725"/>
          </a:xfrm>
          <a:prstGeom prst="rect">
            <a:avLst/>
          </a:prstGeom>
          <a:noFill/>
          <a:ln w="9525">
            <a:noFill/>
            <a:miter lim="800000"/>
            <a:headEnd/>
            <a:tailEnd/>
          </a:ln>
        </p:spPr>
        <p:txBody>
          <a:bodyPr wrap="none" lIns="0" tIns="0" rIns="0" bIns="0"/>
          <a:lstStyle/>
          <a:p>
            <a:pPr algn="ctr">
              <a:lnSpc>
                <a:spcPct val="90000"/>
              </a:lnSpc>
            </a:pPr>
            <a:r>
              <a:rPr lang="en-US" sz="1200" b="1">
                <a:latin typeface="Arial" charset="0"/>
              </a:rPr>
              <a:t>Cytochrome</a:t>
            </a:r>
            <a:br>
              <a:rPr lang="en-US" sz="1200" b="1">
                <a:latin typeface="Arial" charset="0"/>
              </a:rPr>
            </a:br>
            <a:r>
              <a:rPr lang="en-US" sz="1200" b="1">
                <a:latin typeface="Arial" charset="0"/>
              </a:rPr>
              <a:t>complex</a:t>
            </a:r>
          </a:p>
        </p:txBody>
      </p:sp>
      <p:sp>
        <p:nvSpPr>
          <p:cNvPr id="34821" name="Text Box 6"/>
          <p:cNvSpPr txBox="1">
            <a:spLocks noChangeArrowheads="1"/>
          </p:cNvSpPr>
          <p:nvPr/>
        </p:nvSpPr>
        <p:spPr bwMode="auto">
          <a:xfrm>
            <a:off x="1562100" y="1663700"/>
            <a:ext cx="601663" cy="327025"/>
          </a:xfrm>
          <a:prstGeom prst="rect">
            <a:avLst/>
          </a:prstGeom>
          <a:noFill/>
          <a:ln w="9525">
            <a:noFill/>
            <a:miter lim="800000"/>
            <a:headEnd/>
            <a:tailEnd/>
          </a:ln>
        </p:spPr>
        <p:txBody>
          <a:bodyPr wrap="none" lIns="0" tIns="0" rIns="0" bIns="0"/>
          <a:lstStyle/>
          <a:p>
            <a:pPr algn="ctr">
              <a:lnSpc>
                <a:spcPct val="90000"/>
              </a:lnSpc>
            </a:pPr>
            <a:r>
              <a:rPr lang="en-US" sz="1200" b="1">
                <a:solidFill>
                  <a:schemeClr val="bg1"/>
                </a:solidFill>
                <a:latin typeface="Arial" charset="0"/>
              </a:rPr>
              <a:t>Primary</a:t>
            </a:r>
            <a:br>
              <a:rPr lang="en-US" sz="1200" b="1">
                <a:solidFill>
                  <a:schemeClr val="bg1"/>
                </a:solidFill>
                <a:latin typeface="Arial" charset="0"/>
              </a:rPr>
            </a:br>
            <a:r>
              <a:rPr lang="en-US" sz="1200" b="1">
                <a:solidFill>
                  <a:schemeClr val="bg1"/>
                </a:solidFill>
                <a:latin typeface="Arial" charset="0"/>
              </a:rPr>
              <a:t>acceptor</a:t>
            </a:r>
          </a:p>
        </p:txBody>
      </p:sp>
      <p:sp>
        <p:nvSpPr>
          <p:cNvPr id="34822" name="Text Box 7"/>
          <p:cNvSpPr txBox="1">
            <a:spLocks noChangeArrowheads="1"/>
          </p:cNvSpPr>
          <p:nvPr/>
        </p:nvSpPr>
        <p:spPr bwMode="auto">
          <a:xfrm>
            <a:off x="5603875" y="1431925"/>
            <a:ext cx="601663" cy="327025"/>
          </a:xfrm>
          <a:prstGeom prst="rect">
            <a:avLst/>
          </a:prstGeom>
          <a:noFill/>
          <a:ln w="9525">
            <a:noFill/>
            <a:miter lim="800000"/>
            <a:headEnd/>
            <a:tailEnd/>
          </a:ln>
        </p:spPr>
        <p:txBody>
          <a:bodyPr wrap="none" lIns="0" tIns="0" rIns="0" bIns="0"/>
          <a:lstStyle/>
          <a:p>
            <a:pPr algn="ctr">
              <a:lnSpc>
                <a:spcPct val="90000"/>
              </a:lnSpc>
            </a:pPr>
            <a:r>
              <a:rPr lang="en-US" sz="1200" b="1">
                <a:solidFill>
                  <a:schemeClr val="bg1"/>
                </a:solidFill>
                <a:latin typeface="Arial" charset="0"/>
              </a:rPr>
              <a:t>Primary</a:t>
            </a:r>
            <a:br>
              <a:rPr lang="en-US" sz="1200" b="1">
                <a:solidFill>
                  <a:schemeClr val="bg1"/>
                </a:solidFill>
                <a:latin typeface="Arial" charset="0"/>
              </a:rPr>
            </a:br>
            <a:r>
              <a:rPr lang="en-US" sz="1200" b="1">
                <a:solidFill>
                  <a:schemeClr val="bg1"/>
                </a:solidFill>
                <a:latin typeface="Arial" charset="0"/>
              </a:rPr>
              <a:t>acceptor</a:t>
            </a:r>
          </a:p>
        </p:txBody>
      </p:sp>
      <p:sp>
        <p:nvSpPr>
          <p:cNvPr id="34823" name="Text Box 8"/>
          <p:cNvSpPr txBox="1">
            <a:spLocks noChangeArrowheads="1"/>
          </p:cNvSpPr>
          <p:nvPr/>
        </p:nvSpPr>
        <p:spPr bwMode="auto">
          <a:xfrm>
            <a:off x="1054100" y="2332038"/>
            <a:ext cx="309563" cy="182562"/>
          </a:xfrm>
          <a:prstGeom prst="rect">
            <a:avLst/>
          </a:prstGeom>
          <a:noFill/>
          <a:ln w="9525">
            <a:noFill/>
            <a:miter lim="800000"/>
            <a:headEnd/>
            <a:tailEnd/>
          </a:ln>
        </p:spPr>
        <p:txBody>
          <a:bodyPr wrap="none" lIns="0" tIns="0" rIns="0" bIns="0"/>
          <a:lstStyle/>
          <a:p>
            <a:pPr>
              <a:lnSpc>
                <a:spcPct val="90000"/>
              </a:lnSpc>
            </a:pPr>
            <a:r>
              <a:rPr lang="en-US" sz="1200" b="1">
                <a:solidFill>
                  <a:schemeClr val="bg1"/>
                </a:solidFill>
                <a:latin typeface="Arial" charset="0"/>
              </a:rPr>
              <a:t>H</a:t>
            </a:r>
            <a:r>
              <a:rPr lang="en-US" sz="1200" b="1" baseline="-25000">
                <a:solidFill>
                  <a:schemeClr val="bg1"/>
                </a:solidFill>
                <a:latin typeface="Arial" charset="0"/>
              </a:rPr>
              <a:t>2</a:t>
            </a:r>
            <a:r>
              <a:rPr lang="en-US" sz="1200" b="1">
                <a:solidFill>
                  <a:schemeClr val="bg1"/>
                </a:solidFill>
                <a:latin typeface="Arial" charset="0"/>
              </a:rPr>
              <a:t>O</a:t>
            </a:r>
          </a:p>
        </p:txBody>
      </p:sp>
      <p:sp>
        <p:nvSpPr>
          <p:cNvPr id="34824" name="Text Box 9"/>
          <p:cNvSpPr txBox="1">
            <a:spLocks noChangeArrowheads="1"/>
          </p:cNvSpPr>
          <p:nvPr/>
        </p:nvSpPr>
        <p:spPr bwMode="auto">
          <a:xfrm>
            <a:off x="544513" y="2762250"/>
            <a:ext cx="217487" cy="182563"/>
          </a:xfrm>
          <a:prstGeom prst="rect">
            <a:avLst/>
          </a:prstGeom>
          <a:noFill/>
          <a:ln w="9525">
            <a:noFill/>
            <a:miter lim="800000"/>
            <a:headEnd/>
            <a:tailEnd/>
          </a:ln>
        </p:spPr>
        <p:txBody>
          <a:bodyPr wrap="none" lIns="0" tIns="0" rIns="0" bIns="0"/>
          <a:lstStyle/>
          <a:p>
            <a:pPr>
              <a:lnSpc>
                <a:spcPct val="90000"/>
              </a:lnSpc>
            </a:pPr>
            <a:r>
              <a:rPr lang="en-US" sz="1200" b="1">
                <a:solidFill>
                  <a:schemeClr val="bg1"/>
                </a:solidFill>
                <a:latin typeface="Arial" charset="0"/>
              </a:rPr>
              <a:t>O</a:t>
            </a:r>
            <a:r>
              <a:rPr lang="en-US" sz="1200" b="1" baseline="-25000">
                <a:solidFill>
                  <a:schemeClr val="bg1"/>
                </a:solidFill>
                <a:latin typeface="Arial" charset="0"/>
              </a:rPr>
              <a:t>2</a:t>
            </a:r>
            <a:endParaRPr lang="en-US" sz="1200" b="1">
              <a:solidFill>
                <a:schemeClr val="bg1"/>
              </a:solidFill>
              <a:latin typeface="Arial" charset="0"/>
            </a:endParaRPr>
          </a:p>
        </p:txBody>
      </p:sp>
      <p:sp>
        <p:nvSpPr>
          <p:cNvPr id="34825" name="Text Box 10"/>
          <p:cNvSpPr txBox="1">
            <a:spLocks noChangeArrowheads="1"/>
          </p:cNvSpPr>
          <p:nvPr/>
        </p:nvSpPr>
        <p:spPr bwMode="auto">
          <a:xfrm>
            <a:off x="425450" y="2417763"/>
            <a:ext cx="338138" cy="168275"/>
          </a:xfrm>
          <a:prstGeom prst="rect">
            <a:avLst/>
          </a:prstGeom>
          <a:noFill/>
          <a:ln w="9525">
            <a:noFill/>
            <a:miter lim="800000"/>
            <a:headEnd/>
            <a:tailEnd/>
          </a:ln>
        </p:spPr>
        <p:txBody>
          <a:bodyPr wrap="none" lIns="0" tIns="0" rIns="0" bIns="0"/>
          <a:lstStyle/>
          <a:p>
            <a:pPr>
              <a:lnSpc>
                <a:spcPct val="90000"/>
              </a:lnSpc>
            </a:pPr>
            <a:r>
              <a:rPr lang="en-US" sz="1200" b="1">
                <a:latin typeface="Arial" charset="0"/>
              </a:rPr>
              <a:t>2 H</a:t>
            </a:r>
            <a:r>
              <a:rPr lang="en-US" sz="1200" b="1" baseline="30000">
                <a:latin typeface="Arial" charset="0"/>
                <a:sym typeface="Symbol" pitchFamily="84" charset="2"/>
              </a:rPr>
              <a:t></a:t>
            </a:r>
            <a:endParaRPr lang="en-US" sz="1200" b="1">
              <a:latin typeface="Arial" charset="0"/>
            </a:endParaRPr>
          </a:p>
        </p:txBody>
      </p:sp>
      <p:sp>
        <p:nvSpPr>
          <p:cNvPr id="34826" name="Text Box 11"/>
          <p:cNvSpPr txBox="1">
            <a:spLocks noChangeArrowheads="1"/>
          </p:cNvSpPr>
          <p:nvPr/>
        </p:nvSpPr>
        <p:spPr bwMode="auto">
          <a:xfrm>
            <a:off x="525463" y="2597150"/>
            <a:ext cx="127000" cy="155575"/>
          </a:xfrm>
          <a:prstGeom prst="rect">
            <a:avLst/>
          </a:prstGeom>
          <a:noFill/>
          <a:ln w="9525">
            <a:noFill/>
            <a:miter lim="800000"/>
            <a:headEnd/>
            <a:tailEnd/>
          </a:ln>
        </p:spPr>
        <p:txBody>
          <a:bodyPr wrap="none" lIns="0" tIns="0" rIns="0" bIns="0"/>
          <a:lstStyle/>
          <a:p>
            <a:pPr>
              <a:lnSpc>
                <a:spcPct val="90000"/>
              </a:lnSpc>
            </a:pPr>
            <a:r>
              <a:rPr lang="en-US" sz="1200" b="1">
                <a:latin typeface="Arial" charset="0"/>
              </a:rPr>
              <a:t>+</a:t>
            </a:r>
          </a:p>
        </p:txBody>
      </p:sp>
      <p:sp>
        <p:nvSpPr>
          <p:cNvPr id="34827" name="Text Box 12"/>
          <p:cNvSpPr txBox="1">
            <a:spLocks noChangeArrowheads="1"/>
          </p:cNvSpPr>
          <p:nvPr/>
        </p:nvSpPr>
        <p:spPr bwMode="auto">
          <a:xfrm>
            <a:off x="314325" y="2781300"/>
            <a:ext cx="193675" cy="195263"/>
          </a:xfrm>
          <a:prstGeom prst="rect">
            <a:avLst/>
          </a:prstGeom>
          <a:noFill/>
          <a:ln w="9525">
            <a:noFill/>
            <a:miter lim="800000"/>
            <a:headEnd/>
            <a:tailEnd/>
          </a:ln>
        </p:spPr>
        <p:txBody>
          <a:bodyPr wrap="none" lIns="0" tIns="0" rIns="0" bIns="0"/>
          <a:lstStyle/>
          <a:p>
            <a:pPr>
              <a:lnSpc>
                <a:spcPct val="90000"/>
              </a:lnSpc>
            </a:pPr>
            <a:r>
              <a:rPr lang="en-US" sz="1200" b="1" baseline="30000" dirty="0" smtClean="0">
                <a:latin typeface="Arial" charset="0"/>
              </a:rPr>
              <a:t>1/2</a:t>
            </a:r>
            <a:endParaRPr lang="en-US" sz="1200" b="1" dirty="0">
              <a:latin typeface="Arial" charset="0"/>
            </a:endParaRPr>
          </a:p>
        </p:txBody>
      </p:sp>
      <p:sp>
        <p:nvSpPr>
          <p:cNvPr id="34828" name="Text Box 13"/>
          <p:cNvSpPr txBox="1">
            <a:spLocks noChangeArrowheads="1"/>
          </p:cNvSpPr>
          <p:nvPr/>
        </p:nvSpPr>
        <p:spPr bwMode="auto">
          <a:xfrm>
            <a:off x="1901825" y="3416300"/>
            <a:ext cx="404813" cy="168275"/>
          </a:xfrm>
          <a:prstGeom prst="rect">
            <a:avLst/>
          </a:prstGeom>
          <a:noFill/>
          <a:ln w="9525">
            <a:noFill/>
            <a:miter lim="800000"/>
            <a:headEnd/>
            <a:tailEnd/>
          </a:ln>
        </p:spPr>
        <p:txBody>
          <a:bodyPr wrap="none" lIns="0" tIns="0" rIns="0" bIns="0"/>
          <a:lstStyle/>
          <a:p>
            <a:pPr>
              <a:lnSpc>
                <a:spcPct val="90000"/>
              </a:lnSpc>
            </a:pPr>
            <a:r>
              <a:rPr lang="en-US" sz="1200" b="1">
                <a:latin typeface="Arial" charset="0"/>
              </a:rPr>
              <a:t>P680</a:t>
            </a:r>
          </a:p>
        </p:txBody>
      </p:sp>
      <p:sp>
        <p:nvSpPr>
          <p:cNvPr id="34829" name="Text Box 14"/>
          <p:cNvSpPr txBox="1">
            <a:spLocks noChangeArrowheads="1"/>
          </p:cNvSpPr>
          <p:nvPr/>
        </p:nvSpPr>
        <p:spPr bwMode="auto">
          <a:xfrm>
            <a:off x="546100" y="3765550"/>
            <a:ext cx="404813" cy="168275"/>
          </a:xfrm>
          <a:prstGeom prst="rect">
            <a:avLst/>
          </a:prstGeom>
          <a:noFill/>
          <a:ln w="9525">
            <a:noFill/>
            <a:miter lim="800000"/>
            <a:headEnd/>
            <a:tailEnd/>
          </a:ln>
        </p:spPr>
        <p:txBody>
          <a:bodyPr wrap="none" lIns="0" tIns="0" rIns="0" bIns="0"/>
          <a:lstStyle/>
          <a:p>
            <a:pPr>
              <a:lnSpc>
                <a:spcPct val="90000"/>
              </a:lnSpc>
            </a:pPr>
            <a:r>
              <a:rPr lang="en-US" sz="1200" b="1">
                <a:latin typeface="Arial" charset="0"/>
              </a:rPr>
              <a:t>Light</a:t>
            </a:r>
          </a:p>
        </p:txBody>
      </p:sp>
      <p:sp>
        <p:nvSpPr>
          <p:cNvPr id="34830" name="Text Box 15"/>
          <p:cNvSpPr txBox="1">
            <a:spLocks noChangeArrowheads="1"/>
          </p:cNvSpPr>
          <p:nvPr/>
        </p:nvSpPr>
        <p:spPr bwMode="auto">
          <a:xfrm>
            <a:off x="3046413" y="4824413"/>
            <a:ext cx="762000" cy="314325"/>
          </a:xfrm>
          <a:prstGeom prst="rect">
            <a:avLst/>
          </a:prstGeom>
          <a:noFill/>
          <a:ln w="9525">
            <a:noFill/>
            <a:miter lim="800000"/>
            <a:headEnd/>
            <a:tailEnd/>
          </a:ln>
        </p:spPr>
        <p:txBody>
          <a:bodyPr wrap="none" lIns="0" tIns="0" rIns="0" bIns="0"/>
          <a:lstStyle/>
          <a:p>
            <a:pPr>
              <a:lnSpc>
                <a:spcPct val="90000"/>
              </a:lnSpc>
            </a:pPr>
            <a:r>
              <a:rPr lang="en-US" sz="1200" b="1">
                <a:latin typeface="Arial" charset="0"/>
              </a:rPr>
              <a:t>Pigment</a:t>
            </a:r>
            <a:br>
              <a:rPr lang="en-US" sz="1200" b="1">
                <a:latin typeface="Arial" charset="0"/>
              </a:rPr>
            </a:br>
            <a:r>
              <a:rPr lang="en-US" sz="1200" b="1">
                <a:latin typeface="Arial" charset="0"/>
              </a:rPr>
              <a:t>molecules</a:t>
            </a:r>
          </a:p>
        </p:txBody>
      </p:sp>
      <p:sp>
        <p:nvSpPr>
          <p:cNvPr id="34831" name="Text Box 16"/>
          <p:cNvSpPr txBox="1">
            <a:spLocks noChangeArrowheads="1"/>
          </p:cNvSpPr>
          <p:nvPr/>
        </p:nvSpPr>
        <p:spPr bwMode="auto">
          <a:xfrm>
            <a:off x="1287463" y="5394325"/>
            <a:ext cx="1158875" cy="314325"/>
          </a:xfrm>
          <a:prstGeom prst="rect">
            <a:avLst/>
          </a:prstGeom>
          <a:noFill/>
          <a:ln w="9525">
            <a:noFill/>
            <a:miter lim="800000"/>
            <a:headEnd/>
            <a:tailEnd/>
          </a:ln>
        </p:spPr>
        <p:txBody>
          <a:bodyPr wrap="none" lIns="0" tIns="0" rIns="0" bIns="0"/>
          <a:lstStyle/>
          <a:p>
            <a:pPr algn="ctr">
              <a:lnSpc>
                <a:spcPct val="90000"/>
              </a:lnSpc>
            </a:pPr>
            <a:r>
              <a:rPr lang="en-US" sz="1200" b="1">
                <a:latin typeface="Arial" charset="0"/>
              </a:rPr>
              <a:t>Photosystem </a:t>
            </a:r>
            <a:r>
              <a:rPr lang="en-US" sz="1200" b="1"/>
              <a:t>II</a:t>
            </a:r>
            <a:r>
              <a:rPr lang="en-US" sz="1200" b="1">
                <a:latin typeface="Arial" charset="0"/>
              </a:rPr>
              <a:t/>
            </a:r>
            <a:br>
              <a:rPr lang="en-US" sz="1200" b="1">
                <a:latin typeface="Arial" charset="0"/>
              </a:rPr>
            </a:br>
            <a:r>
              <a:rPr lang="en-US" sz="1200" b="1">
                <a:latin typeface="Arial" charset="0"/>
              </a:rPr>
              <a:t>(PS </a:t>
            </a:r>
            <a:r>
              <a:rPr lang="en-US" sz="1200" b="1"/>
              <a:t>II</a:t>
            </a:r>
            <a:r>
              <a:rPr lang="en-US" sz="1200" b="1">
                <a:latin typeface="Arial" charset="0"/>
              </a:rPr>
              <a:t>)</a:t>
            </a:r>
          </a:p>
        </p:txBody>
      </p:sp>
      <p:sp>
        <p:nvSpPr>
          <p:cNvPr id="34832" name="Text Box 17"/>
          <p:cNvSpPr txBox="1">
            <a:spLocks noChangeArrowheads="1"/>
          </p:cNvSpPr>
          <p:nvPr/>
        </p:nvSpPr>
        <p:spPr bwMode="auto">
          <a:xfrm>
            <a:off x="5330825" y="5110163"/>
            <a:ext cx="1158875" cy="314325"/>
          </a:xfrm>
          <a:prstGeom prst="rect">
            <a:avLst/>
          </a:prstGeom>
          <a:noFill/>
          <a:ln w="9525">
            <a:noFill/>
            <a:miter lim="800000"/>
            <a:headEnd/>
            <a:tailEnd/>
          </a:ln>
        </p:spPr>
        <p:txBody>
          <a:bodyPr wrap="none" lIns="0" tIns="0" rIns="0" bIns="0"/>
          <a:lstStyle/>
          <a:p>
            <a:pPr algn="ctr">
              <a:lnSpc>
                <a:spcPct val="90000"/>
              </a:lnSpc>
            </a:pPr>
            <a:r>
              <a:rPr lang="en-US" sz="1200" b="1">
                <a:latin typeface="Arial" charset="0"/>
              </a:rPr>
              <a:t>Photosystem </a:t>
            </a:r>
            <a:r>
              <a:rPr lang="en-US" sz="1200" b="1"/>
              <a:t>I</a:t>
            </a:r>
            <a:r>
              <a:rPr lang="en-US" sz="1200" b="1">
                <a:latin typeface="Arial" charset="0"/>
              </a:rPr>
              <a:t/>
            </a:r>
            <a:br>
              <a:rPr lang="en-US" sz="1200" b="1">
                <a:latin typeface="Arial" charset="0"/>
              </a:rPr>
            </a:br>
            <a:r>
              <a:rPr lang="en-US" sz="1200" b="1">
                <a:latin typeface="Arial" charset="0"/>
              </a:rPr>
              <a:t>(PS </a:t>
            </a:r>
            <a:r>
              <a:rPr lang="en-US" sz="1200" b="1"/>
              <a:t>I</a:t>
            </a:r>
            <a:r>
              <a:rPr lang="en-US" sz="1200" b="1">
                <a:latin typeface="Arial" charset="0"/>
              </a:rPr>
              <a:t>)</a:t>
            </a:r>
          </a:p>
        </p:txBody>
      </p:sp>
      <p:sp>
        <p:nvSpPr>
          <p:cNvPr id="34833" name="Text Box 18"/>
          <p:cNvSpPr txBox="1">
            <a:spLocks noChangeArrowheads="1"/>
          </p:cNvSpPr>
          <p:nvPr/>
        </p:nvSpPr>
        <p:spPr bwMode="auto">
          <a:xfrm>
            <a:off x="2981325" y="2033588"/>
            <a:ext cx="258763" cy="195262"/>
          </a:xfrm>
          <a:prstGeom prst="rect">
            <a:avLst/>
          </a:prstGeom>
          <a:noFill/>
          <a:ln w="9525">
            <a:noFill/>
            <a:miter lim="800000"/>
            <a:headEnd/>
            <a:tailEnd/>
          </a:ln>
        </p:spPr>
        <p:txBody>
          <a:bodyPr wrap="none" lIns="0" tIns="0" rIns="0" bIns="0"/>
          <a:lstStyle/>
          <a:p>
            <a:pPr>
              <a:lnSpc>
                <a:spcPct val="90000"/>
              </a:lnSpc>
            </a:pPr>
            <a:r>
              <a:rPr lang="en-US" sz="1200" b="1">
                <a:latin typeface="Arial" charset="0"/>
              </a:rPr>
              <a:t>Pq</a:t>
            </a:r>
          </a:p>
        </p:txBody>
      </p:sp>
      <p:sp>
        <p:nvSpPr>
          <p:cNvPr id="34834" name="Text Box 19"/>
          <p:cNvSpPr txBox="1">
            <a:spLocks noChangeArrowheads="1"/>
          </p:cNvSpPr>
          <p:nvPr/>
        </p:nvSpPr>
        <p:spPr bwMode="auto">
          <a:xfrm>
            <a:off x="4760913" y="2887663"/>
            <a:ext cx="258762" cy="195262"/>
          </a:xfrm>
          <a:prstGeom prst="rect">
            <a:avLst/>
          </a:prstGeom>
          <a:noFill/>
          <a:ln w="9525">
            <a:noFill/>
            <a:miter lim="800000"/>
            <a:headEnd/>
            <a:tailEnd/>
          </a:ln>
        </p:spPr>
        <p:txBody>
          <a:bodyPr wrap="none" lIns="0" tIns="0" rIns="0" bIns="0"/>
          <a:lstStyle/>
          <a:p>
            <a:pPr>
              <a:lnSpc>
                <a:spcPct val="90000"/>
              </a:lnSpc>
            </a:pPr>
            <a:r>
              <a:rPr lang="en-US" sz="1200" b="1">
                <a:latin typeface="Arial" charset="0"/>
              </a:rPr>
              <a:t>Pc</a:t>
            </a:r>
          </a:p>
        </p:txBody>
      </p:sp>
      <p:sp>
        <p:nvSpPr>
          <p:cNvPr id="34835" name="Text Box 20"/>
          <p:cNvSpPr txBox="1">
            <a:spLocks noChangeArrowheads="1"/>
          </p:cNvSpPr>
          <p:nvPr/>
        </p:nvSpPr>
        <p:spPr bwMode="auto">
          <a:xfrm>
            <a:off x="3714750" y="4157663"/>
            <a:ext cx="365125" cy="182562"/>
          </a:xfrm>
          <a:prstGeom prst="rect">
            <a:avLst/>
          </a:prstGeom>
          <a:noFill/>
          <a:ln w="9525">
            <a:noFill/>
            <a:miter lim="800000"/>
            <a:headEnd/>
            <a:tailEnd/>
          </a:ln>
        </p:spPr>
        <p:txBody>
          <a:bodyPr wrap="none" lIns="0" tIns="0" rIns="0" bIns="0"/>
          <a:lstStyle/>
          <a:p>
            <a:pPr>
              <a:lnSpc>
                <a:spcPct val="90000"/>
              </a:lnSpc>
            </a:pPr>
            <a:r>
              <a:rPr lang="en-US" sz="1200" b="1">
                <a:latin typeface="Arial" charset="0"/>
              </a:rPr>
              <a:t>ATP</a:t>
            </a:r>
          </a:p>
        </p:txBody>
      </p:sp>
      <p:grpSp>
        <p:nvGrpSpPr>
          <p:cNvPr id="2" name="Group 23"/>
          <p:cNvGrpSpPr>
            <a:grpSpLocks/>
          </p:cNvGrpSpPr>
          <p:nvPr/>
        </p:nvGrpSpPr>
        <p:grpSpPr bwMode="auto">
          <a:xfrm>
            <a:off x="344488" y="3744913"/>
            <a:ext cx="223837" cy="177800"/>
            <a:chOff x="1942" y="3559"/>
            <a:chExt cx="141" cy="112"/>
          </a:xfrm>
        </p:grpSpPr>
        <p:sp>
          <p:nvSpPr>
            <p:cNvPr id="34879" name="Oval 21"/>
            <p:cNvSpPr>
              <a:spLocks noChangeArrowheads="1"/>
            </p:cNvSpPr>
            <p:nvPr/>
          </p:nvSpPr>
          <p:spPr bwMode="auto">
            <a:xfrm>
              <a:off x="1942" y="3559"/>
              <a:ext cx="108" cy="108"/>
            </a:xfrm>
            <a:prstGeom prst="ellipse">
              <a:avLst/>
            </a:prstGeom>
            <a:solidFill>
              <a:srgbClr val="0F90D1"/>
            </a:solidFill>
            <a:ln w="12700">
              <a:noFill/>
              <a:round/>
              <a:headEnd/>
              <a:tailEnd/>
            </a:ln>
          </p:spPr>
          <p:txBody>
            <a:bodyPr wrap="none" anchor="ctr"/>
            <a:lstStyle/>
            <a:p>
              <a:endParaRPr lang="en-US"/>
            </a:p>
          </p:txBody>
        </p:sp>
        <p:sp>
          <p:nvSpPr>
            <p:cNvPr id="34880" name="Text Box 22"/>
            <p:cNvSpPr txBox="1">
              <a:spLocks noChangeArrowheads="1"/>
            </p:cNvSpPr>
            <p:nvPr/>
          </p:nvSpPr>
          <p:spPr bwMode="auto">
            <a:xfrm>
              <a:off x="1969" y="3565"/>
              <a:ext cx="114" cy="106"/>
            </a:xfrm>
            <a:prstGeom prst="rect">
              <a:avLst/>
            </a:prstGeom>
            <a:noFill/>
            <a:ln w="9525">
              <a:noFill/>
              <a:miter lim="800000"/>
              <a:headEnd/>
              <a:tailEnd/>
            </a:ln>
          </p:spPr>
          <p:txBody>
            <a:bodyPr wrap="none" lIns="0" tIns="0" rIns="0" bIns="0"/>
            <a:lstStyle/>
            <a:p>
              <a:pPr>
                <a:lnSpc>
                  <a:spcPct val="90000"/>
                </a:lnSpc>
              </a:pPr>
              <a:r>
                <a:rPr lang="en-US" sz="1100" b="1">
                  <a:solidFill>
                    <a:schemeClr val="bg1"/>
                  </a:solidFill>
                  <a:latin typeface="Arial" charset="0"/>
                </a:rPr>
                <a:t>1</a:t>
              </a:r>
            </a:p>
          </p:txBody>
        </p:sp>
      </p:grpSp>
      <p:grpSp>
        <p:nvGrpSpPr>
          <p:cNvPr id="3" name="Group 27"/>
          <p:cNvGrpSpPr>
            <a:grpSpLocks/>
          </p:cNvGrpSpPr>
          <p:nvPr/>
        </p:nvGrpSpPr>
        <p:grpSpPr bwMode="auto">
          <a:xfrm>
            <a:off x="2097088" y="2098675"/>
            <a:ext cx="223837" cy="190500"/>
            <a:chOff x="1580" y="480"/>
            <a:chExt cx="141" cy="120"/>
          </a:xfrm>
        </p:grpSpPr>
        <p:sp>
          <p:nvSpPr>
            <p:cNvPr id="34877" name="Oval 25"/>
            <p:cNvSpPr>
              <a:spLocks noChangeArrowheads="1"/>
            </p:cNvSpPr>
            <p:nvPr/>
          </p:nvSpPr>
          <p:spPr bwMode="auto">
            <a:xfrm>
              <a:off x="1580" y="480"/>
              <a:ext cx="108" cy="108"/>
            </a:xfrm>
            <a:prstGeom prst="ellipse">
              <a:avLst/>
            </a:prstGeom>
            <a:solidFill>
              <a:srgbClr val="0F90D1"/>
            </a:solidFill>
            <a:ln w="12700">
              <a:noFill/>
              <a:round/>
              <a:headEnd/>
              <a:tailEnd/>
            </a:ln>
          </p:spPr>
          <p:txBody>
            <a:bodyPr wrap="none" anchor="ctr"/>
            <a:lstStyle/>
            <a:p>
              <a:endParaRPr lang="en-US"/>
            </a:p>
          </p:txBody>
        </p:sp>
        <p:sp>
          <p:nvSpPr>
            <p:cNvPr id="34878" name="Text Box 26"/>
            <p:cNvSpPr txBox="1">
              <a:spLocks noChangeArrowheads="1"/>
            </p:cNvSpPr>
            <p:nvPr/>
          </p:nvSpPr>
          <p:spPr bwMode="auto">
            <a:xfrm>
              <a:off x="1607" y="494"/>
              <a:ext cx="114" cy="106"/>
            </a:xfrm>
            <a:prstGeom prst="rect">
              <a:avLst/>
            </a:prstGeom>
            <a:noFill/>
            <a:ln w="9525">
              <a:noFill/>
              <a:miter lim="800000"/>
              <a:headEnd/>
              <a:tailEnd/>
            </a:ln>
          </p:spPr>
          <p:txBody>
            <a:bodyPr wrap="none" lIns="0" tIns="0" rIns="0" bIns="0"/>
            <a:lstStyle/>
            <a:p>
              <a:pPr>
                <a:lnSpc>
                  <a:spcPct val="90000"/>
                </a:lnSpc>
              </a:pPr>
              <a:r>
                <a:rPr lang="en-US" sz="1100" b="1">
                  <a:solidFill>
                    <a:schemeClr val="bg1"/>
                  </a:solidFill>
                  <a:latin typeface="Arial" charset="0"/>
                </a:rPr>
                <a:t>2</a:t>
              </a:r>
            </a:p>
          </p:txBody>
        </p:sp>
      </p:grpSp>
      <p:grpSp>
        <p:nvGrpSpPr>
          <p:cNvPr id="4" name="Group 31"/>
          <p:cNvGrpSpPr>
            <a:grpSpLocks/>
          </p:cNvGrpSpPr>
          <p:nvPr/>
        </p:nvGrpSpPr>
        <p:grpSpPr bwMode="auto">
          <a:xfrm>
            <a:off x="952500" y="2700338"/>
            <a:ext cx="236538" cy="190500"/>
            <a:chOff x="600" y="1701"/>
            <a:chExt cx="149" cy="120"/>
          </a:xfrm>
        </p:grpSpPr>
        <p:sp>
          <p:nvSpPr>
            <p:cNvPr id="34875" name="Oval 29"/>
            <p:cNvSpPr>
              <a:spLocks noChangeArrowheads="1"/>
            </p:cNvSpPr>
            <p:nvPr/>
          </p:nvSpPr>
          <p:spPr bwMode="auto">
            <a:xfrm>
              <a:off x="600" y="1701"/>
              <a:ext cx="108" cy="108"/>
            </a:xfrm>
            <a:prstGeom prst="ellipse">
              <a:avLst/>
            </a:prstGeom>
            <a:solidFill>
              <a:srgbClr val="0F90D1"/>
            </a:solidFill>
            <a:ln w="12700">
              <a:noFill/>
              <a:round/>
              <a:headEnd/>
              <a:tailEnd/>
            </a:ln>
          </p:spPr>
          <p:txBody>
            <a:bodyPr wrap="none" anchor="ctr"/>
            <a:lstStyle/>
            <a:p>
              <a:endParaRPr lang="en-US"/>
            </a:p>
          </p:txBody>
        </p:sp>
        <p:sp>
          <p:nvSpPr>
            <p:cNvPr id="34876" name="Text Box 30"/>
            <p:cNvSpPr txBox="1">
              <a:spLocks noChangeArrowheads="1"/>
            </p:cNvSpPr>
            <p:nvPr/>
          </p:nvSpPr>
          <p:spPr bwMode="auto">
            <a:xfrm>
              <a:off x="635" y="1715"/>
              <a:ext cx="114" cy="106"/>
            </a:xfrm>
            <a:prstGeom prst="rect">
              <a:avLst/>
            </a:prstGeom>
            <a:noFill/>
            <a:ln w="9525">
              <a:noFill/>
              <a:miter lim="800000"/>
              <a:headEnd/>
              <a:tailEnd/>
            </a:ln>
          </p:spPr>
          <p:txBody>
            <a:bodyPr wrap="none" lIns="0" tIns="0" rIns="0" bIns="0"/>
            <a:lstStyle/>
            <a:p>
              <a:pPr>
                <a:lnSpc>
                  <a:spcPct val="90000"/>
                </a:lnSpc>
              </a:pPr>
              <a:r>
                <a:rPr lang="en-US" sz="1100" b="1">
                  <a:solidFill>
                    <a:schemeClr val="bg1"/>
                  </a:solidFill>
                  <a:latin typeface="Arial" charset="0"/>
                </a:rPr>
                <a:t>3</a:t>
              </a:r>
            </a:p>
          </p:txBody>
        </p:sp>
      </p:grpSp>
      <p:grpSp>
        <p:nvGrpSpPr>
          <p:cNvPr id="5" name="Group 44"/>
          <p:cNvGrpSpPr>
            <a:grpSpLocks/>
          </p:cNvGrpSpPr>
          <p:nvPr/>
        </p:nvGrpSpPr>
        <p:grpSpPr bwMode="auto">
          <a:xfrm>
            <a:off x="3790950" y="3354388"/>
            <a:ext cx="223838" cy="190500"/>
            <a:chOff x="1922" y="3730"/>
            <a:chExt cx="141" cy="120"/>
          </a:xfrm>
        </p:grpSpPr>
        <p:sp>
          <p:nvSpPr>
            <p:cNvPr id="34873" name="Oval 36"/>
            <p:cNvSpPr>
              <a:spLocks noChangeArrowheads="1"/>
            </p:cNvSpPr>
            <p:nvPr/>
          </p:nvSpPr>
          <p:spPr bwMode="auto">
            <a:xfrm>
              <a:off x="1922" y="3730"/>
              <a:ext cx="108" cy="108"/>
            </a:xfrm>
            <a:prstGeom prst="ellipse">
              <a:avLst/>
            </a:prstGeom>
            <a:solidFill>
              <a:srgbClr val="0F90D1"/>
            </a:solidFill>
            <a:ln w="12700">
              <a:noFill/>
              <a:round/>
              <a:headEnd/>
              <a:tailEnd/>
            </a:ln>
          </p:spPr>
          <p:txBody>
            <a:bodyPr wrap="none" anchor="ctr"/>
            <a:lstStyle/>
            <a:p>
              <a:endParaRPr lang="en-US"/>
            </a:p>
          </p:txBody>
        </p:sp>
        <p:sp>
          <p:nvSpPr>
            <p:cNvPr id="34874" name="Text Box 37"/>
            <p:cNvSpPr txBox="1">
              <a:spLocks noChangeArrowheads="1"/>
            </p:cNvSpPr>
            <p:nvPr/>
          </p:nvSpPr>
          <p:spPr bwMode="auto">
            <a:xfrm>
              <a:off x="1949" y="3744"/>
              <a:ext cx="114" cy="106"/>
            </a:xfrm>
            <a:prstGeom prst="rect">
              <a:avLst/>
            </a:prstGeom>
            <a:noFill/>
            <a:ln w="9525">
              <a:noFill/>
              <a:miter lim="800000"/>
              <a:headEnd/>
              <a:tailEnd/>
            </a:ln>
          </p:spPr>
          <p:txBody>
            <a:bodyPr wrap="none" lIns="0" tIns="0" rIns="0" bIns="0"/>
            <a:lstStyle/>
            <a:p>
              <a:pPr>
                <a:lnSpc>
                  <a:spcPct val="90000"/>
                </a:lnSpc>
              </a:pPr>
              <a:r>
                <a:rPr lang="en-US" sz="1100" b="1">
                  <a:solidFill>
                    <a:schemeClr val="bg1"/>
                  </a:solidFill>
                  <a:latin typeface="Arial" charset="0"/>
                </a:rPr>
                <a:t>5</a:t>
              </a:r>
            </a:p>
          </p:txBody>
        </p:sp>
      </p:grpSp>
      <p:grpSp>
        <p:nvGrpSpPr>
          <p:cNvPr id="6" name="Group 45"/>
          <p:cNvGrpSpPr>
            <a:grpSpLocks/>
          </p:cNvGrpSpPr>
          <p:nvPr/>
        </p:nvGrpSpPr>
        <p:grpSpPr bwMode="auto">
          <a:xfrm>
            <a:off x="7027863" y="3797300"/>
            <a:ext cx="211137" cy="177800"/>
            <a:chOff x="2385" y="3751"/>
            <a:chExt cx="133" cy="112"/>
          </a:xfrm>
        </p:grpSpPr>
        <p:sp>
          <p:nvSpPr>
            <p:cNvPr id="34871" name="Oval 38"/>
            <p:cNvSpPr>
              <a:spLocks noChangeArrowheads="1"/>
            </p:cNvSpPr>
            <p:nvPr/>
          </p:nvSpPr>
          <p:spPr bwMode="auto">
            <a:xfrm>
              <a:off x="2385" y="3751"/>
              <a:ext cx="108" cy="108"/>
            </a:xfrm>
            <a:prstGeom prst="ellipse">
              <a:avLst/>
            </a:prstGeom>
            <a:solidFill>
              <a:srgbClr val="0F90D1"/>
            </a:solidFill>
            <a:ln w="12700">
              <a:noFill/>
              <a:round/>
              <a:headEnd/>
              <a:tailEnd/>
            </a:ln>
          </p:spPr>
          <p:txBody>
            <a:bodyPr wrap="none" anchor="ctr"/>
            <a:lstStyle/>
            <a:p>
              <a:endParaRPr lang="en-US"/>
            </a:p>
          </p:txBody>
        </p:sp>
        <p:sp>
          <p:nvSpPr>
            <p:cNvPr id="34872" name="Text Box 39"/>
            <p:cNvSpPr txBox="1">
              <a:spLocks noChangeArrowheads="1"/>
            </p:cNvSpPr>
            <p:nvPr/>
          </p:nvSpPr>
          <p:spPr bwMode="auto">
            <a:xfrm>
              <a:off x="2404" y="3757"/>
              <a:ext cx="114" cy="106"/>
            </a:xfrm>
            <a:prstGeom prst="rect">
              <a:avLst/>
            </a:prstGeom>
            <a:noFill/>
            <a:ln w="9525">
              <a:noFill/>
              <a:miter lim="800000"/>
              <a:headEnd/>
              <a:tailEnd/>
            </a:ln>
          </p:spPr>
          <p:txBody>
            <a:bodyPr wrap="none" lIns="0" tIns="0" rIns="0" bIns="0"/>
            <a:lstStyle/>
            <a:p>
              <a:pPr>
                <a:lnSpc>
                  <a:spcPct val="90000"/>
                </a:lnSpc>
              </a:pPr>
              <a:r>
                <a:rPr lang="en-US" sz="1100" b="1">
                  <a:solidFill>
                    <a:schemeClr val="bg1"/>
                  </a:solidFill>
                  <a:latin typeface="Arial" charset="0"/>
                </a:rPr>
                <a:t>6</a:t>
              </a:r>
            </a:p>
          </p:txBody>
        </p:sp>
      </p:grpSp>
      <p:grpSp>
        <p:nvGrpSpPr>
          <p:cNvPr id="7" name="Group 46"/>
          <p:cNvGrpSpPr>
            <a:grpSpLocks/>
          </p:cNvGrpSpPr>
          <p:nvPr/>
        </p:nvGrpSpPr>
        <p:grpSpPr bwMode="auto">
          <a:xfrm>
            <a:off x="7237413" y="1641475"/>
            <a:ext cx="236537" cy="190500"/>
            <a:chOff x="2834" y="3751"/>
            <a:chExt cx="149" cy="120"/>
          </a:xfrm>
        </p:grpSpPr>
        <p:sp>
          <p:nvSpPr>
            <p:cNvPr id="34869" name="Oval 40"/>
            <p:cNvSpPr>
              <a:spLocks noChangeArrowheads="1"/>
            </p:cNvSpPr>
            <p:nvPr/>
          </p:nvSpPr>
          <p:spPr bwMode="auto">
            <a:xfrm>
              <a:off x="2834" y="3751"/>
              <a:ext cx="108" cy="108"/>
            </a:xfrm>
            <a:prstGeom prst="ellipse">
              <a:avLst/>
            </a:prstGeom>
            <a:solidFill>
              <a:srgbClr val="0F90D1"/>
            </a:solidFill>
            <a:ln w="12700">
              <a:noFill/>
              <a:round/>
              <a:headEnd/>
              <a:tailEnd/>
            </a:ln>
          </p:spPr>
          <p:txBody>
            <a:bodyPr wrap="none" anchor="ctr"/>
            <a:lstStyle/>
            <a:p>
              <a:endParaRPr lang="en-US"/>
            </a:p>
          </p:txBody>
        </p:sp>
        <p:sp>
          <p:nvSpPr>
            <p:cNvPr id="34870" name="Text Box 41"/>
            <p:cNvSpPr txBox="1">
              <a:spLocks noChangeArrowheads="1"/>
            </p:cNvSpPr>
            <p:nvPr/>
          </p:nvSpPr>
          <p:spPr bwMode="auto">
            <a:xfrm>
              <a:off x="2869" y="3765"/>
              <a:ext cx="114" cy="106"/>
            </a:xfrm>
            <a:prstGeom prst="rect">
              <a:avLst/>
            </a:prstGeom>
            <a:noFill/>
            <a:ln w="9525">
              <a:noFill/>
              <a:miter lim="800000"/>
              <a:headEnd/>
              <a:tailEnd/>
            </a:ln>
          </p:spPr>
          <p:txBody>
            <a:bodyPr wrap="none" lIns="0" tIns="0" rIns="0" bIns="0"/>
            <a:lstStyle/>
            <a:p>
              <a:pPr>
                <a:lnSpc>
                  <a:spcPct val="90000"/>
                </a:lnSpc>
              </a:pPr>
              <a:r>
                <a:rPr lang="en-US" sz="1100" b="1">
                  <a:solidFill>
                    <a:schemeClr val="bg1"/>
                  </a:solidFill>
                  <a:latin typeface="Arial" charset="0"/>
                </a:rPr>
                <a:t>7</a:t>
              </a:r>
            </a:p>
          </p:txBody>
        </p:sp>
      </p:grpSp>
      <p:grpSp>
        <p:nvGrpSpPr>
          <p:cNvPr id="8" name="Group 77"/>
          <p:cNvGrpSpPr>
            <a:grpSpLocks/>
          </p:cNvGrpSpPr>
          <p:nvPr/>
        </p:nvGrpSpPr>
        <p:grpSpPr bwMode="auto">
          <a:xfrm>
            <a:off x="7464425" y="2132013"/>
            <a:ext cx="230188" cy="184150"/>
            <a:chOff x="4702" y="1343"/>
            <a:chExt cx="145" cy="116"/>
          </a:xfrm>
        </p:grpSpPr>
        <p:sp>
          <p:nvSpPr>
            <p:cNvPr id="34867" name="Oval 42"/>
            <p:cNvSpPr>
              <a:spLocks noChangeArrowheads="1"/>
            </p:cNvSpPr>
            <p:nvPr/>
          </p:nvSpPr>
          <p:spPr bwMode="auto">
            <a:xfrm>
              <a:off x="4702" y="1343"/>
              <a:ext cx="108" cy="108"/>
            </a:xfrm>
            <a:prstGeom prst="ellipse">
              <a:avLst/>
            </a:prstGeom>
            <a:solidFill>
              <a:srgbClr val="0F90D1"/>
            </a:solidFill>
            <a:ln w="12700">
              <a:noFill/>
              <a:round/>
              <a:headEnd/>
              <a:tailEnd/>
            </a:ln>
          </p:spPr>
          <p:txBody>
            <a:bodyPr wrap="none" anchor="ctr"/>
            <a:lstStyle/>
            <a:p>
              <a:endParaRPr lang="en-US"/>
            </a:p>
          </p:txBody>
        </p:sp>
        <p:sp>
          <p:nvSpPr>
            <p:cNvPr id="34868" name="Text Box 43"/>
            <p:cNvSpPr txBox="1">
              <a:spLocks noChangeArrowheads="1"/>
            </p:cNvSpPr>
            <p:nvPr/>
          </p:nvSpPr>
          <p:spPr bwMode="auto">
            <a:xfrm>
              <a:off x="4733" y="1353"/>
              <a:ext cx="114" cy="106"/>
            </a:xfrm>
            <a:prstGeom prst="rect">
              <a:avLst/>
            </a:prstGeom>
            <a:noFill/>
            <a:ln w="9525">
              <a:noFill/>
              <a:miter lim="800000"/>
              <a:headEnd/>
              <a:tailEnd/>
            </a:ln>
          </p:spPr>
          <p:txBody>
            <a:bodyPr wrap="none" lIns="0" tIns="0" rIns="0" bIns="0"/>
            <a:lstStyle/>
            <a:p>
              <a:pPr>
                <a:lnSpc>
                  <a:spcPct val="90000"/>
                </a:lnSpc>
              </a:pPr>
              <a:r>
                <a:rPr lang="en-US" sz="1100" b="1">
                  <a:solidFill>
                    <a:schemeClr val="bg1"/>
                  </a:solidFill>
                  <a:latin typeface="Arial" charset="0"/>
                </a:rPr>
                <a:t>8</a:t>
              </a:r>
            </a:p>
          </p:txBody>
        </p:sp>
      </p:grpSp>
      <p:sp>
        <p:nvSpPr>
          <p:cNvPr id="34843" name="Text Box 48"/>
          <p:cNvSpPr txBox="1">
            <a:spLocks noChangeArrowheads="1"/>
          </p:cNvSpPr>
          <p:nvPr/>
        </p:nvSpPr>
        <p:spPr bwMode="auto">
          <a:xfrm rot="1279147">
            <a:off x="3203575" y="1900238"/>
            <a:ext cx="1819275" cy="180975"/>
          </a:xfrm>
          <a:prstGeom prst="rect">
            <a:avLst/>
          </a:prstGeom>
          <a:noFill/>
          <a:ln w="9525">
            <a:noFill/>
            <a:miter lim="800000"/>
            <a:headEnd/>
            <a:tailEnd/>
          </a:ln>
        </p:spPr>
        <p:txBody>
          <a:bodyPr wrap="none" lIns="0" tIns="0" rIns="0" bIns="0"/>
          <a:lstStyle/>
          <a:p>
            <a:pPr>
              <a:lnSpc>
                <a:spcPct val="90000"/>
              </a:lnSpc>
            </a:pPr>
            <a:r>
              <a:rPr lang="en-US" sz="1200" b="1">
                <a:latin typeface="Arial" charset="0"/>
              </a:rPr>
              <a:t>Electron transport chain</a:t>
            </a:r>
          </a:p>
        </p:txBody>
      </p:sp>
      <p:sp>
        <p:nvSpPr>
          <p:cNvPr id="34844" name="Text Box 49"/>
          <p:cNvSpPr txBox="1">
            <a:spLocks noChangeArrowheads="1"/>
          </p:cNvSpPr>
          <p:nvPr/>
        </p:nvSpPr>
        <p:spPr bwMode="auto">
          <a:xfrm rot="2296015">
            <a:off x="6846888" y="1166813"/>
            <a:ext cx="771525" cy="588962"/>
          </a:xfrm>
          <a:prstGeom prst="rect">
            <a:avLst/>
          </a:prstGeom>
          <a:noFill/>
          <a:ln w="9525">
            <a:noFill/>
            <a:miter lim="800000"/>
            <a:headEnd/>
            <a:tailEnd/>
          </a:ln>
        </p:spPr>
        <p:txBody>
          <a:bodyPr wrap="none" lIns="0" tIns="0" rIns="0" bIns="0"/>
          <a:lstStyle/>
          <a:p>
            <a:pPr>
              <a:lnSpc>
                <a:spcPct val="90000"/>
              </a:lnSpc>
            </a:pPr>
            <a:r>
              <a:rPr lang="en-US" sz="1200" b="1">
                <a:latin typeface="Arial" charset="0"/>
              </a:rPr>
              <a:t>Electron </a:t>
            </a:r>
            <a:br>
              <a:rPr lang="en-US" sz="1200" b="1">
                <a:latin typeface="Arial" charset="0"/>
              </a:rPr>
            </a:br>
            <a:r>
              <a:rPr lang="en-US" sz="1200" b="1">
                <a:latin typeface="Arial" charset="0"/>
              </a:rPr>
              <a:t>transport </a:t>
            </a:r>
            <a:br>
              <a:rPr lang="en-US" sz="1200" b="1">
                <a:latin typeface="Arial" charset="0"/>
              </a:rPr>
            </a:br>
            <a:r>
              <a:rPr lang="en-US" sz="1200" b="1">
                <a:latin typeface="Arial" charset="0"/>
              </a:rPr>
              <a:t>chain</a:t>
            </a:r>
          </a:p>
        </p:txBody>
      </p:sp>
      <p:sp>
        <p:nvSpPr>
          <p:cNvPr id="34845" name="Text Box 50"/>
          <p:cNvSpPr txBox="1">
            <a:spLocks noChangeArrowheads="1"/>
          </p:cNvSpPr>
          <p:nvPr/>
        </p:nvSpPr>
        <p:spPr bwMode="auto">
          <a:xfrm>
            <a:off x="5943600" y="3171825"/>
            <a:ext cx="404813" cy="168275"/>
          </a:xfrm>
          <a:prstGeom prst="rect">
            <a:avLst/>
          </a:prstGeom>
          <a:noFill/>
          <a:ln w="9525">
            <a:noFill/>
            <a:miter lim="800000"/>
            <a:headEnd/>
            <a:tailEnd/>
          </a:ln>
        </p:spPr>
        <p:txBody>
          <a:bodyPr wrap="none" lIns="0" tIns="0" rIns="0" bIns="0"/>
          <a:lstStyle/>
          <a:p>
            <a:pPr>
              <a:lnSpc>
                <a:spcPct val="90000"/>
              </a:lnSpc>
            </a:pPr>
            <a:r>
              <a:rPr lang="en-US" sz="1200" b="1">
                <a:latin typeface="Arial" charset="0"/>
              </a:rPr>
              <a:t>P700</a:t>
            </a:r>
          </a:p>
        </p:txBody>
      </p:sp>
      <p:sp>
        <p:nvSpPr>
          <p:cNvPr id="34846" name="Text Box 52"/>
          <p:cNvSpPr txBox="1">
            <a:spLocks noChangeArrowheads="1"/>
          </p:cNvSpPr>
          <p:nvPr/>
        </p:nvSpPr>
        <p:spPr bwMode="auto">
          <a:xfrm>
            <a:off x="7273925" y="3429000"/>
            <a:ext cx="404813" cy="168275"/>
          </a:xfrm>
          <a:prstGeom prst="rect">
            <a:avLst/>
          </a:prstGeom>
          <a:noFill/>
          <a:ln w="9525">
            <a:noFill/>
            <a:miter lim="800000"/>
            <a:headEnd/>
            <a:tailEnd/>
          </a:ln>
        </p:spPr>
        <p:txBody>
          <a:bodyPr wrap="none" lIns="0" tIns="0" rIns="0" bIns="0"/>
          <a:lstStyle/>
          <a:p>
            <a:pPr>
              <a:lnSpc>
                <a:spcPct val="90000"/>
              </a:lnSpc>
            </a:pPr>
            <a:r>
              <a:rPr lang="en-US" sz="1200" b="1">
                <a:latin typeface="Arial" charset="0"/>
              </a:rPr>
              <a:t>Light</a:t>
            </a:r>
          </a:p>
        </p:txBody>
      </p:sp>
      <p:sp>
        <p:nvSpPr>
          <p:cNvPr id="34847" name="Text Box 53"/>
          <p:cNvSpPr txBox="1">
            <a:spLocks noChangeArrowheads="1"/>
          </p:cNvSpPr>
          <p:nvPr/>
        </p:nvSpPr>
        <p:spPr bwMode="auto">
          <a:xfrm>
            <a:off x="8329613" y="2436813"/>
            <a:ext cx="338137" cy="168275"/>
          </a:xfrm>
          <a:prstGeom prst="rect">
            <a:avLst/>
          </a:prstGeom>
          <a:noFill/>
          <a:ln w="9525">
            <a:noFill/>
            <a:miter lim="800000"/>
            <a:headEnd/>
            <a:tailEnd/>
          </a:ln>
        </p:spPr>
        <p:txBody>
          <a:bodyPr wrap="none" lIns="0" tIns="0" rIns="0" bIns="0"/>
          <a:lstStyle/>
          <a:p>
            <a:pPr>
              <a:lnSpc>
                <a:spcPct val="90000"/>
              </a:lnSpc>
            </a:pPr>
            <a:r>
              <a:rPr lang="en-US" sz="1200" b="1">
                <a:latin typeface="Arial" charset="0"/>
              </a:rPr>
              <a:t>+ H</a:t>
            </a:r>
            <a:r>
              <a:rPr lang="en-US" sz="1200" b="1" baseline="30000">
                <a:latin typeface="Arial" charset="0"/>
                <a:sym typeface="Symbol" pitchFamily="84" charset="2"/>
              </a:rPr>
              <a:t></a:t>
            </a:r>
          </a:p>
        </p:txBody>
      </p:sp>
      <p:sp>
        <p:nvSpPr>
          <p:cNvPr id="34848" name="Text Box 54"/>
          <p:cNvSpPr txBox="1">
            <a:spLocks noChangeArrowheads="1"/>
          </p:cNvSpPr>
          <p:nvPr/>
        </p:nvSpPr>
        <p:spPr bwMode="auto">
          <a:xfrm>
            <a:off x="8243888" y="2282825"/>
            <a:ext cx="457200" cy="180975"/>
          </a:xfrm>
          <a:prstGeom prst="rect">
            <a:avLst/>
          </a:prstGeom>
          <a:noFill/>
          <a:ln w="9525">
            <a:noFill/>
            <a:miter lim="800000"/>
            <a:headEnd/>
            <a:tailEnd/>
          </a:ln>
        </p:spPr>
        <p:txBody>
          <a:bodyPr wrap="none" lIns="0" tIns="0" rIns="0" bIns="0"/>
          <a:lstStyle/>
          <a:p>
            <a:pPr>
              <a:lnSpc>
                <a:spcPct val="90000"/>
              </a:lnSpc>
            </a:pPr>
            <a:r>
              <a:rPr lang="en-US" sz="1200" b="1">
                <a:latin typeface="Arial" charset="0"/>
              </a:rPr>
              <a:t>NADP</a:t>
            </a:r>
            <a:r>
              <a:rPr lang="en-US" sz="1200" b="1" baseline="30000">
                <a:latin typeface="Arial" charset="0"/>
                <a:sym typeface="Symbol" pitchFamily="84" charset="2"/>
              </a:rPr>
              <a:t></a:t>
            </a:r>
          </a:p>
        </p:txBody>
      </p:sp>
      <p:sp>
        <p:nvSpPr>
          <p:cNvPr id="34849" name="Text Box 55"/>
          <p:cNvSpPr txBox="1">
            <a:spLocks noChangeArrowheads="1"/>
          </p:cNvSpPr>
          <p:nvPr/>
        </p:nvSpPr>
        <p:spPr bwMode="auto">
          <a:xfrm>
            <a:off x="8237538" y="2765425"/>
            <a:ext cx="563562" cy="180975"/>
          </a:xfrm>
          <a:prstGeom prst="rect">
            <a:avLst/>
          </a:prstGeom>
          <a:noFill/>
          <a:ln w="9525">
            <a:noFill/>
            <a:miter lim="800000"/>
            <a:headEnd/>
            <a:tailEnd/>
          </a:ln>
        </p:spPr>
        <p:txBody>
          <a:bodyPr wrap="none" lIns="0" tIns="0" rIns="0" bIns="0"/>
          <a:lstStyle/>
          <a:p>
            <a:pPr>
              <a:lnSpc>
                <a:spcPct val="90000"/>
              </a:lnSpc>
            </a:pPr>
            <a:r>
              <a:rPr lang="en-US" sz="1200" b="1">
                <a:latin typeface="Arial" charset="0"/>
              </a:rPr>
              <a:t>NADPH</a:t>
            </a:r>
            <a:endParaRPr lang="en-US" sz="1200" b="1" baseline="30000">
              <a:latin typeface="Arial" charset="0"/>
              <a:sym typeface="Symbol" pitchFamily="84" charset="2"/>
            </a:endParaRPr>
          </a:p>
        </p:txBody>
      </p:sp>
      <p:sp>
        <p:nvSpPr>
          <p:cNvPr id="34850" name="Text Box 56"/>
          <p:cNvSpPr txBox="1">
            <a:spLocks noChangeArrowheads="1"/>
          </p:cNvSpPr>
          <p:nvPr/>
        </p:nvSpPr>
        <p:spPr bwMode="auto">
          <a:xfrm>
            <a:off x="7219950" y="2487613"/>
            <a:ext cx="774700" cy="379412"/>
          </a:xfrm>
          <a:prstGeom prst="rect">
            <a:avLst/>
          </a:prstGeom>
          <a:noFill/>
          <a:ln w="9525">
            <a:noFill/>
            <a:miter lim="800000"/>
            <a:headEnd/>
            <a:tailEnd/>
          </a:ln>
        </p:spPr>
        <p:txBody>
          <a:bodyPr wrap="none" lIns="0" tIns="0" rIns="0" bIns="0"/>
          <a:lstStyle/>
          <a:p>
            <a:pPr algn="ctr">
              <a:lnSpc>
                <a:spcPct val="90000"/>
              </a:lnSpc>
            </a:pPr>
            <a:r>
              <a:rPr lang="en-US" sz="1200" b="1">
                <a:latin typeface="Arial" charset="0"/>
              </a:rPr>
              <a:t>NADP</a:t>
            </a:r>
            <a:r>
              <a:rPr lang="en-US" sz="1200" b="1" baseline="30000">
                <a:latin typeface="Arial" charset="0"/>
                <a:sym typeface="Symbol" pitchFamily="84" charset="2"/>
              </a:rPr>
              <a:t></a:t>
            </a:r>
            <a:br>
              <a:rPr lang="en-US" sz="1200" b="1" baseline="30000">
                <a:latin typeface="Arial" charset="0"/>
                <a:sym typeface="Symbol" pitchFamily="84" charset="2"/>
              </a:rPr>
            </a:br>
            <a:r>
              <a:rPr lang="en-US" sz="1200" b="1">
                <a:latin typeface="Arial" charset="0"/>
              </a:rPr>
              <a:t>reductase</a:t>
            </a:r>
          </a:p>
        </p:txBody>
      </p:sp>
      <p:sp>
        <p:nvSpPr>
          <p:cNvPr id="34851" name="Text Box 57"/>
          <p:cNvSpPr txBox="1">
            <a:spLocks noChangeArrowheads="1"/>
          </p:cNvSpPr>
          <p:nvPr/>
        </p:nvSpPr>
        <p:spPr bwMode="auto">
          <a:xfrm>
            <a:off x="6700838" y="1901825"/>
            <a:ext cx="258762" cy="195263"/>
          </a:xfrm>
          <a:prstGeom prst="rect">
            <a:avLst/>
          </a:prstGeom>
          <a:noFill/>
          <a:ln w="9525">
            <a:noFill/>
            <a:miter lim="800000"/>
            <a:headEnd/>
            <a:tailEnd/>
          </a:ln>
        </p:spPr>
        <p:txBody>
          <a:bodyPr wrap="none" lIns="0" tIns="0" rIns="0" bIns="0"/>
          <a:lstStyle/>
          <a:p>
            <a:pPr>
              <a:lnSpc>
                <a:spcPct val="90000"/>
              </a:lnSpc>
            </a:pPr>
            <a:r>
              <a:rPr lang="en-US" sz="1200" b="1">
                <a:latin typeface="Arial" charset="0"/>
              </a:rPr>
              <a:t>Fd</a:t>
            </a:r>
          </a:p>
        </p:txBody>
      </p:sp>
      <p:sp>
        <p:nvSpPr>
          <p:cNvPr id="34853" name="Text Box 59"/>
          <p:cNvSpPr txBox="1">
            <a:spLocks noChangeArrowheads="1"/>
          </p:cNvSpPr>
          <p:nvPr/>
        </p:nvSpPr>
        <p:spPr bwMode="auto">
          <a:xfrm>
            <a:off x="1217613" y="2962275"/>
            <a:ext cx="152400" cy="155575"/>
          </a:xfrm>
          <a:prstGeom prst="rect">
            <a:avLst/>
          </a:prstGeom>
          <a:noFill/>
          <a:ln w="9525">
            <a:noFill/>
            <a:miter lim="800000"/>
            <a:headEnd/>
            <a:tailEnd/>
          </a:ln>
        </p:spPr>
        <p:txBody>
          <a:bodyPr wrap="none" lIns="0" tIns="0" rIns="0" bIns="0"/>
          <a:lstStyle/>
          <a:p>
            <a:pPr>
              <a:lnSpc>
                <a:spcPct val="90000"/>
              </a:lnSpc>
            </a:pPr>
            <a:r>
              <a:rPr lang="en-US" sz="1200" b="1" i="1">
                <a:latin typeface="Arial" charset="0"/>
              </a:rPr>
              <a:t>e</a:t>
            </a:r>
            <a:r>
              <a:rPr lang="en-US" sz="1200" b="1" baseline="30000">
                <a:latin typeface="Arial" charset="0"/>
                <a:sym typeface="Symbol" pitchFamily="84" charset="2"/>
              </a:rPr>
              <a:t></a:t>
            </a:r>
            <a:endParaRPr lang="en-US" sz="1200" b="1">
              <a:latin typeface="Arial" charset="0"/>
            </a:endParaRPr>
          </a:p>
        </p:txBody>
      </p:sp>
      <p:sp>
        <p:nvSpPr>
          <p:cNvPr id="34854" name="Text Box 60"/>
          <p:cNvSpPr txBox="1">
            <a:spLocks noChangeArrowheads="1"/>
          </p:cNvSpPr>
          <p:nvPr/>
        </p:nvSpPr>
        <p:spPr bwMode="auto">
          <a:xfrm>
            <a:off x="1289050" y="3168650"/>
            <a:ext cx="152400" cy="155575"/>
          </a:xfrm>
          <a:prstGeom prst="rect">
            <a:avLst/>
          </a:prstGeom>
          <a:noFill/>
          <a:ln w="9525">
            <a:noFill/>
            <a:miter lim="800000"/>
            <a:headEnd/>
            <a:tailEnd/>
          </a:ln>
        </p:spPr>
        <p:txBody>
          <a:bodyPr wrap="none" lIns="0" tIns="0" rIns="0" bIns="0"/>
          <a:lstStyle/>
          <a:p>
            <a:pPr>
              <a:lnSpc>
                <a:spcPct val="90000"/>
              </a:lnSpc>
            </a:pPr>
            <a:r>
              <a:rPr lang="en-US" sz="1200" b="1" i="1">
                <a:latin typeface="Arial" charset="0"/>
              </a:rPr>
              <a:t>e</a:t>
            </a:r>
            <a:r>
              <a:rPr lang="en-US" sz="1200" b="1" baseline="30000">
                <a:latin typeface="Arial" charset="0"/>
                <a:sym typeface="Symbol" pitchFamily="84" charset="2"/>
              </a:rPr>
              <a:t></a:t>
            </a:r>
            <a:endParaRPr lang="en-US" sz="1200" b="1">
              <a:latin typeface="Arial" charset="0"/>
            </a:endParaRPr>
          </a:p>
        </p:txBody>
      </p:sp>
      <p:sp>
        <p:nvSpPr>
          <p:cNvPr id="34855" name="Text Box 61"/>
          <p:cNvSpPr txBox="1">
            <a:spLocks noChangeArrowheads="1"/>
          </p:cNvSpPr>
          <p:nvPr/>
        </p:nvSpPr>
        <p:spPr bwMode="auto">
          <a:xfrm>
            <a:off x="6878638" y="2130425"/>
            <a:ext cx="152400" cy="155575"/>
          </a:xfrm>
          <a:prstGeom prst="rect">
            <a:avLst/>
          </a:prstGeom>
          <a:noFill/>
          <a:ln w="9525">
            <a:noFill/>
            <a:miter lim="800000"/>
            <a:headEnd/>
            <a:tailEnd/>
          </a:ln>
        </p:spPr>
        <p:txBody>
          <a:bodyPr wrap="none" lIns="0" tIns="0" rIns="0" bIns="0"/>
          <a:lstStyle/>
          <a:p>
            <a:pPr>
              <a:lnSpc>
                <a:spcPct val="90000"/>
              </a:lnSpc>
            </a:pPr>
            <a:r>
              <a:rPr lang="en-US" sz="1200" b="1" i="1">
                <a:latin typeface="Arial" charset="0"/>
              </a:rPr>
              <a:t>e</a:t>
            </a:r>
            <a:r>
              <a:rPr lang="en-US" sz="1200" b="1" baseline="30000">
                <a:latin typeface="Arial" charset="0"/>
                <a:sym typeface="Symbol" pitchFamily="84" charset="2"/>
              </a:rPr>
              <a:t></a:t>
            </a:r>
            <a:endParaRPr lang="en-US" sz="1200" b="1">
              <a:latin typeface="Arial" charset="0"/>
            </a:endParaRPr>
          </a:p>
        </p:txBody>
      </p:sp>
      <p:sp>
        <p:nvSpPr>
          <p:cNvPr id="34856" name="Text Box 62"/>
          <p:cNvSpPr txBox="1">
            <a:spLocks noChangeArrowheads="1"/>
          </p:cNvSpPr>
          <p:nvPr/>
        </p:nvSpPr>
        <p:spPr bwMode="auto">
          <a:xfrm>
            <a:off x="7018338" y="2230438"/>
            <a:ext cx="152400" cy="155575"/>
          </a:xfrm>
          <a:prstGeom prst="rect">
            <a:avLst/>
          </a:prstGeom>
          <a:noFill/>
          <a:ln w="9525">
            <a:noFill/>
            <a:miter lim="800000"/>
            <a:headEnd/>
            <a:tailEnd/>
          </a:ln>
        </p:spPr>
        <p:txBody>
          <a:bodyPr wrap="none" lIns="0" tIns="0" rIns="0" bIns="0"/>
          <a:lstStyle/>
          <a:p>
            <a:pPr>
              <a:lnSpc>
                <a:spcPct val="90000"/>
              </a:lnSpc>
            </a:pPr>
            <a:r>
              <a:rPr lang="en-US" sz="1200" b="1" i="1">
                <a:latin typeface="Arial" charset="0"/>
              </a:rPr>
              <a:t>e</a:t>
            </a:r>
            <a:r>
              <a:rPr lang="en-US" sz="1200" b="1" baseline="30000">
                <a:latin typeface="Arial" charset="0"/>
                <a:sym typeface="Symbol" pitchFamily="84" charset="2"/>
              </a:rPr>
              <a:t></a:t>
            </a:r>
            <a:endParaRPr lang="en-US" sz="1200" b="1">
              <a:latin typeface="Arial" charset="0"/>
            </a:endParaRPr>
          </a:p>
        </p:txBody>
      </p:sp>
      <p:sp>
        <p:nvSpPr>
          <p:cNvPr id="34857" name="Line 63"/>
          <p:cNvSpPr>
            <a:spLocks noChangeShapeType="1"/>
          </p:cNvSpPr>
          <p:nvPr/>
        </p:nvSpPr>
        <p:spPr bwMode="auto">
          <a:xfrm>
            <a:off x="2513013" y="4722813"/>
            <a:ext cx="476250" cy="158750"/>
          </a:xfrm>
          <a:prstGeom prst="line">
            <a:avLst/>
          </a:prstGeom>
          <a:noFill/>
          <a:ln w="12700">
            <a:solidFill>
              <a:schemeClr val="tx1"/>
            </a:solidFill>
            <a:round/>
            <a:headEnd/>
            <a:tailEnd/>
          </a:ln>
        </p:spPr>
        <p:txBody>
          <a:bodyPr wrap="none" anchor="ctr"/>
          <a:lstStyle/>
          <a:p>
            <a:endParaRPr lang="en-US"/>
          </a:p>
        </p:txBody>
      </p:sp>
      <p:sp>
        <p:nvSpPr>
          <p:cNvPr id="34858" name="Line 64"/>
          <p:cNvSpPr>
            <a:spLocks noChangeShapeType="1"/>
          </p:cNvSpPr>
          <p:nvPr/>
        </p:nvSpPr>
        <p:spPr bwMode="auto">
          <a:xfrm flipV="1">
            <a:off x="2381250" y="4881563"/>
            <a:ext cx="608013" cy="171450"/>
          </a:xfrm>
          <a:prstGeom prst="line">
            <a:avLst/>
          </a:prstGeom>
          <a:noFill/>
          <a:ln w="12700">
            <a:solidFill>
              <a:schemeClr val="tx1"/>
            </a:solidFill>
            <a:round/>
            <a:headEnd/>
            <a:tailEnd/>
          </a:ln>
        </p:spPr>
        <p:txBody>
          <a:bodyPr wrap="none" anchor="ctr"/>
          <a:lstStyle/>
          <a:p>
            <a:endParaRPr lang="en-US"/>
          </a:p>
        </p:txBody>
      </p:sp>
      <p:sp>
        <p:nvSpPr>
          <p:cNvPr id="34859" name="Line 65"/>
          <p:cNvSpPr>
            <a:spLocks noChangeShapeType="1"/>
          </p:cNvSpPr>
          <p:nvPr/>
        </p:nvSpPr>
        <p:spPr bwMode="auto">
          <a:xfrm>
            <a:off x="1997075" y="3546475"/>
            <a:ext cx="0" cy="117475"/>
          </a:xfrm>
          <a:prstGeom prst="line">
            <a:avLst/>
          </a:prstGeom>
          <a:noFill/>
          <a:ln w="12700">
            <a:solidFill>
              <a:schemeClr val="tx1"/>
            </a:solidFill>
            <a:round/>
            <a:headEnd/>
            <a:tailEnd/>
          </a:ln>
        </p:spPr>
        <p:txBody>
          <a:bodyPr wrap="none" anchor="ctr"/>
          <a:lstStyle/>
          <a:p>
            <a:endParaRPr lang="en-US"/>
          </a:p>
        </p:txBody>
      </p:sp>
      <p:sp>
        <p:nvSpPr>
          <p:cNvPr id="34860" name="Line 66"/>
          <p:cNvSpPr>
            <a:spLocks noChangeShapeType="1"/>
          </p:cNvSpPr>
          <p:nvPr/>
        </p:nvSpPr>
        <p:spPr bwMode="auto">
          <a:xfrm flipH="1">
            <a:off x="1838325" y="3552825"/>
            <a:ext cx="165100" cy="111125"/>
          </a:xfrm>
          <a:prstGeom prst="line">
            <a:avLst/>
          </a:prstGeom>
          <a:noFill/>
          <a:ln w="12700">
            <a:solidFill>
              <a:schemeClr val="tx1"/>
            </a:solidFill>
            <a:round/>
            <a:headEnd/>
            <a:tailEnd/>
          </a:ln>
        </p:spPr>
        <p:txBody>
          <a:bodyPr wrap="none" anchor="ctr"/>
          <a:lstStyle/>
          <a:p>
            <a:endParaRPr lang="en-US"/>
          </a:p>
        </p:txBody>
      </p:sp>
      <p:sp>
        <p:nvSpPr>
          <p:cNvPr id="34861" name="Line 67"/>
          <p:cNvSpPr>
            <a:spLocks noChangeShapeType="1"/>
          </p:cNvSpPr>
          <p:nvPr/>
        </p:nvSpPr>
        <p:spPr bwMode="auto">
          <a:xfrm>
            <a:off x="6032500" y="3308350"/>
            <a:ext cx="0" cy="104775"/>
          </a:xfrm>
          <a:prstGeom prst="line">
            <a:avLst/>
          </a:prstGeom>
          <a:noFill/>
          <a:ln w="12700">
            <a:solidFill>
              <a:schemeClr val="tx1"/>
            </a:solidFill>
            <a:round/>
            <a:headEnd/>
            <a:tailEnd/>
          </a:ln>
        </p:spPr>
        <p:txBody>
          <a:bodyPr wrap="none" anchor="ctr"/>
          <a:lstStyle/>
          <a:p>
            <a:endParaRPr lang="en-US"/>
          </a:p>
        </p:txBody>
      </p:sp>
      <p:sp>
        <p:nvSpPr>
          <p:cNvPr id="34862" name="Line 68"/>
          <p:cNvSpPr>
            <a:spLocks noChangeShapeType="1"/>
          </p:cNvSpPr>
          <p:nvPr/>
        </p:nvSpPr>
        <p:spPr bwMode="auto">
          <a:xfrm flipH="1">
            <a:off x="5873750" y="3313113"/>
            <a:ext cx="157163" cy="100012"/>
          </a:xfrm>
          <a:prstGeom prst="line">
            <a:avLst/>
          </a:prstGeom>
          <a:noFill/>
          <a:ln w="12700">
            <a:solidFill>
              <a:schemeClr val="tx1"/>
            </a:solidFill>
            <a:round/>
            <a:headEnd/>
            <a:tailEnd/>
          </a:ln>
        </p:spPr>
        <p:txBody>
          <a:bodyPr wrap="none" anchor="ctr"/>
          <a:lstStyle/>
          <a:p>
            <a:endParaRPr lang="en-US"/>
          </a:p>
        </p:txBody>
      </p:sp>
      <p:grpSp>
        <p:nvGrpSpPr>
          <p:cNvPr id="9" name="Group 71"/>
          <p:cNvGrpSpPr>
            <a:grpSpLocks/>
          </p:cNvGrpSpPr>
          <p:nvPr/>
        </p:nvGrpSpPr>
        <p:grpSpPr bwMode="auto">
          <a:xfrm>
            <a:off x="3968750" y="1641475"/>
            <a:ext cx="223838" cy="190500"/>
            <a:chOff x="1922" y="3730"/>
            <a:chExt cx="141" cy="120"/>
          </a:xfrm>
        </p:grpSpPr>
        <p:sp>
          <p:nvSpPr>
            <p:cNvPr id="34865" name="Oval 72"/>
            <p:cNvSpPr>
              <a:spLocks noChangeArrowheads="1"/>
            </p:cNvSpPr>
            <p:nvPr/>
          </p:nvSpPr>
          <p:spPr bwMode="auto">
            <a:xfrm>
              <a:off x="1922" y="3730"/>
              <a:ext cx="108" cy="108"/>
            </a:xfrm>
            <a:prstGeom prst="ellipse">
              <a:avLst/>
            </a:prstGeom>
            <a:solidFill>
              <a:srgbClr val="0F90D1"/>
            </a:solidFill>
            <a:ln w="12700">
              <a:noFill/>
              <a:round/>
              <a:headEnd/>
              <a:tailEnd/>
            </a:ln>
          </p:spPr>
          <p:txBody>
            <a:bodyPr wrap="none" anchor="ctr"/>
            <a:lstStyle/>
            <a:p>
              <a:endParaRPr lang="en-US"/>
            </a:p>
          </p:txBody>
        </p:sp>
        <p:sp>
          <p:nvSpPr>
            <p:cNvPr id="34866" name="Text Box 73"/>
            <p:cNvSpPr txBox="1">
              <a:spLocks noChangeArrowheads="1"/>
            </p:cNvSpPr>
            <p:nvPr/>
          </p:nvSpPr>
          <p:spPr bwMode="auto">
            <a:xfrm>
              <a:off x="1949" y="3744"/>
              <a:ext cx="114" cy="106"/>
            </a:xfrm>
            <a:prstGeom prst="rect">
              <a:avLst/>
            </a:prstGeom>
            <a:noFill/>
            <a:ln w="9525">
              <a:noFill/>
              <a:miter lim="800000"/>
              <a:headEnd/>
              <a:tailEnd/>
            </a:ln>
          </p:spPr>
          <p:txBody>
            <a:bodyPr wrap="none" lIns="0" tIns="0" rIns="0" bIns="0"/>
            <a:lstStyle/>
            <a:p>
              <a:pPr>
                <a:lnSpc>
                  <a:spcPct val="90000"/>
                </a:lnSpc>
              </a:pPr>
              <a:r>
                <a:rPr lang="en-US" sz="1100" b="1">
                  <a:solidFill>
                    <a:schemeClr val="bg1"/>
                  </a:solidFill>
                  <a:latin typeface="Arial" charset="0"/>
                </a:rPr>
                <a:t>4</a:t>
              </a:r>
            </a:p>
          </p:txBody>
        </p:sp>
      </p:grpSp>
      <p:sp>
        <p:nvSpPr>
          <p:cNvPr id="34881" name="Text Box 53"/>
          <p:cNvSpPr txBox="1">
            <a:spLocks noChangeArrowheads="1"/>
          </p:cNvSpPr>
          <p:nvPr/>
        </p:nvSpPr>
        <p:spPr bwMode="auto">
          <a:xfrm>
            <a:off x="5830888" y="2006600"/>
            <a:ext cx="152400" cy="155575"/>
          </a:xfrm>
          <a:prstGeom prst="rect">
            <a:avLst/>
          </a:prstGeom>
          <a:noFill/>
          <a:ln w="9525">
            <a:noFill/>
            <a:miter lim="800000"/>
            <a:headEnd/>
            <a:tailEnd/>
          </a:ln>
        </p:spPr>
        <p:txBody>
          <a:bodyPr wrap="none" lIns="0" tIns="0" rIns="0" bIns="0"/>
          <a:lstStyle/>
          <a:p>
            <a:pPr>
              <a:lnSpc>
                <a:spcPct val="90000"/>
              </a:lnSpc>
            </a:pPr>
            <a:r>
              <a:rPr lang="en-US" sz="1200" b="1" i="1">
                <a:latin typeface="Arial" charset="0"/>
              </a:rPr>
              <a:t>e</a:t>
            </a:r>
            <a:r>
              <a:rPr lang="en-US" sz="1200" b="1" baseline="30000">
                <a:latin typeface="Arial" charset="0"/>
                <a:sym typeface="Symbol" pitchFamily="84" charset="2"/>
              </a:rPr>
              <a:t></a:t>
            </a:r>
            <a:endParaRPr lang="en-US" sz="1200" b="1">
              <a:latin typeface="Arial" charset="0"/>
            </a:endParaRPr>
          </a:p>
        </p:txBody>
      </p:sp>
      <p:sp>
        <p:nvSpPr>
          <p:cNvPr id="34882" name="Text Box 26"/>
          <p:cNvSpPr txBox="1">
            <a:spLocks noChangeArrowheads="1"/>
          </p:cNvSpPr>
          <p:nvPr/>
        </p:nvSpPr>
        <p:spPr bwMode="auto">
          <a:xfrm>
            <a:off x="1766888" y="2266950"/>
            <a:ext cx="152400" cy="155575"/>
          </a:xfrm>
          <a:prstGeom prst="rect">
            <a:avLst/>
          </a:prstGeom>
          <a:noFill/>
          <a:ln w="9525">
            <a:noFill/>
            <a:miter lim="800000"/>
            <a:headEnd/>
            <a:tailEnd/>
          </a:ln>
        </p:spPr>
        <p:txBody>
          <a:bodyPr wrap="none" lIns="0" tIns="0" rIns="0" bIns="0"/>
          <a:lstStyle/>
          <a:p>
            <a:pPr>
              <a:lnSpc>
                <a:spcPct val="90000"/>
              </a:lnSpc>
            </a:pPr>
            <a:r>
              <a:rPr lang="en-US" sz="1200" b="1" i="1">
                <a:latin typeface="Arial" charset="0"/>
              </a:rPr>
              <a:t>e</a:t>
            </a:r>
            <a:r>
              <a:rPr lang="en-US" sz="1200" b="1" baseline="30000">
                <a:latin typeface="Arial" charset="0"/>
                <a:sym typeface="Symbol" pitchFamily="84" charset="2"/>
              </a:rPr>
              <a:t></a:t>
            </a:r>
            <a:endParaRPr lang="en-US" sz="1200" b="1">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78" descr="10_15MechanicalAnalogy-U"/>
          <p:cNvPicPr>
            <a:picLocks noChangeAspect="1" noChangeArrowheads="1"/>
          </p:cNvPicPr>
          <p:nvPr/>
        </p:nvPicPr>
        <p:blipFill>
          <a:blip r:embed="rId3" cstate="print"/>
          <a:srcRect/>
          <a:stretch>
            <a:fillRect/>
          </a:stretch>
        </p:blipFill>
        <p:spPr bwMode="auto">
          <a:xfrm>
            <a:off x="395288" y="136525"/>
            <a:ext cx="8353425" cy="6584950"/>
          </a:xfrm>
          <a:prstGeom prst="rect">
            <a:avLst/>
          </a:prstGeom>
          <a:noFill/>
          <a:ln w="9525">
            <a:noFill/>
            <a:miter lim="800000"/>
            <a:headEnd/>
            <a:tailEnd/>
          </a:ln>
        </p:spPr>
      </p:pic>
      <p:sp>
        <p:nvSpPr>
          <p:cNvPr id="35843" name="Rectangle 3"/>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1200" dirty="0" smtClean="0">
                <a:latin typeface="Arial" charset="0"/>
              </a:rPr>
              <a:t>Figure 10.15</a:t>
            </a:r>
          </a:p>
        </p:txBody>
      </p:sp>
      <p:sp>
        <p:nvSpPr>
          <p:cNvPr id="35844" name="Text Box 14"/>
          <p:cNvSpPr txBox="1">
            <a:spLocks noChangeArrowheads="1"/>
          </p:cNvSpPr>
          <p:nvPr/>
        </p:nvSpPr>
        <p:spPr bwMode="auto">
          <a:xfrm>
            <a:off x="2292350" y="6081713"/>
            <a:ext cx="1912938" cy="261937"/>
          </a:xfrm>
          <a:prstGeom prst="rect">
            <a:avLst/>
          </a:prstGeom>
          <a:noFill/>
          <a:ln w="9525">
            <a:noFill/>
            <a:miter lim="800000"/>
            <a:headEnd/>
            <a:tailEnd/>
          </a:ln>
        </p:spPr>
        <p:txBody>
          <a:bodyPr wrap="none" lIns="0" tIns="0" rIns="0" bIns="0"/>
          <a:lstStyle/>
          <a:p>
            <a:pPr>
              <a:lnSpc>
                <a:spcPct val="90000"/>
              </a:lnSpc>
            </a:pPr>
            <a:r>
              <a:rPr lang="en-US" sz="2000" b="1">
                <a:latin typeface="Arial" charset="0"/>
              </a:rPr>
              <a:t>Photosystem </a:t>
            </a:r>
            <a:r>
              <a:rPr lang="en-US" sz="2000" b="1"/>
              <a:t>II</a:t>
            </a:r>
            <a:endParaRPr lang="en-US" sz="2000" b="1">
              <a:latin typeface="Arial" charset="0"/>
            </a:endParaRPr>
          </a:p>
        </p:txBody>
      </p:sp>
      <p:sp>
        <p:nvSpPr>
          <p:cNvPr id="35845" name="Text Box 65"/>
          <p:cNvSpPr txBox="1">
            <a:spLocks noChangeArrowheads="1"/>
          </p:cNvSpPr>
          <p:nvPr/>
        </p:nvSpPr>
        <p:spPr bwMode="auto">
          <a:xfrm>
            <a:off x="6294438" y="6088063"/>
            <a:ext cx="1820862" cy="261937"/>
          </a:xfrm>
          <a:prstGeom prst="rect">
            <a:avLst/>
          </a:prstGeom>
          <a:noFill/>
          <a:ln w="9525">
            <a:noFill/>
            <a:miter lim="800000"/>
            <a:headEnd/>
            <a:tailEnd/>
          </a:ln>
        </p:spPr>
        <p:txBody>
          <a:bodyPr wrap="none" lIns="0" tIns="0" rIns="0" bIns="0"/>
          <a:lstStyle/>
          <a:p>
            <a:pPr>
              <a:lnSpc>
                <a:spcPct val="90000"/>
              </a:lnSpc>
            </a:pPr>
            <a:r>
              <a:rPr lang="en-US" sz="2000" b="1">
                <a:latin typeface="Arial" charset="0"/>
              </a:rPr>
              <a:t>Photosystem </a:t>
            </a:r>
            <a:r>
              <a:rPr lang="en-US" sz="2000" b="1"/>
              <a:t>I</a:t>
            </a:r>
            <a:endParaRPr lang="en-US" sz="2000" b="1">
              <a:latin typeface="Arial" charset="0"/>
            </a:endParaRPr>
          </a:p>
        </p:txBody>
      </p:sp>
      <p:sp>
        <p:nvSpPr>
          <p:cNvPr id="35846" name="Text Box 66"/>
          <p:cNvSpPr txBox="1">
            <a:spLocks noChangeArrowheads="1"/>
          </p:cNvSpPr>
          <p:nvPr/>
        </p:nvSpPr>
        <p:spPr bwMode="auto">
          <a:xfrm>
            <a:off x="4748213" y="1973263"/>
            <a:ext cx="722312" cy="790575"/>
          </a:xfrm>
          <a:prstGeom prst="rect">
            <a:avLst/>
          </a:prstGeom>
          <a:noFill/>
          <a:ln w="9525">
            <a:noFill/>
            <a:miter lim="800000"/>
            <a:headEnd/>
            <a:tailEnd/>
          </a:ln>
        </p:spPr>
        <p:txBody>
          <a:bodyPr wrap="none" lIns="0" tIns="0" rIns="0" bIns="0"/>
          <a:lstStyle/>
          <a:p>
            <a:pPr algn="ctr">
              <a:lnSpc>
                <a:spcPct val="90000"/>
              </a:lnSpc>
            </a:pPr>
            <a:r>
              <a:rPr lang="en-US" sz="2000" b="1">
                <a:latin typeface="Arial" charset="0"/>
              </a:rPr>
              <a:t>Mill</a:t>
            </a:r>
            <a:br>
              <a:rPr lang="en-US" sz="2000" b="1">
                <a:latin typeface="Arial" charset="0"/>
              </a:rPr>
            </a:br>
            <a:r>
              <a:rPr lang="en-US" sz="2000" b="1">
                <a:latin typeface="Arial" charset="0"/>
              </a:rPr>
              <a:t>makes</a:t>
            </a:r>
            <a:br>
              <a:rPr lang="en-US" sz="2000" b="1">
                <a:latin typeface="Arial" charset="0"/>
              </a:rPr>
            </a:br>
            <a:r>
              <a:rPr lang="en-US" sz="2000" b="1">
                <a:latin typeface="Arial" charset="0"/>
              </a:rPr>
              <a:t>ATP</a:t>
            </a:r>
          </a:p>
        </p:txBody>
      </p:sp>
      <p:sp>
        <p:nvSpPr>
          <p:cNvPr id="35847" name="Text Box 67"/>
          <p:cNvSpPr txBox="1">
            <a:spLocks noChangeArrowheads="1"/>
          </p:cNvSpPr>
          <p:nvPr/>
        </p:nvSpPr>
        <p:spPr bwMode="auto">
          <a:xfrm>
            <a:off x="4876800" y="5427663"/>
            <a:ext cx="550863" cy="236537"/>
          </a:xfrm>
          <a:prstGeom prst="rect">
            <a:avLst/>
          </a:prstGeom>
          <a:noFill/>
          <a:ln w="9525">
            <a:noFill/>
            <a:miter lim="800000"/>
            <a:headEnd/>
            <a:tailEnd/>
          </a:ln>
        </p:spPr>
        <p:txBody>
          <a:bodyPr wrap="none" lIns="0" tIns="0" rIns="0" bIns="0"/>
          <a:lstStyle/>
          <a:p>
            <a:pPr>
              <a:lnSpc>
                <a:spcPct val="90000"/>
              </a:lnSpc>
            </a:pPr>
            <a:r>
              <a:rPr lang="en-US" sz="2000" b="1">
                <a:latin typeface="Arial" charset="0"/>
              </a:rPr>
              <a:t>ATP</a:t>
            </a:r>
          </a:p>
        </p:txBody>
      </p:sp>
      <p:sp>
        <p:nvSpPr>
          <p:cNvPr id="35848" name="Text Box 68"/>
          <p:cNvSpPr txBox="1">
            <a:spLocks noChangeArrowheads="1"/>
          </p:cNvSpPr>
          <p:nvPr/>
        </p:nvSpPr>
        <p:spPr bwMode="auto">
          <a:xfrm>
            <a:off x="7742238" y="2405063"/>
            <a:ext cx="947737" cy="236537"/>
          </a:xfrm>
          <a:prstGeom prst="rect">
            <a:avLst/>
          </a:prstGeom>
          <a:noFill/>
          <a:ln w="9525">
            <a:noFill/>
            <a:miter lim="800000"/>
            <a:headEnd/>
            <a:tailEnd/>
          </a:ln>
        </p:spPr>
        <p:txBody>
          <a:bodyPr wrap="none" lIns="0" tIns="0" rIns="0" bIns="0"/>
          <a:lstStyle/>
          <a:p>
            <a:pPr>
              <a:lnSpc>
                <a:spcPct val="90000"/>
              </a:lnSpc>
            </a:pPr>
            <a:r>
              <a:rPr lang="en-US" sz="2000" b="1">
                <a:latin typeface="Arial" charset="0"/>
              </a:rPr>
              <a:t>NADPH</a:t>
            </a:r>
          </a:p>
        </p:txBody>
      </p:sp>
      <p:sp>
        <p:nvSpPr>
          <p:cNvPr id="35849" name="Text Box 69"/>
          <p:cNvSpPr txBox="1">
            <a:spLocks noChangeArrowheads="1"/>
          </p:cNvSpPr>
          <p:nvPr/>
        </p:nvSpPr>
        <p:spPr bwMode="auto">
          <a:xfrm>
            <a:off x="3248025" y="1698625"/>
            <a:ext cx="231775" cy="261938"/>
          </a:xfrm>
          <a:prstGeom prst="rect">
            <a:avLst/>
          </a:prstGeom>
          <a:noFill/>
          <a:ln w="9525">
            <a:noFill/>
            <a:miter lim="800000"/>
            <a:headEnd/>
            <a:tailEnd/>
          </a:ln>
        </p:spPr>
        <p:txBody>
          <a:bodyPr wrap="none" lIns="0" tIns="0" rIns="0" bIns="0"/>
          <a:lstStyle/>
          <a:p>
            <a:pPr>
              <a:lnSpc>
                <a:spcPct val="90000"/>
              </a:lnSpc>
            </a:pPr>
            <a:r>
              <a:rPr lang="en-US" sz="1800" b="1" i="1">
                <a:latin typeface="Arial" charset="0"/>
              </a:rPr>
              <a:t>e</a:t>
            </a:r>
            <a:r>
              <a:rPr lang="en-US" sz="1800" b="1" baseline="30000">
                <a:latin typeface="Arial" charset="0"/>
                <a:sym typeface="Symbol" pitchFamily="84" charset="2"/>
              </a:rPr>
              <a:t></a:t>
            </a:r>
            <a:endParaRPr lang="en-US" sz="1800" b="1">
              <a:latin typeface="Arial" charset="0"/>
            </a:endParaRPr>
          </a:p>
        </p:txBody>
      </p:sp>
      <p:sp>
        <p:nvSpPr>
          <p:cNvPr id="35850" name="Text Box 70"/>
          <p:cNvSpPr txBox="1">
            <a:spLocks noChangeArrowheads="1"/>
          </p:cNvSpPr>
          <p:nvPr/>
        </p:nvSpPr>
        <p:spPr bwMode="auto">
          <a:xfrm>
            <a:off x="2051050" y="5054600"/>
            <a:ext cx="231775" cy="261938"/>
          </a:xfrm>
          <a:prstGeom prst="rect">
            <a:avLst/>
          </a:prstGeom>
          <a:noFill/>
          <a:ln w="9525">
            <a:noFill/>
            <a:miter lim="800000"/>
            <a:headEnd/>
            <a:tailEnd/>
          </a:ln>
        </p:spPr>
        <p:txBody>
          <a:bodyPr wrap="none" lIns="0" tIns="0" rIns="0" bIns="0"/>
          <a:lstStyle/>
          <a:p>
            <a:pPr>
              <a:lnSpc>
                <a:spcPct val="90000"/>
              </a:lnSpc>
            </a:pPr>
            <a:r>
              <a:rPr lang="en-US" sz="1800" b="1" i="1">
                <a:latin typeface="Arial" charset="0"/>
              </a:rPr>
              <a:t>e</a:t>
            </a:r>
            <a:r>
              <a:rPr lang="en-US" sz="1800" b="1" baseline="30000">
                <a:latin typeface="Arial" charset="0"/>
                <a:sym typeface="Symbol" pitchFamily="84" charset="2"/>
              </a:rPr>
              <a:t></a:t>
            </a:r>
            <a:endParaRPr lang="en-US" sz="1800" b="1">
              <a:latin typeface="Arial" charset="0"/>
            </a:endParaRPr>
          </a:p>
        </p:txBody>
      </p:sp>
      <p:sp>
        <p:nvSpPr>
          <p:cNvPr id="35851" name="Text Box 71"/>
          <p:cNvSpPr txBox="1">
            <a:spLocks noChangeArrowheads="1"/>
          </p:cNvSpPr>
          <p:nvPr/>
        </p:nvSpPr>
        <p:spPr bwMode="auto">
          <a:xfrm>
            <a:off x="4087813" y="2619375"/>
            <a:ext cx="231775" cy="261938"/>
          </a:xfrm>
          <a:prstGeom prst="rect">
            <a:avLst/>
          </a:prstGeom>
          <a:noFill/>
          <a:ln w="9525">
            <a:noFill/>
            <a:miter lim="800000"/>
            <a:headEnd/>
            <a:tailEnd/>
          </a:ln>
        </p:spPr>
        <p:txBody>
          <a:bodyPr wrap="none" lIns="0" tIns="0" rIns="0" bIns="0"/>
          <a:lstStyle/>
          <a:p>
            <a:pPr>
              <a:lnSpc>
                <a:spcPct val="90000"/>
              </a:lnSpc>
            </a:pPr>
            <a:r>
              <a:rPr lang="en-US" sz="1800" b="1" i="1">
                <a:latin typeface="Arial" charset="0"/>
              </a:rPr>
              <a:t>e</a:t>
            </a:r>
            <a:r>
              <a:rPr lang="en-US" sz="1800" b="1" baseline="30000">
                <a:latin typeface="Arial" charset="0"/>
                <a:sym typeface="Symbol" pitchFamily="84" charset="2"/>
              </a:rPr>
              <a:t></a:t>
            </a:r>
            <a:endParaRPr lang="en-US" sz="1800" b="1">
              <a:latin typeface="Arial" charset="0"/>
            </a:endParaRPr>
          </a:p>
        </p:txBody>
      </p:sp>
      <p:sp>
        <p:nvSpPr>
          <p:cNvPr id="35852" name="Text Box 72"/>
          <p:cNvSpPr txBox="1">
            <a:spLocks noChangeArrowheads="1"/>
          </p:cNvSpPr>
          <p:nvPr/>
        </p:nvSpPr>
        <p:spPr bwMode="auto">
          <a:xfrm>
            <a:off x="5292725" y="2976563"/>
            <a:ext cx="231775" cy="261937"/>
          </a:xfrm>
          <a:prstGeom prst="rect">
            <a:avLst/>
          </a:prstGeom>
          <a:noFill/>
          <a:ln w="9525">
            <a:noFill/>
            <a:miter lim="800000"/>
            <a:headEnd/>
            <a:tailEnd/>
          </a:ln>
        </p:spPr>
        <p:txBody>
          <a:bodyPr wrap="none" lIns="0" tIns="0" rIns="0" bIns="0"/>
          <a:lstStyle/>
          <a:p>
            <a:pPr>
              <a:lnSpc>
                <a:spcPct val="90000"/>
              </a:lnSpc>
            </a:pPr>
            <a:r>
              <a:rPr lang="en-US" sz="1800" b="1" i="1">
                <a:latin typeface="Arial" charset="0"/>
              </a:rPr>
              <a:t>e</a:t>
            </a:r>
            <a:r>
              <a:rPr lang="en-US" sz="1800" b="1" baseline="30000">
                <a:latin typeface="Arial" charset="0"/>
                <a:sym typeface="Symbol" pitchFamily="84" charset="2"/>
              </a:rPr>
              <a:t></a:t>
            </a:r>
            <a:endParaRPr lang="en-US" sz="1800" b="1">
              <a:latin typeface="Arial" charset="0"/>
            </a:endParaRPr>
          </a:p>
        </p:txBody>
      </p:sp>
      <p:sp>
        <p:nvSpPr>
          <p:cNvPr id="35853" name="Text Box 73"/>
          <p:cNvSpPr txBox="1">
            <a:spLocks noChangeArrowheads="1"/>
          </p:cNvSpPr>
          <p:nvPr/>
        </p:nvSpPr>
        <p:spPr bwMode="auto">
          <a:xfrm>
            <a:off x="6218238" y="2778125"/>
            <a:ext cx="231775" cy="261938"/>
          </a:xfrm>
          <a:prstGeom prst="rect">
            <a:avLst/>
          </a:prstGeom>
          <a:noFill/>
          <a:ln w="9525">
            <a:noFill/>
            <a:miter lim="800000"/>
            <a:headEnd/>
            <a:tailEnd/>
          </a:ln>
        </p:spPr>
        <p:txBody>
          <a:bodyPr wrap="none" lIns="0" tIns="0" rIns="0" bIns="0"/>
          <a:lstStyle/>
          <a:p>
            <a:pPr>
              <a:lnSpc>
                <a:spcPct val="90000"/>
              </a:lnSpc>
            </a:pPr>
            <a:r>
              <a:rPr lang="en-US" sz="1800" b="1" i="1">
                <a:latin typeface="Arial" charset="0"/>
              </a:rPr>
              <a:t>e</a:t>
            </a:r>
            <a:r>
              <a:rPr lang="en-US" sz="1800" b="1" baseline="30000">
                <a:latin typeface="Arial" charset="0"/>
                <a:sym typeface="Symbol" pitchFamily="84" charset="2"/>
              </a:rPr>
              <a:t></a:t>
            </a:r>
            <a:endParaRPr lang="en-US" sz="1800" b="1">
              <a:latin typeface="Arial" charset="0"/>
            </a:endParaRPr>
          </a:p>
        </p:txBody>
      </p:sp>
      <p:sp>
        <p:nvSpPr>
          <p:cNvPr id="35854" name="Text Box 74"/>
          <p:cNvSpPr txBox="1">
            <a:spLocks noChangeArrowheads="1"/>
          </p:cNvSpPr>
          <p:nvPr/>
        </p:nvSpPr>
        <p:spPr bwMode="auto">
          <a:xfrm>
            <a:off x="7845425" y="1679575"/>
            <a:ext cx="231775" cy="261938"/>
          </a:xfrm>
          <a:prstGeom prst="rect">
            <a:avLst/>
          </a:prstGeom>
          <a:noFill/>
          <a:ln w="9525">
            <a:noFill/>
            <a:miter lim="800000"/>
            <a:headEnd/>
            <a:tailEnd/>
          </a:ln>
        </p:spPr>
        <p:txBody>
          <a:bodyPr wrap="none" lIns="0" tIns="0" rIns="0" bIns="0"/>
          <a:lstStyle/>
          <a:p>
            <a:pPr>
              <a:lnSpc>
                <a:spcPct val="90000"/>
              </a:lnSpc>
            </a:pPr>
            <a:r>
              <a:rPr lang="en-US" sz="1800" b="1" i="1">
                <a:latin typeface="Arial" charset="0"/>
              </a:rPr>
              <a:t>e</a:t>
            </a:r>
            <a:r>
              <a:rPr lang="en-US" sz="1800" b="1" baseline="30000">
                <a:latin typeface="Arial" charset="0"/>
                <a:sym typeface="Symbol" pitchFamily="84" charset="2"/>
              </a:rPr>
              <a:t></a:t>
            </a:r>
            <a:endParaRPr lang="en-US" sz="1800" b="1">
              <a:latin typeface="Arial" charset="0"/>
            </a:endParaRPr>
          </a:p>
        </p:txBody>
      </p:sp>
      <p:sp>
        <p:nvSpPr>
          <p:cNvPr id="35855" name="Text Box 75"/>
          <p:cNvSpPr txBox="1">
            <a:spLocks noChangeArrowheads="1"/>
          </p:cNvSpPr>
          <p:nvPr/>
        </p:nvSpPr>
        <p:spPr bwMode="auto">
          <a:xfrm>
            <a:off x="7050088" y="714375"/>
            <a:ext cx="231775" cy="261938"/>
          </a:xfrm>
          <a:prstGeom prst="rect">
            <a:avLst/>
          </a:prstGeom>
          <a:noFill/>
          <a:ln w="9525">
            <a:noFill/>
            <a:miter lim="800000"/>
            <a:headEnd/>
            <a:tailEnd/>
          </a:ln>
        </p:spPr>
        <p:txBody>
          <a:bodyPr wrap="none" lIns="0" tIns="0" rIns="0" bIns="0"/>
          <a:lstStyle/>
          <a:p>
            <a:pPr>
              <a:lnSpc>
                <a:spcPct val="90000"/>
              </a:lnSpc>
            </a:pPr>
            <a:r>
              <a:rPr lang="en-US" sz="1800" b="1" i="1">
                <a:latin typeface="Arial" charset="0"/>
              </a:rPr>
              <a:t>e</a:t>
            </a:r>
            <a:r>
              <a:rPr lang="en-US" sz="1800" b="1" baseline="30000">
                <a:latin typeface="Arial" charset="0"/>
                <a:sym typeface="Symbol" pitchFamily="84" charset="2"/>
              </a:rPr>
              <a:t></a:t>
            </a:r>
            <a:endParaRPr lang="en-US" sz="1800" b="1">
              <a:latin typeface="Arial" charset="0"/>
            </a:endParaRPr>
          </a:p>
        </p:txBody>
      </p:sp>
      <p:sp>
        <p:nvSpPr>
          <p:cNvPr id="35856" name="Text Box 76"/>
          <p:cNvSpPr txBox="1">
            <a:spLocks noChangeArrowheads="1"/>
          </p:cNvSpPr>
          <p:nvPr/>
        </p:nvSpPr>
        <p:spPr bwMode="auto">
          <a:xfrm rot="-4621278">
            <a:off x="1153319" y="5725319"/>
            <a:ext cx="709612" cy="209550"/>
          </a:xfrm>
          <a:prstGeom prst="rect">
            <a:avLst/>
          </a:prstGeom>
          <a:noFill/>
          <a:ln w="9525">
            <a:noFill/>
            <a:miter lim="800000"/>
            <a:headEnd/>
            <a:tailEnd/>
          </a:ln>
        </p:spPr>
        <p:txBody>
          <a:bodyPr wrap="none" lIns="0" tIns="0" rIns="0" bIns="0"/>
          <a:lstStyle/>
          <a:p>
            <a:pPr>
              <a:lnSpc>
                <a:spcPct val="90000"/>
              </a:lnSpc>
            </a:pPr>
            <a:r>
              <a:rPr lang="en-US" sz="1500" b="1">
                <a:latin typeface="Arial" charset="0"/>
              </a:rPr>
              <a:t>Photon</a:t>
            </a:r>
          </a:p>
        </p:txBody>
      </p:sp>
      <p:sp>
        <p:nvSpPr>
          <p:cNvPr id="35857" name="Text Box 77"/>
          <p:cNvSpPr txBox="1">
            <a:spLocks noChangeArrowheads="1"/>
          </p:cNvSpPr>
          <p:nvPr/>
        </p:nvSpPr>
        <p:spPr bwMode="auto">
          <a:xfrm rot="-6048858">
            <a:off x="7047706" y="3961607"/>
            <a:ext cx="709613" cy="209550"/>
          </a:xfrm>
          <a:prstGeom prst="rect">
            <a:avLst/>
          </a:prstGeom>
          <a:noFill/>
          <a:ln w="9525">
            <a:noFill/>
            <a:miter lim="800000"/>
            <a:headEnd/>
            <a:tailEnd/>
          </a:ln>
        </p:spPr>
        <p:txBody>
          <a:bodyPr wrap="none" lIns="0" tIns="0" rIns="0" bIns="0"/>
          <a:lstStyle/>
          <a:p>
            <a:pPr>
              <a:lnSpc>
                <a:spcPct val="90000"/>
              </a:lnSpc>
            </a:pPr>
            <a:r>
              <a:rPr lang="en-US" sz="1500" b="1">
                <a:latin typeface="Arial" charset="0"/>
              </a:rPr>
              <a:t>Photon</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74" descr="10_18ThylakoidMembrane-U"/>
          <p:cNvPicPr>
            <a:picLocks noChangeAspect="1" noChangeArrowheads="1"/>
          </p:cNvPicPr>
          <p:nvPr/>
        </p:nvPicPr>
        <p:blipFill>
          <a:blip r:embed="rId3" cstate="print"/>
          <a:srcRect/>
          <a:stretch>
            <a:fillRect/>
          </a:stretch>
        </p:blipFill>
        <p:spPr bwMode="auto">
          <a:xfrm>
            <a:off x="296863" y="892175"/>
            <a:ext cx="8548687" cy="5072063"/>
          </a:xfrm>
          <a:prstGeom prst="rect">
            <a:avLst/>
          </a:prstGeom>
          <a:noFill/>
          <a:ln w="9525">
            <a:noFill/>
            <a:miter lim="800000"/>
            <a:headEnd/>
            <a:tailEnd/>
          </a:ln>
        </p:spPr>
      </p:pic>
      <p:sp>
        <p:nvSpPr>
          <p:cNvPr id="38915" name="Rectangle 3"/>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1200" dirty="0" smtClean="0">
                <a:latin typeface="Arial" charset="0"/>
              </a:rPr>
              <a:t>Figure 10.18</a:t>
            </a:r>
          </a:p>
        </p:txBody>
      </p:sp>
      <p:sp>
        <p:nvSpPr>
          <p:cNvPr id="38916" name="Text Box 4"/>
          <p:cNvSpPr txBox="1">
            <a:spLocks noChangeArrowheads="1"/>
          </p:cNvSpPr>
          <p:nvPr/>
        </p:nvSpPr>
        <p:spPr bwMode="auto">
          <a:xfrm>
            <a:off x="404813" y="962025"/>
            <a:ext cx="1951037" cy="447675"/>
          </a:xfrm>
          <a:prstGeom prst="rect">
            <a:avLst/>
          </a:prstGeom>
          <a:noFill/>
          <a:ln w="9525">
            <a:noFill/>
            <a:miter lim="800000"/>
            <a:headEnd/>
            <a:tailEnd/>
          </a:ln>
        </p:spPr>
        <p:txBody>
          <a:bodyPr wrap="none" lIns="0" tIns="0" rIns="0" bIns="0"/>
          <a:lstStyle/>
          <a:p>
            <a:pPr>
              <a:lnSpc>
                <a:spcPct val="90000"/>
              </a:lnSpc>
            </a:pPr>
            <a:r>
              <a:rPr lang="en-US" sz="1400" b="1">
                <a:latin typeface="Arial" charset="0"/>
              </a:rPr>
              <a:t>STROMA</a:t>
            </a:r>
            <a:br>
              <a:rPr lang="en-US" sz="1400" b="1">
                <a:latin typeface="Arial" charset="0"/>
              </a:rPr>
            </a:br>
            <a:r>
              <a:rPr lang="en-US" sz="1400" b="1">
                <a:latin typeface="Arial" charset="0"/>
              </a:rPr>
              <a:t>(low H</a:t>
            </a:r>
            <a:r>
              <a:rPr lang="en-US" sz="1400" b="1" baseline="30000">
                <a:latin typeface="Arial" charset="0"/>
                <a:sym typeface="Symbol" pitchFamily="84" charset="2"/>
              </a:rPr>
              <a:t></a:t>
            </a:r>
            <a:r>
              <a:rPr lang="en-US" sz="1400" b="1">
                <a:latin typeface="Arial" charset="0"/>
              </a:rPr>
              <a:t> concentration)</a:t>
            </a:r>
          </a:p>
        </p:txBody>
      </p:sp>
      <p:sp>
        <p:nvSpPr>
          <p:cNvPr id="38917" name="Text Box 26"/>
          <p:cNvSpPr txBox="1">
            <a:spLocks noChangeArrowheads="1"/>
          </p:cNvSpPr>
          <p:nvPr/>
        </p:nvSpPr>
        <p:spPr bwMode="auto">
          <a:xfrm>
            <a:off x="411163" y="5254625"/>
            <a:ext cx="1951037" cy="447675"/>
          </a:xfrm>
          <a:prstGeom prst="rect">
            <a:avLst/>
          </a:prstGeom>
          <a:noFill/>
          <a:ln w="9525">
            <a:noFill/>
            <a:miter lim="800000"/>
            <a:headEnd/>
            <a:tailEnd/>
          </a:ln>
        </p:spPr>
        <p:txBody>
          <a:bodyPr wrap="none" lIns="0" tIns="0" rIns="0" bIns="0"/>
          <a:lstStyle/>
          <a:p>
            <a:pPr>
              <a:lnSpc>
                <a:spcPct val="90000"/>
              </a:lnSpc>
            </a:pPr>
            <a:r>
              <a:rPr lang="en-US" sz="1400" b="1">
                <a:latin typeface="Arial" charset="0"/>
              </a:rPr>
              <a:t>STROMA</a:t>
            </a:r>
            <a:br>
              <a:rPr lang="en-US" sz="1400" b="1">
                <a:latin typeface="Arial" charset="0"/>
              </a:rPr>
            </a:br>
            <a:r>
              <a:rPr lang="en-US" sz="1400" b="1">
                <a:latin typeface="Arial" charset="0"/>
              </a:rPr>
              <a:t>(low H</a:t>
            </a:r>
            <a:r>
              <a:rPr lang="en-US" sz="1400" b="1" baseline="30000">
                <a:latin typeface="Arial" charset="0"/>
                <a:sym typeface="Symbol" pitchFamily="84" charset="2"/>
              </a:rPr>
              <a:t></a:t>
            </a:r>
            <a:r>
              <a:rPr lang="en-US" sz="1400" b="1">
                <a:latin typeface="Arial" charset="0"/>
              </a:rPr>
              <a:t> concentration)</a:t>
            </a:r>
          </a:p>
        </p:txBody>
      </p:sp>
      <p:sp>
        <p:nvSpPr>
          <p:cNvPr id="38918" name="Text Box 27"/>
          <p:cNvSpPr txBox="1">
            <a:spLocks noChangeArrowheads="1"/>
          </p:cNvSpPr>
          <p:nvPr/>
        </p:nvSpPr>
        <p:spPr bwMode="auto">
          <a:xfrm>
            <a:off x="398463" y="3284538"/>
            <a:ext cx="1951037" cy="447675"/>
          </a:xfrm>
          <a:prstGeom prst="rect">
            <a:avLst/>
          </a:prstGeom>
          <a:noFill/>
          <a:ln w="9525">
            <a:noFill/>
            <a:miter lim="800000"/>
            <a:headEnd/>
            <a:tailEnd/>
          </a:ln>
        </p:spPr>
        <p:txBody>
          <a:bodyPr wrap="none" lIns="0" tIns="0" rIns="0" bIns="0"/>
          <a:lstStyle/>
          <a:p>
            <a:pPr>
              <a:lnSpc>
                <a:spcPct val="90000"/>
              </a:lnSpc>
            </a:pPr>
            <a:r>
              <a:rPr lang="en-US" sz="1400" b="1">
                <a:latin typeface="Arial" charset="0"/>
              </a:rPr>
              <a:t>THYLAKOID SPACE</a:t>
            </a:r>
            <a:br>
              <a:rPr lang="en-US" sz="1400" b="1">
                <a:latin typeface="Arial" charset="0"/>
              </a:rPr>
            </a:br>
            <a:r>
              <a:rPr lang="en-US" sz="1400" b="1">
                <a:latin typeface="Arial" charset="0"/>
              </a:rPr>
              <a:t>(high H</a:t>
            </a:r>
            <a:r>
              <a:rPr lang="en-US" sz="1400" b="1" baseline="30000">
                <a:latin typeface="Arial" charset="0"/>
                <a:sym typeface="Symbol" pitchFamily="84" charset="2"/>
              </a:rPr>
              <a:t></a:t>
            </a:r>
            <a:r>
              <a:rPr lang="en-US" sz="1400" b="1">
                <a:latin typeface="Arial" charset="0"/>
              </a:rPr>
              <a:t> concentration)</a:t>
            </a:r>
          </a:p>
        </p:txBody>
      </p:sp>
      <p:sp>
        <p:nvSpPr>
          <p:cNvPr id="38919" name="Text Box 28"/>
          <p:cNvSpPr txBox="1">
            <a:spLocks noChangeArrowheads="1"/>
          </p:cNvSpPr>
          <p:nvPr/>
        </p:nvSpPr>
        <p:spPr bwMode="auto">
          <a:xfrm>
            <a:off x="1549400" y="1736725"/>
            <a:ext cx="522288" cy="169863"/>
          </a:xfrm>
          <a:prstGeom prst="rect">
            <a:avLst/>
          </a:prstGeom>
          <a:noFill/>
          <a:ln w="9525">
            <a:noFill/>
            <a:miter lim="800000"/>
            <a:headEnd/>
            <a:tailEnd/>
          </a:ln>
        </p:spPr>
        <p:txBody>
          <a:bodyPr wrap="none" lIns="0" tIns="0" rIns="0" bIns="0"/>
          <a:lstStyle/>
          <a:p>
            <a:pPr>
              <a:lnSpc>
                <a:spcPct val="90000"/>
              </a:lnSpc>
            </a:pPr>
            <a:r>
              <a:rPr lang="en-US" sz="1400" b="1">
                <a:latin typeface="Arial" charset="0"/>
              </a:rPr>
              <a:t>Light</a:t>
            </a:r>
          </a:p>
        </p:txBody>
      </p:sp>
      <p:sp>
        <p:nvSpPr>
          <p:cNvPr id="38920" name="Text Box 29"/>
          <p:cNvSpPr txBox="1">
            <a:spLocks noChangeArrowheads="1"/>
          </p:cNvSpPr>
          <p:nvPr/>
        </p:nvSpPr>
        <p:spPr bwMode="auto">
          <a:xfrm>
            <a:off x="1728788" y="1465263"/>
            <a:ext cx="1343025" cy="182562"/>
          </a:xfrm>
          <a:prstGeom prst="rect">
            <a:avLst/>
          </a:prstGeom>
          <a:noFill/>
          <a:ln w="9525">
            <a:noFill/>
            <a:miter lim="800000"/>
            <a:headEnd/>
            <a:tailEnd/>
          </a:ln>
        </p:spPr>
        <p:txBody>
          <a:bodyPr wrap="none" lIns="0" tIns="0" rIns="0" bIns="0"/>
          <a:lstStyle/>
          <a:p>
            <a:pPr>
              <a:lnSpc>
                <a:spcPct val="90000"/>
              </a:lnSpc>
            </a:pPr>
            <a:r>
              <a:rPr lang="en-US" sz="1400" b="1">
                <a:latin typeface="Arial" charset="0"/>
              </a:rPr>
              <a:t>Photosystem </a:t>
            </a:r>
            <a:r>
              <a:rPr lang="en-US" sz="1400" b="1"/>
              <a:t>II</a:t>
            </a:r>
            <a:endParaRPr lang="en-US" sz="1400" b="1">
              <a:latin typeface="Arial" charset="0"/>
            </a:endParaRPr>
          </a:p>
        </p:txBody>
      </p:sp>
      <p:sp>
        <p:nvSpPr>
          <p:cNvPr id="38921" name="Text Box 30"/>
          <p:cNvSpPr txBox="1">
            <a:spLocks noChangeArrowheads="1"/>
          </p:cNvSpPr>
          <p:nvPr/>
        </p:nvSpPr>
        <p:spPr bwMode="auto">
          <a:xfrm>
            <a:off x="3182938" y="1173163"/>
            <a:ext cx="1144587" cy="420687"/>
          </a:xfrm>
          <a:prstGeom prst="rect">
            <a:avLst/>
          </a:prstGeom>
          <a:noFill/>
          <a:ln w="9525">
            <a:noFill/>
            <a:miter lim="800000"/>
            <a:headEnd/>
            <a:tailEnd/>
          </a:ln>
        </p:spPr>
        <p:txBody>
          <a:bodyPr wrap="none" lIns="0" tIns="0" rIns="0" bIns="0"/>
          <a:lstStyle/>
          <a:p>
            <a:pPr algn="ctr">
              <a:lnSpc>
                <a:spcPct val="90000"/>
              </a:lnSpc>
            </a:pPr>
            <a:r>
              <a:rPr lang="en-US" sz="1400" b="1">
                <a:latin typeface="Arial" charset="0"/>
              </a:rPr>
              <a:t>Cytochrome</a:t>
            </a:r>
            <a:br>
              <a:rPr lang="en-US" sz="1400" b="1">
                <a:latin typeface="Arial" charset="0"/>
              </a:rPr>
            </a:br>
            <a:r>
              <a:rPr lang="en-US" sz="1400" b="1">
                <a:latin typeface="Arial" charset="0"/>
              </a:rPr>
              <a:t>complex</a:t>
            </a:r>
          </a:p>
        </p:txBody>
      </p:sp>
      <p:sp>
        <p:nvSpPr>
          <p:cNvPr id="38922" name="Text Box 31"/>
          <p:cNvSpPr txBox="1">
            <a:spLocks noChangeArrowheads="1"/>
          </p:cNvSpPr>
          <p:nvPr/>
        </p:nvSpPr>
        <p:spPr bwMode="auto">
          <a:xfrm>
            <a:off x="4795838" y="1450975"/>
            <a:ext cx="1316037" cy="184150"/>
          </a:xfrm>
          <a:prstGeom prst="rect">
            <a:avLst/>
          </a:prstGeom>
          <a:noFill/>
          <a:ln w="9525">
            <a:noFill/>
            <a:miter lim="800000"/>
            <a:headEnd/>
            <a:tailEnd/>
          </a:ln>
        </p:spPr>
        <p:txBody>
          <a:bodyPr wrap="none" lIns="0" tIns="0" rIns="0" bIns="0"/>
          <a:lstStyle/>
          <a:p>
            <a:pPr>
              <a:lnSpc>
                <a:spcPct val="90000"/>
              </a:lnSpc>
            </a:pPr>
            <a:r>
              <a:rPr lang="en-US" sz="1400" b="1">
                <a:latin typeface="Arial" charset="0"/>
              </a:rPr>
              <a:t>Photosystem </a:t>
            </a:r>
            <a:r>
              <a:rPr lang="en-US" sz="1400" b="1"/>
              <a:t>I</a:t>
            </a:r>
            <a:endParaRPr lang="en-US" sz="1400" b="1">
              <a:latin typeface="Arial" charset="0"/>
            </a:endParaRPr>
          </a:p>
        </p:txBody>
      </p:sp>
      <p:sp>
        <p:nvSpPr>
          <p:cNvPr id="38923" name="Text Box 32"/>
          <p:cNvSpPr txBox="1">
            <a:spLocks noChangeArrowheads="1"/>
          </p:cNvSpPr>
          <p:nvPr/>
        </p:nvSpPr>
        <p:spPr bwMode="auto">
          <a:xfrm>
            <a:off x="4202113" y="1571625"/>
            <a:ext cx="522287" cy="169863"/>
          </a:xfrm>
          <a:prstGeom prst="rect">
            <a:avLst/>
          </a:prstGeom>
          <a:noFill/>
          <a:ln w="9525">
            <a:noFill/>
            <a:miter lim="800000"/>
            <a:headEnd/>
            <a:tailEnd/>
          </a:ln>
        </p:spPr>
        <p:txBody>
          <a:bodyPr wrap="none" lIns="0" tIns="0" rIns="0" bIns="0"/>
          <a:lstStyle/>
          <a:p>
            <a:pPr>
              <a:lnSpc>
                <a:spcPct val="90000"/>
              </a:lnSpc>
            </a:pPr>
            <a:r>
              <a:rPr lang="en-US" sz="1400" b="1">
                <a:latin typeface="Arial" charset="0"/>
              </a:rPr>
              <a:t>Light</a:t>
            </a:r>
          </a:p>
        </p:txBody>
      </p:sp>
      <p:sp>
        <p:nvSpPr>
          <p:cNvPr id="38924" name="Text Box 33"/>
          <p:cNvSpPr txBox="1">
            <a:spLocks noChangeArrowheads="1"/>
          </p:cNvSpPr>
          <p:nvPr/>
        </p:nvSpPr>
        <p:spPr bwMode="auto">
          <a:xfrm>
            <a:off x="6332538" y="1239838"/>
            <a:ext cx="958850" cy="407987"/>
          </a:xfrm>
          <a:prstGeom prst="rect">
            <a:avLst/>
          </a:prstGeom>
          <a:noFill/>
          <a:ln w="9525">
            <a:noFill/>
            <a:miter lim="800000"/>
            <a:headEnd/>
            <a:tailEnd/>
          </a:ln>
        </p:spPr>
        <p:txBody>
          <a:bodyPr wrap="none" lIns="0" tIns="0" rIns="0" bIns="0"/>
          <a:lstStyle/>
          <a:p>
            <a:pPr algn="ctr">
              <a:lnSpc>
                <a:spcPct val="90000"/>
              </a:lnSpc>
            </a:pPr>
            <a:r>
              <a:rPr lang="en-US" sz="1400" b="1">
                <a:latin typeface="Arial" charset="0"/>
              </a:rPr>
              <a:t>NADP</a:t>
            </a:r>
            <a:r>
              <a:rPr lang="en-US" sz="1400" b="1" baseline="30000">
                <a:latin typeface="Arial" charset="0"/>
                <a:sym typeface="Symbol" pitchFamily="84" charset="2"/>
              </a:rPr>
              <a:t></a:t>
            </a:r>
            <a:r>
              <a:rPr lang="en-US" sz="1400" b="1">
                <a:latin typeface="Arial" charset="0"/>
              </a:rPr>
              <a:t/>
            </a:r>
            <a:br>
              <a:rPr lang="en-US" sz="1400" b="1">
                <a:latin typeface="Arial" charset="0"/>
              </a:rPr>
            </a:br>
            <a:r>
              <a:rPr lang="en-US" sz="1400" b="1">
                <a:latin typeface="Arial" charset="0"/>
              </a:rPr>
              <a:t>reductase</a:t>
            </a:r>
          </a:p>
        </p:txBody>
      </p:sp>
      <p:sp>
        <p:nvSpPr>
          <p:cNvPr id="38925" name="Text Box 34"/>
          <p:cNvSpPr txBox="1">
            <a:spLocks noChangeArrowheads="1"/>
          </p:cNvSpPr>
          <p:nvPr/>
        </p:nvSpPr>
        <p:spPr bwMode="auto">
          <a:xfrm>
            <a:off x="7373938" y="1803400"/>
            <a:ext cx="1038225" cy="195263"/>
          </a:xfrm>
          <a:prstGeom prst="rect">
            <a:avLst/>
          </a:prstGeom>
          <a:noFill/>
          <a:ln w="9525">
            <a:noFill/>
            <a:miter lim="800000"/>
            <a:headEnd/>
            <a:tailEnd/>
          </a:ln>
        </p:spPr>
        <p:txBody>
          <a:bodyPr wrap="none" lIns="0" tIns="0" rIns="0" bIns="0"/>
          <a:lstStyle/>
          <a:p>
            <a:pPr algn="ctr">
              <a:lnSpc>
                <a:spcPct val="90000"/>
              </a:lnSpc>
            </a:pPr>
            <a:r>
              <a:rPr lang="en-US" sz="1400" b="1">
                <a:latin typeface="Arial" charset="0"/>
              </a:rPr>
              <a:t>NADP</a:t>
            </a:r>
            <a:r>
              <a:rPr lang="en-US" sz="1400" b="1" baseline="30000">
                <a:latin typeface="Arial" charset="0"/>
                <a:sym typeface="Symbol" pitchFamily="84" charset="2"/>
              </a:rPr>
              <a:t></a:t>
            </a:r>
            <a:r>
              <a:rPr lang="en-US" sz="1400" b="1">
                <a:latin typeface="Arial" charset="0"/>
              </a:rPr>
              <a:t> + H</a:t>
            </a:r>
            <a:r>
              <a:rPr lang="en-US" sz="1400" b="1" baseline="30000">
                <a:latin typeface="Arial" charset="0"/>
                <a:sym typeface="Symbol" pitchFamily="84" charset="2"/>
              </a:rPr>
              <a:t></a:t>
            </a:r>
          </a:p>
        </p:txBody>
      </p:sp>
      <p:sp>
        <p:nvSpPr>
          <p:cNvPr id="38926" name="Text Box 35"/>
          <p:cNvSpPr txBox="1">
            <a:spLocks noChangeArrowheads="1"/>
          </p:cNvSpPr>
          <p:nvPr/>
        </p:nvSpPr>
        <p:spPr bwMode="auto">
          <a:xfrm>
            <a:off x="7967663" y="3679825"/>
            <a:ext cx="641350" cy="593725"/>
          </a:xfrm>
          <a:prstGeom prst="rect">
            <a:avLst/>
          </a:prstGeom>
          <a:noFill/>
          <a:ln w="9525">
            <a:noFill/>
            <a:miter lim="800000"/>
            <a:headEnd/>
            <a:tailEnd/>
          </a:ln>
        </p:spPr>
        <p:txBody>
          <a:bodyPr wrap="none" lIns="0" tIns="0" rIns="0" bIns="0"/>
          <a:lstStyle/>
          <a:p>
            <a:pPr algn="ctr">
              <a:lnSpc>
                <a:spcPct val="90000"/>
              </a:lnSpc>
            </a:pPr>
            <a:r>
              <a:rPr lang="en-US" sz="1400" b="1">
                <a:latin typeface="Arial" charset="0"/>
              </a:rPr>
              <a:t>To</a:t>
            </a:r>
            <a:br>
              <a:rPr lang="en-US" sz="1400" b="1">
                <a:latin typeface="Arial" charset="0"/>
              </a:rPr>
            </a:br>
            <a:r>
              <a:rPr lang="en-US" sz="1400" b="1">
                <a:latin typeface="Arial" charset="0"/>
              </a:rPr>
              <a:t>Calvin</a:t>
            </a:r>
            <a:br>
              <a:rPr lang="en-US" sz="1400" b="1">
                <a:latin typeface="Arial" charset="0"/>
              </a:rPr>
            </a:br>
            <a:r>
              <a:rPr lang="en-US" sz="1400" b="1">
                <a:latin typeface="Arial" charset="0"/>
              </a:rPr>
              <a:t>Cycle</a:t>
            </a:r>
          </a:p>
        </p:txBody>
      </p:sp>
      <p:sp>
        <p:nvSpPr>
          <p:cNvPr id="38927" name="Text Box 36"/>
          <p:cNvSpPr txBox="1">
            <a:spLocks noChangeArrowheads="1"/>
          </p:cNvSpPr>
          <p:nvPr/>
        </p:nvSpPr>
        <p:spPr bwMode="auto">
          <a:xfrm>
            <a:off x="4191000" y="4732338"/>
            <a:ext cx="787400" cy="381000"/>
          </a:xfrm>
          <a:prstGeom prst="rect">
            <a:avLst/>
          </a:prstGeom>
          <a:noFill/>
          <a:ln w="9525">
            <a:noFill/>
            <a:miter lim="800000"/>
            <a:headEnd/>
            <a:tailEnd/>
          </a:ln>
        </p:spPr>
        <p:txBody>
          <a:bodyPr wrap="none" lIns="0" tIns="0" rIns="0" bIns="0"/>
          <a:lstStyle/>
          <a:p>
            <a:pPr algn="ctr">
              <a:lnSpc>
                <a:spcPct val="90000"/>
              </a:lnSpc>
            </a:pPr>
            <a:r>
              <a:rPr lang="en-US" sz="1400" b="1">
                <a:latin typeface="Arial" charset="0"/>
              </a:rPr>
              <a:t>ATP</a:t>
            </a:r>
            <a:br>
              <a:rPr lang="en-US" sz="1400" b="1">
                <a:latin typeface="Arial" charset="0"/>
              </a:rPr>
            </a:br>
            <a:r>
              <a:rPr lang="en-US" sz="1400" b="1">
                <a:latin typeface="Arial" charset="0"/>
              </a:rPr>
              <a:t>synthase</a:t>
            </a:r>
          </a:p>
        </p:txBody>
      </p:sp>
      <p:sp>
        <p:nvSpPr>
          <p:cNvPr id="38928" name="Text Box 37"/>
          <p:cNvSpPr txBox="1">
            <a:spLocks noChangeArrowheads="1"/>
          </p:cNvSpPr>
          <p:nvPr/>
        </p:nvSpPr>
        <p:spPr bwMode="auto">
          <a:xfrm>
            <a:off x="2568575" y="4568825"/>
            <a:ext cx="919163" cy="381000"/>
          </a:xfrm>
          <a:prstGeom prst="rect">
            <a:avLst/>
          </a:prstGeom>
          <a:noFill/>
          <a:ln w="9525">
            <a:noFill/>
            <a:miter lim="800000"/>
            <a:headEnd/>
            <a:tailEnd/>
          </a:ln>
        </p:spPr>
        <p:txBody>
          <a:bodyPr wrap="none" lIns="0" tIns="0" rIns="0" bIns="0"/>
          <a:lstStyle/>
          <a:p>
            <a:pPr>
              <a:lnSpc>
                <a:spcPct val="90000"/>
              </a:lnSpc>
            </a:pPr>
            <a:r>
              <a:rPr lang="en-US" sz="1400" b="1">
                <a:latin typeface="Arial" charset="0"/>
              </a:rPr>
              <a:t>Thylakoid</a:t>
            </a:r>
            <a:br>
              <a:rPr lang="en-US" sz="1400" b="1">
                <a:latin typeface="Arial" charset="0"/>
              </a:rPr>
            </a:br>
            <a:r>
              <a:rPr lang="en-US" sz="1400" b="1">
                <a:latin typeface="Arial" charset="0"/>
              </a:rPr>
              <a:t>membrane</a:t>
            </a:r>
          </a:p>
        </p:txBody>
      </p:sp>
      <p:grpSp>
        <p:nvGrpSpPr>
          <p:cNvPr id="2" name="Group 40"/>
          <p:cNvGrpSpPr>
            <a:grpSpLocks/>
          </p:cNvGrpSpPr>
          <p:nvPr/>
        </p:nvGrpSpPr>
        <p:grpSpPr bwMode="auto">
          <a:xfrm>
            <a:off x="3503613" y="2830513"/>
            <a:ext cx="223837" cy="225425"/>
            <a:chOff x="2200" y="3867"/>
            <a:chExt cx="141" cy="142"/>
          </a:xfrm>
        </p:grpSpPr>
        <p:sp>
          <p:nvSpPr>
            <p:cNvPr id="38956" name="Oval 38"/>
            <p:cNvSpPr>
              <a:spLocks noChangeArrowheads="1"/>
            </p:cNvSpPr>
            <p:nvPr/>
          </p:nvSpPr>
          <p:spPr bwMode="auto">
            <a:xfrm>
              <a:off x="2200" y="3867"/>
              <a:ext cx="141" cy="142"/>
            </a:xfrm>
            <a:prstGeom prst="ellipse">
              <a:avLst/>
            </a:prstGeom>
            <a:solidFill>
              <a:srgbClr val="0F90D1"/>
            </a:solidFill>
            <a:ln w="12700">
              <a:noFill/>
              <a:round/>
              <a:headEnd/>
              <a:tailEnd/>
            </a:ln>
          </p:spPr>
          <p:txBody>
            <a:bodyPr wrap="none" anchor="ctr"/>
            <a:lstStyle/>
            <a:p>
              <a:endParaRPr lang="en-US"/>
            </a:p>
          </p:txBody>
        </p:sp>
        <p:sp>
          <p:nvSpPr>
            <p:cNvPr id="38957" name="Text Box 39"/>
            <p:cNvSpPr txBox="1">
              <a:spLocks noChangeArrowheads="1"/>
            </p:cNvSpPr>
            <p:nvPr/>
          </p:nvSpPr>
          <p:spPr bwMode="auto">
            <a:xfrm>
              <a:off x="2235" y="3878"/>
              <a:ext cx="88" cy="131"/>
            </a:xfrm>
            <a:prstGeom prst="rect">
              <a:avLst/>
            </a:prstGeom>
            <a:noFill/>
            <a:ln w="9525">
              <a:noFill/>
              <a:miter lim="800000"/>
              <a:headEnd/>
              <a:tailEnd/>
            </a:ln>
          </p:spPr>
          <p:txBody>
            <a:bodyPr wrap="none" lIns="0" tIns="0" rIns="0" bIns="0"/>
            <a:lstStyle/>
            <a:p>
              <a:pPr>
                <a:lnSpc>
                  <a:spcPct val="90000"/>
                </a:lnSpc>
              </a:pPr>
              <a:r>
                <a:rPr lang="en-US" sz="1400" b="1">
                  <a:solidFill>
                    <a:schemeClr val="bg1"/>
                  </a:solidFill>
                  <a:latin typeface="Arial" charset="0"/>
                </a:rPr>
                <a:t>2</a:t>
              </a:r>
            </a:p>
          </p:txBody>
        </p:sp>
      </p:grpSp>
      <p:grpSp>
        <p:nvGrpSpPr>
          <p:cNvPr id="3" name="Group 47"/>
          <p:cNvGrpSpPr>
            <a:grpSpLocks/>
          </p:cNvGrpSpPr>
          <p:nvPr/>
        </p:nvGrpSpPr>
        <p:grpSpPr bwMode="auto">
          <a:xfrm>
            <a:off x="2270125" y="3116263"/>
            <a:ext cx="223838" cy="238125"/>
            <a:chOff x="1880" y="3872"/>
            <a:chExt cx="141" cy="150"/>
          </a:xfrm>
        </p:grpSpPr>
        <p:sp>
          <p:nvSpPr>
            <p:cNvPr id="38954" name="Oval 42"/>
            <p:cNvSpPr>
              <a:spLocks noChangeArrowheads="1"/>
            </p:cNvSpPr>
            <p:nvPr/>
          </p:nvSpPr>
          <p:spPr bwMode="auto">
            <a:xfrm>
              <a:off x="1880" y="3872"/>
              <a:ext cx="141" cy="142"/>
            </a:xfrm>
            <a:prstGeom prst="ellipse">
              <a:avLst/>
            </a:prstGeom>
            <a:solidFill>
              <a:srgbClr val="0F90D1"/>
            </a:solidFill>
            <a:ln w="12700">
              <a:noFill/>
              <a:round/>
              <a:headEnd/>
              <a:tailEnd/>
            </a:ln>
          </p:spPr>
          <p:txBody>
            <a:bodyPr wrap="none" anchor="ctr"/>
            <a:lstStyle/>
            <a:p>
              <a:endParaRPr lang="en-US"/>
            </a:p>
          </p:txBody>
        </p:sp>
        <p:sp>
          <p:nvSpPr>
            <p:cNvPr id="38955" name="Text Box 43"/>
            <p:cNvSpPr txBox="1">
              <a:spLocks noChangeArrowheads="1"/>
            </p:cNvSpPr>
            <p:nvPr/>
          </p:nvSpPr>
          <p:spPr bwMode="auto">
            <a:xfrm>
              <a:off x="1923" y="3891"/>
              <a:ext cx="88" cy="131"/>
            </a:xfrm>
            <a:prstGeom prst="rect">
              <a:avLst/>
            </a:prstGeom>
            <a:noFill/>
            <a:ln w="9525">
              <a:noFill/>
              <a:miter lim="800000"/>
              <a:headEnd/>
              <a:tailEnd/>
            </a:ln>
          </p:spPr>
          <p:txBody>
            <a:bodyPr wrap="none" lIns="0" tIns="0" rIns="0" bIns="0"/>
            <a:lstStyle/>
            <a:p>
              <a:pPr>
                <a:lnSpc>
                  <a:spcPct val="90000"/>
                </a:lnSpc>
              </a:pPr>
              <a:r>
                <a:rPr lang="en-US" sz="1400" b="1">
                  <a:solidFill>
                    <a:schemeClr val="bg1"/>
                  </a:solidFill>
                  <a:latin typeface="Arial" charset="0"/>
                </a:rPr>
                <a:t>1</a:t>
              </a:r>
            </a:p>
          </p:txBody>
        </p:sp>
      </p:grpSp>
      <p:grpSp>
        <p:nvGrpSpPr>
          <p:cNvPr id="4" name="Group 48"/>
          <p:cNvGrpSpPr>
            <a:grpSpLocks/>
          </p:cNvGrpSpPr>
          <p:nvPr/>
        </p:nvGrpSpPr>
        <p:grpSpPr bwMode="auto">
          <a:xfrm>
            <a:off x="7124700" y="1646238"/>
            <a:ext cx="223838" cy="238125"/>
            <a:chOff x="2488" y="3888"/>
            <a:chExt cx="141" cy="150"/>
          </a:xfrm>
        </p:grpSpPr>
        <p:sp>
          <p:nvSpPr>
            <p:cNvPr id="38952" name="Oval 45"/>
            <p:cNvSpPr>
              <a:spLocks noChangeArrowheads="1"/>
            </p:cNvSpPr>
            <p:nvPr/>
          </p:nvSpPr>
          <p:spPr bwMode="auto">
            <a:xfrm>
              <a:off x="2488" y="3888"/>
              <a:ext cx="141" cy="142"/>
            </a:xfrm>
            <a:prstGeom prst="ellipse">
              <a:avLst/>
            </a:prstGeom>
            <a:solidFill>
              <a:srgbClr val="0F90D1"/>
            </a:solidFill>
            <a:ln w="12700">
              <a:noFill/>
              <a:round/>
              <a:headEnd/>
              <a:tailEnd/>
            </a:ln>
          </p:spPr>
          <p:txBody>
            <a:bodyPr wrap="none" anchor="ctr"/>
            <a:lstStyle/>
            <a:p>
              <a:endParaRPr lang="en-US"/>
            </a:p>
          </p:txBody>
        </p:sp>
        <p:sp>
          <p:nvSpPr>
            <p:cNvPr id="38953" name="Text Box 46"/>
            <p:cNvSpPr txBox="1">
              <a:spLocks noChangeArrowheads="1"/>
            </p:cNvSpPr>
            <p:nvPr/>
          </p:nvSpPr>
          <p:spPr bwMode="auto">
            <a:xfrm>
              <a:off x="2531" y="3907"/>
              <a:ext cx="88" cy="131"/>
            </a:xfrm>
            <a:prstGeom prst="rect">
              <a:avLst/>
            </a:prstGeom>
            <a:noFill/>
            <a:ln w="9525">
              <a:noFill/>
              <a:miter lim="800000"/>
              <a:headEnd/>
              <a:tailEnd/>
            </a:ln>
          </p:spPr>
          <p:txBody>
            <a:bodyPr wrap="none" lIns="0" tIns="0" rIns="0" bIns="0"/>
            <a:lstStyle/>
            <a:p>
              <a:pPr>
                <a:lnSpc>
                  <a:spcPct val="90000"/>
                </a:lnSpc>
              </a:pPr>
              <a:r>
                <a:rPr lang="en-US" sz="1400" b="1">
                  <a:solidFill>
                    <a:schemeClr val="bg1"/>
                  </a:solidFill>
                  <a:latin typeface="Arial" charset="0"/>
                </a:rPr>
                <a:t>3</a:t>
              </a:r>
            </a:p>
          </p:txBody>
        </p:sp>
      </p:grpSp>
      <p:sp>
        <p:nvSpPr>
          <p:cNvPr id="38932" name="Text Box 49"/>
          <p:cNvSpPr txBox="1">
            <a:spLocks noChangeArrowheads="1"/>
          </p:cNvSpPr>
          <p:nvPr/>
        </p:nvSpPr>
        <p:spPr bwMode="auto">
          <a:xfrm>
            <a:off x="7115175" y="2524125"/>
            <a:ext cx="534988" cy="168275"/>
          </a:xfrm>
          <a:prstGeom prst="rect">
            <a:avLst/>
          </a:prstGeom>
          <a:noFill/>
          <a:ln w="9525">
            <a:noFill/>
            <a:miter lim="800000"/>
            <a:headEnd/>
            <a:tailEnd/>
          </a:ln>
        </p:spPr>
        <p:txBody>
          <a:bodyPr wrap="none" lIns="0" tIns="0" rIns="0" bIns="0"/>
          <a:lstStyle/>
          <a:p>
            <a:pPr>
              <a:lnSpc>
                <a:spcPct val="90000"/>
              </a:lnSpc>
            </a:pPr>
            <a:r>
              <a:rPr lang="en-US" sz="1100" b="1">
                <a:latin typeface="Arial" charset="0"/>
              </a:rPr>
              <a:t>NADPH</a:t>
            </a:r>
            <a:endParaRPr lang="en-US" sz="1100" b="1" baseline="30000">
              <a:latin typeface="Arial" charset="0"/>
              <a:sym typeface="Symbol" pitchFamily="84" charset="2"/>
            </a:endParaRPr>
          </a:p>
        </p:txBody>
      </p:sp>
      <p:sp>
        <p:nvSpPr>
          <p:cNvPr id="38933" name="Text Box 50"/>
          <p:cNvSpPr txBox="1">
            <a:spLocks noChangeArrowheads="1"/>
          </p:cNvSpPr>
          <p:nvPr/>
        </p:nvSpPr>
        <p:spPr bwMode="auto">
          <a:xfrm>
            <a:off x="6038850" y="2000250"/>
            <a:ext cx="209550" cy="133350"/>
          </a:xfrm>
          <a:prstGeom prst="rect">
            <a:avLst/>
          </a:prstGeom>
          <a:noFill/>
          <a:ln w="9525">
            <a:noFill/>
            <a:miter lim="800000"/>
            <a:headEnd/>
            <a:tailEnd/>
          </a:ln>
        </p:spPr>
        <p:txBody>
          <a:bodyPr wrap="none" lIns="0" tIns="0" rIns="0" bIns="0"/>
          <a:lstStyle/>
          <a:p>
            <a:pPr>
              <a:lnSpc>
                <a:spcPct val="90000"/>
              </a:lnSpc>
            </a:pPr>
            <a:r>
              <a:rPr lang="en-US" sz="1100" b="1">
                <a:latin typeface="Arial" charset="0"/>
              </a:rPr>
              <a:t>Fd</a:t>
            </a:r>
            <a:endParaRPr lang="en-US" sz="1100" b="1" baseline="30000">
              <a:latin typeface="Arial" charset="0"/>
              <a:sym typeface="Symbol" pitchFamily="84" charset="2"/>
            </a:endParaRPr>
          </a:p>
        </p:txBody>
      </p:sp>
      <p:sp>
        <p:nvSpPr>
          <p:cNvPr id="38934" name="Text Box 51"/>
          <p:cNvSpPr txBox="1">
            <a:spLocks noChangeArrowheads="1"/>
          </p:cNvSpPr>
          <p:nvPr/>
        </p:nvSpPr>
        <p:spPr bwMode="auto">
          <a:xfrm>
            <a:off x="4564063" y="2801938"/>
            <a:ext cx="209550" cy="133350"/>
          </a:xfrm>
          <a:prstGeom prst="rect">
            <a:avLst/>
          </a:prstGeom>
          <a:noFill/>
          <a:ln w="9525">
            <a:noFill/>
            <a:miter lim="800000"/>
            <a:headEnd/>
            <a:tailEnd/>
          </a:ln>
        </p:spPr>
        <p:txBody>
          <a:bodyPr wrap="none" lIns="0" tIns="0" rIns="0" bIns="0"/>
          <a:lstStyle/>
          <a:p>
            <a:pPr>
              <a:lnSpc>
                <a:spcPct val="90000"/>
              </a:lnSpc>
            </a:pPr>
            <a:r>
              <a:rPr lang="en-US" sz="1100" b="1">
                <a:latin typeface="Arial" charset="0"/>
              </a:rPr>
              <a:t>Pc</a:t>
            </a:r>
            <a:endParaRPr lang="en-US" sz="1100" b="1" baseline="30000">
              <a:latin typeface="Arial" charset="0"/>
              <a:sym typeface="Symbol" pitchFamily="84" charset="2"/>
            </a:endParaRPr>
          </a:p>
        </p:txBody>
      </p:sp>
      <p:sp>
        <p:nvSpPr>
          <p:cNvPr id="38935" name="Text Box 52"/>
          <p:cNvSpPr txBox="1">
            <a:spLocks noChangeArrowheads="1"/>
          </p:cNvSpPr>
          <p:nvPr/>
        </p:nvSpPr>
        <p:spPr bwMode="auto">
          <a:xfrm>
            <a:off x="3275013" y="2452688"/>
            <a:ext cx="209550" cy="133350"/>
          </a:xfrm>
          <a:prstGeom prst="rect">
            <a:avLst/>
          </a:prstGeom>
          <a:noFill/>
          <a:ln w="9525">
            <a:noFill/>
            <a:miter lim="800000"/>
            <a:headEnd/>
            <a:tailEnd/>
          </a:ln>
        </p:spPr>
        <p:txBody>
          <a:bodyPr wrap="none" lIns="0" tIns="0" rIns="0" bIns="0"/>
          <a:lstStyle/>
          <a:p>
            <a:pPr>
              <a:lnSpc>
                <a:spcPct val="90000"/>
              </a:lnSpc>
            </a:pPr>
            <a:r>
              <a:rPr lang="en-US" sz="1100" b="1">
                <a:latin typeface="Arial" charset="0"/>
              </a:rPr>
              <a:t>Pq</a:t>
            </a:r>
            <a:endParaRPr lang="en-US" sz="1100" b="1" baseline="30000">
              <a:latin typeface="Arial" charset="0"/>
              <a:sym typeface="Symbol" pitchFamily="84" charset="2"/>
            </a:endParaRPr>
          </a:p>
        </p:txBody>
      </p:sp>
      <p:sp>
        <p:nvSpPr>
          <p:cNvPr id="38936" name="Text Box 53"/>
          <p:cNvSpPr txBox="1">
            <a:spLocks noChangeArrowheads="1"/>
          </p:cNvSpPr>
          <p:nvPr/>
        </p:nvSpPr>
        <p:spPr bwMode="auto">
          <a:xfrm>
            <a:off x="2719388" y="1724025"/>
            <a:ext cx="288925" cy="160338"/>
          </a:xfrm>
          <a:prstGeom prst="rect">
            <a:avLst/>
          </a:prstGeom>
          <a:noFill/>
          <a:ln w="9525">
            <a:noFill/>
            <a:miter lim="800000"/>
            <a:headEnd/>
            <a:tailEnd/>
          </a:ln>
        </p:spPr>
        <p:txBody>
          <a:bodyPr wrap="none" lIns="0" tIns="0" rIns="0" bIns="0"/>
          <a:lstStyle/>
          <a:p>
            <a:r>
              <a:rPr lang="en-US" sz="1100" b="1">
                <a:latin typeface="Arial" charset="0"/>
                <a:ea typeface="ヒラギノ角ゴ Pro W3" pitchFamily="84" charset="-128"/>
              </a:rPr>
              <a:t>4 H</a:t>
            </a:r>
            <a:r>
              <a:rPr lang="en-US" sz="1100" b="1" baseline="30000">
                <a:latin typeface="Arial" charset="0"/>
              </a:rPr>
              <a:t>+</a:t>
            </a:r>
            <a:endParaRPr lang="en-US" sz="1400" b="1" baseline="30000">
              <a:latin typeface="Arial" charset="0"/>
              <a:sym typeface="Symbol" pitchFamily="84" charset="2"/>
            </a:endParaRPr>
          </a:p>
        </p:txBody>
      </p:sp>
      <p:sp>
        <p:nvSpPr>
          <p:cNvPr id="38937" name="Text Box 54"/>
          <p:cNvSpPr txBox="1">
            <a:spLocks noChangeArrowheads="1"/>
          </p:cNvSpPr>
          <p:nvPr/>
        </p:nvSpPr>
        <p:spPr bwMode="auto">
          <a:xfrm>
            <a:off x="3703638" y="3305175"/>
            <a:ext cx="288925" cy="160338"/>
          </a:xfrm>
          <a:prstGeom prst="rect">
            <a:avLst/>
          </a:prstGeom>
          <a:noFill/>
          <a:ln w="9525">
            <a:noFill/>
            <a:miter lim="800000"/>
            <a:headEnd/>
            <a:tailEnd/>
          </a:ln>
        </p:spPr>
        <p:txBody>
          <a:bodyPr wrap="none" lIns="0" tIns="0" rIns="0" bIns="0"/>
          <a:lstStyle/>
          <a:p>
            <a:r>
              <a:rPr lang="en-US" sz="1100" b="1">
                <a:latin typeface="Arial" charset="0"/>
                <a:ea typeface="ヒラギノ角ゴ Pro W3" pitchFamily="84" charset="-128"/>
              </a:rPr>
              <a:t>4 H</a:t>
            </a:r>
            <a:r>
              <a:rPr lang="en-US" sz="1100" b="1" baseline="30000">
                <a:latin typeface="Arial" charset="0"/>
              </a:rPr>
              <a:t>+</a:t>
            </a:r>
            <a:endParaRPr lang="en-US" sz="1400" b="1" baseline="30000">
              <a:latin typeface="Arial" charset="0"/>
              <a:sym typeface="Symbol" pitchFamily="84" charset="2"/>
            </a:endParaRPr>
          </a:p>
        </p:txBody>
      </p:sp>
      <p:sp>
        <p:nvSpPr>
          <p:cNvPr id="38938" name="Text Box 55"/>
          <p:cNvSpPr txBox="1">
            <a:spLocks noChangeArrowheads="1"/>
          </p:cNvSpPr>
          <p:nvPr/>
        </p:nvSpPr>
        <p:spPr bwMode="auto">
          <a:xfrm>
            <a:off x="2667000" y="3340100"/>
            <a:ext cx="407988" cy="160338"/>
          </a:xfrm>
          <a:prstGeom prst="rect">
            <a:avLst/>
          </a:prstGeom>
          <a:noFill/>
          <a:ln w="9525">
            <a:noFill/>
            <a:miter lim="800000"/>
            <a:headEnd/>
            <a:tailEnd/>
          </a:ln>
        </p:spPr>
        <p:txBody>
          <a:bodyPr wrap="none" lIns="0" tIns="0" rIns="0" bIns="0"/>
          <a:lstStyle/>
          <a:p>
            <a:r>
              <a:rPr lang="en-US" sz="1100" b="1">
                <a:latin typeface="Arial" charset="0"/>
              </a:rPr>
              <a:t>+</a:t>
            </a:r>
            <a:r>
              <a:rPr lang="en-US" sz="1100" b="1">
                <a:latin typeface="Arial" charset="0"/>
                <a:ea typeface="ヒラギノ角ゴ Pro W3" pitchFamily="84" charset="-128"/>
              </a:rPr>
              <a:t>2 H</a:t>
            </a:r>
            <a:r>
              <a:rPr lang="en-US" sz="1100" b="1" baseline="30000">
                <a:latin typeface="Arial" charset="0"/>
              </a:rPr>
              <a:t>+</a:t>
            </a:r>
          </a:p>
        </p:txBody>
      </p:sp>
      <p:sp>
        <p:nvSpPr>
          <p:cNvPr id="38939" name="Text Box 56"/>
          <p:cNvSpPr txBox="1">
            <a:spLocks noChangeArrowheads="1"/>
          </p:cNvSpPr>
          <p:nvPr/>
        </p:nvSpPr>
        <p:spPr bwMode="auto">
          <a:xfrm>
            <a:off x="5583238" y="5464175"/>
            <a:ext cx="195262" cy="160338"/>
          </a:xfrm>
          <a:prstGeom prst="rect">
            <a:avLst/>
          </a:prstGeom>
          <a:noFill/>
          <a:ln w="9525">
            <a:noFill/>
            <a:miter lim="800000"/>
            <a:headEnd/>
            <a:tailEnd/>
          </a:ln>
        </p:spPr>
        <p:txBody>
          <a:bodyPr wrap="none" lIns="0" tIns="0" rIns="0" bIns="0"/>
          <a:lstStyle/>
          <a:p>
            <a:r>
              <a:rPr lang="en-US" sz="1100" b="1">
                <a:latin typeface="Arial" charset="0"/>
                <a:ea typeface="ヒラギノ角ゴ Pro W3" pitchFamily="84" charset="-128"/>
              </a:rPr>
              <a:t>H</a:t>
            </a:r>
            <a:r>
              <a:rPr lang="en-US" sz="1100" b="1" baseline="30000">
                <a:latin typeface="Arial" charset="0"/>
              </a:rPr>
              <a:t>+</a:t>
            </a:r>
          </a:p>
        </p:txBody>
      </p:sp>
      <p:sp>
        <p:nvSpPr>
          <p:cNvPr id="38940" name="Text Box 57"/>
          <p:cNvSpPr txBox="1">
            <a:spLocks noChangeArrowheads="1"/>
          </p:cNvSpPr>
          <p:nvPr/>
        </p:nvSpPr>
        <p:spPr bwMode="auto">
          <a:xfrm>
            <a:off x="5108575" y="5038725"/>
            <a:ext cx="342900" cy="530225"/>
          </a:xfrm>
          <a:prstGeom prst="rect">
            <a:avLst/>
          </a:prstGeom>
          <a:noFill/>
          <a:ln w="9525">
            <a:noFill/>
            <a:miter lim="800000"/>
            <a:headEnd/>
            <a:tailEnd/>
          </a:ln>
        </p:spPr>
        <p:txBody>
          <a:bodyPr wrap="none" lIns="0" tIns="0" rIns="0" bIns="0"/>
          <a:lstStyle/>
          <a:p>
            <a:pPr algn="ctr"/>
            <a:r>
              <a:rPr lang="en-US" sz="1100" b="1">
                <a:latin typeface="Arial" charset="0"/>
              </a:rPr>
              <a:t>ADP</a:t>
            </a:r>
            <a:br>
              <a:rPr lang="en-US" sz="1100" b="1">
                <a:latin typeface="Arial" charset="0"/>
              </a:rPr>
            </a:br>
            <a:r>
              <a:rPr lang="en-US" sz="1100" b="1">
                <a:latin typeface="Arial" charset="0"/>
              </a:rPr>
              <a:t>+</a:t>
            </a:r>
            <a:br>
              <a:rPr lang="en-US" sz="1100" b="1">
                <a:latin typeface="Arial" charset="0"/>
              </a:rPr>
            </a:br>
            <a:r>
              <a:rPr lang="en-US" sz="1100" b="1">
                <a:latin typeface="Arial" charset="0"/>
                <a:ea typeface="ヒラギノ角ゴ Pro W3" pitchFamily="84" charset="-128"/>
              </a:rPr>
              <a:t>P </a:t>
            </a:r>
            <a:r>
              <a:rPr lang="en-US" sz="1100" b="1" baseline="-25000">
                <a:latin typeface="Arial" charset="0"/>
                <a:ea typeface="ヒラギノ角ゴ Pro W3" pitchFamily="84" charset="-128"/>
              </a:rPr>
              <a:t>i</a:t>
            </a:r>
            <a:endParaRPr lang="en-US" sz="1100" b="1" baseline="30000">
              <a:latin typeface="Arial" charset="0"/>
            </a:endParaRPr>
          </a:p>
        </p:txBody>
      </p:sp>
      <p:sp>
        <p:nvSpPr>
          <p:cNvPr id="38941" name="Text Box 58"/>
          <p:cNvSpPr txBox="1">
            <a:spLocks noChangeArrowheads="1"/>
          </p:cNvSpPr>
          <p:nvPr/>
        </p:nvSpPr>
        <p:spPr bwMode="auto">
          <a:xfrm>
            <a:off x="6118225" y="5192713"/>
            <a:ext cx="314325" cy="174625"/>
          </a:xfrm>
          <a:prstGeom prst="rect">
            <a:avLst/>
          </a:prstGeom>
          <a:noFill/>
          <a:ln w="9525">
            <a:noFill/>
            <a:miter lim="800000"/>
            <a:headEnd/>
            <a:tailEnd/>
          </a:ln>
        </p:spPr>
        <p:txBody>
          <a:bodyPr wrap="none" lIns="0" tIns="0" rIns="0" bIns="0"/>
          <a:lstStyle/>
          <a:p>
            <a:r>
              <a:rPr lang="en-US" sz="1100" b="1">
                <a:latin typeface="Arial" charset="0"/>
                <a:ea typeface="ヒラギノ角ゴ Pro W3" pitchFamily="84" charset="-128"/>
              </a:rPr>
              <a:t>ATP</a:t>
            </a:r>
            <a:endParaRPr lang="en-US" sz="1100" b="1" baseline="30000">
              <a:latin typeface="Arial" charset="0"/>
            </a:endParaRPr>
          </a:p>
        </p:txBody>
      </p:sp>
      <p:sp>
        <p:nvSpPr>
          <p:cNvPr id="38942" name="Text Box 59"/>
          <p:cNvSpPr txBox="1">
            <a:spLocks noChangeArrowheads="1"/>
          </p:cNvSpPr>
          <p:nvPr/>
        </p:nvSpPr>
        <p:spPr bwMode="auto">
          <a:xfrm>
            <a:off x="2533650" y="3141663"/>
            <a:ext cx="195263" cy="160337"/>
          </a:xfrm>
          <a:prstGeom prst="rect">
            <a:avLst/>
          </a:prstGeom>
          <a:noFill/>
          <a:ln w="9525">
            <a:noFill/>
            <a:miter lim="800000"/>
            <a:headEnd/>
            <a:tailEnd/>
          </a:ln>
        </p:spPr>
        <p:txBody>
          <a:bodyPr wrap="none" lIns="0" tIns="0" rIns="0" bIns="0"/>
          <a:lstStyle/>
          <a:p>
            <a:r>
              <a:rPr lang="en-US" sz="1100" b="1" baseline="30000">
                <a:latin typeface="Arial" charset="0"/>
                <a:ea typeface="ヒラギノ角ゴ Pro W3" pitchFamily="84" charset="-128"/>
              </a:rPr>
              <a:t>1</a:t>
            </a:r>
            <a:r>
              <a:rPr lang="en-US" sz="1100" b="1">
                <a:latin typeface="Arial" charset="0"/>
                <a:ea typeface="ヒラギノ角ゴ Pro W3" pitchFamily="84" charset="-128"/>
              </a:rPr>
              <a:t>/</a:t>
            </a:r>
            <a:r>
              <a:rPr lang="en-US" sz="1100" b="1" baseline="-25000">
                <a:latin typeface="Arial" charset="0"/>
                <a:ea typeface="ヒラギノ角ゴ Pro W3" pitchFamily="84" charset="-128"/>
              </a:rPr>
              <a:t>2</a:t>
            </a:r>
            <a:endParaRPr lang="en-US" sz="1100" b="1" baseline="30000">
              <a:latin typeface="Arial" charset="0"/>
            </a:endParaRPr>
          </a:p>
        </p:txBody>
      </p:sp>
      <p:sp>
        <p:nvSpPr>
          <p:cNvPr id="38943" name="Text Box 60"/>
          <p:cNvSpPr txBox="1">
            <a:spLocks noChangeArrowheads="1"/>
          </p:cNvSpPr>
          <p:nvPr/>
        </p:nvSpPr>
        <p:spPr bwMode="auto">
          <a:xfrm>
            <a:off x="1879600" y="2989263"/>
            <a:ext cx="301625" cy="200025"/>
          </a:xfrm>
          <a:prstGeom prst="rect">
            <a:avLst/>
          </a:prstGeom>
          <a:noFill/>
          <a:ln w="9525">
            <a:noFill/>
            <a:miter lim="800000"/>
            <a:headEnd/>
            <a:tailEnd/>
          </a:ln>
        </p:spPr>
        <p:txBody>
          <a:bodyPr wrap="none" lIns="0" tIns="0" rIns="0" bIns="0"/>
          <a:lstStyle/>
          <a:p>
            <a:r>
              <a:rPr lang="en-US" sz="1100" b="1">
                <a:solidFill>
                  <a:schemeClr val="bg1"/>
                </a:solidFill>
                <a:latin typeface="Arial" charset="0"/>
                <a:ea typeface="ヒラギノ角ゴ Pro W3" pitchFamily="84" charset="-128"/>
              </a:rPr>
              <a:t>H</a:t>
            </a:r>
            <a:r>
              <a:rPr lang="en-US" sz="1100" b="1" baseline="-25000">
                <a:solidFill>
                  <a:schemeClr val="bg1"/>
                </a:solidFill>
                <a:latin typeface="Arial" charset="0"/>
                <a:ea typeface="ヒラギノ角ゴ Pro W3" pitchFamily="84" charset="-128"/>
              </a:rPr>
              <a:t>2</a:t>
            </a:r>
            <a:r>
              <a:rPr lang="en-US" sz="1100" b="1">
                <a:solidFill>
                  <a:schemeClr val="bg1"/>
                </a:solidFill>
                <a:latin typeface="Arial" charset="0"/>
                <a:ea typeface="ヒラギノ角ゴ Pro W3" pitchFamily="84" charset="-128"/>
              </a:rPr>
              <a:t>O</a:t>
            </a:r>
          </a:p>
        </p:txBody>
      </p:sp>
      <p:sp>
        <p:nvSpPr>
          <p:cNvPr id="38944" name="Text Box 62"/>
          <p:cNvSpPr txBox="1">
            <a:spLocks noChangeArrowheads="1"/>
          </p:cNvSpPr>
          <p:nvPr/>
        </p:nvSpPr>
        <p:spPr bwMode="auto">
          <a:xfrm>
            <a:off x="2744788" y="3114675"/>
            <a:ext cx="234950" cy="200025"/>
          </a:xfrm>
          <a:prstGeom prst="rect">
            <a:avLst/>
          </a:prstGeom>
          <a:noFill/>
          <a:ln w="9525">
            <a:noFill/>
            <a:miter lim="800000"/>
            <a:headEnd/>
            <a:tailEnd/>
          </a:ln>
        </p:spPr>
        <p:txBody>
          <a:bodyPr wrap="none" lIns="0" tIns="0" rIns="0" bIns="0"/>
          <a:lstStyle/>
          <a:p>
            <a:r>
              <a:rPr lang="en-US" sz="1100" b="1">
                <a:solidFill>
                  <a:schemeClr val="bg1"/>
                </a:solidFill>
                <a:latin typeface="Arial" charset="0"/>
                <a:ea typeface="ヒラギノ角ゴ Pro W3" pitchFamily="84" charset="-128"/>
              </a:rPr>
              <a:t>O</a:t>
            </a:r>
            <a:r>
              <a:rPr lang="en-US" sz="1100" b="1" baseline="-25000">
                <a:solidFill>
                  <a:schemeClr val="bg1"/>
                </a:solidFill>
                <a:latin typeface="Arial" charset="0"/>
                <a:ea typeface="ヒラギノ角ゴ Pro W3" pitchFamily="84" charset="-128"/>
              </a:rPr>
              <a:t>2</a:t>
            </a:r>
            <a:endParaRPr lang="en-US" sz="1100" b="1">
              <a:solidFill>
                <a:schemeClr val="bg1"/>
              </a:solidFill>
              <a:latin typeface="Arial" charset="0"/>
              <a:ea typeface="ヒラギノ角ゴ Pro W3" pitchFamily="84" charset="-128"/>
            </a:endParaRPr>
          </a:p>
        </p:txBody>
      </p:sp>
      <p:sp>
        <p:nvSpPr>
          <p:cNvPr id="38945" name="Line 64"/>
          <p:cNvSpPr>
            <a:spLocks noChangeShapeType="1"/>
          </p:cNvSpPr>
          <p:nvPr/>
        </p:nvSpPr>
        <p:spPr bwMode="auto">
          <a:xfrm flipH="1">
            <a:off x="2592388" y="1997075"/>
            <a:ext cx="14287" cy="0"/>
          </a:xfrm>
          <a:prstGeom prst="line">
            <a:avLst/>
          </a:prstGeom>
          <a:noFill/>
          <a:ln w="12700">
            <a:solidFill>
              <a:schemeClr val="tx1"/>
            </a:solidFill>
            <a:round/>
            <a:headEnd/>
            <a:tailEnd/>
          </a:ln>
        </p:spPr>
        <p:txBody>
          <a:bodyPr wrap="none" anchor="ctr"/>
          <a:lstStyle/>
          <a:p>
            <a:endParaRPr lang="en-US"/>
          </a:p>
        </p:txBody>
      </p:sp>
      <p:sp>
        <p:nvSpPr>
          <p:cNvPr id="38946" name="Line 68"/>
          <p:cNvSpPr>
            <a:spLocks noChangeShapeType="1"/>
          </p:cNvSpPr>
          <p:nvPr/>
        </p:nvSpPr>
        <p:spPr bwMode="auto">
          <a:xfrm>
            <a:off x="2487613" y="1654175"/>
            <a:ext cx="144462" cy="660400"/>
          </a:xfrm>
          <a:prstGeom prst="line">
            <a:avLst/>
          </a:prstGeom>
          <a:noFill/>
          <a:ln w="12700">
            <a:solidFill>
              <a:schemeClr val="tx1"/>
            </a:solidFill>
            <a:round/>
            <a:headEnd/>
            <a:tailEnd/>
          </a:ln>
        </p:spPr>
        <p:txBody>
          <a:bodyPr wrap="none" anchor="ctr"/>
          <a:lstStyle/>
          <a:p>
            <a:endParaRPr lang="en-US"/>
          </a:p>
        </p:txBody>
      </p:sp>
      <p:sp>
        <p:nvSpPr>
          <p:cNvPr id="38947" name="Line 69"/>
          <p:cNvSpPr>
            <a:spLocks noChangeShapeType="1"/>
          </p:cNvSpPr>
          <p:nvPr/>
        </p:nvSpPr>
        <p:spPr bwMode="auto">
          <a:xfrm>
            <a:off x="3968750" y="1587500"/>
            <a:ext cx="79375" cy="846138"/>
          </a:xfrm>
          <a:prstGeom prst="line">
            <a:avLst/>
          </a:prstGeom>
          <a:noFill/>
          <a:ln w="12700">
            <a:solidFill>
              <a:schemeClr val="tx1"/>
            </a:solidFill>
            <a:round/>
            <a:headEnd/>
            <a:tailEnd/>
          </a:ln>
        </p:spPr>
        <p:txBody>
          <a:bodyPr wrap="none" anchor="ctr"/>
          <a:lstStyle/>
          <a:p>
            <a:endParaRPr lang="en-US"/>
          </a:p>
        </p:txBody>
      </p:sp>
      <p:sp>
        <p:nvSpPr>
          <p:cNvPr id="38948" name="Line 70"/>
          <p:cNvSpPr>
            <a:spLocks noChangeShapeType="1"/>
          </p:cNvSpPr>
          <p:nvPr/>
        </p:nvSpPr>
        <p:spPr bwMode="auto">
          <a:xfrm>
            <a:off x="5132388" y="1666875"/>
            <a:ext cx="79375" cy="528638"/>
          </a:xfrm>
          <a:prstGeom prst="line">
            <a:avLst/>
          </a:prstGeom>
          <a:noFill/>
          <a:ln w="12700">
            <a:solidFill>
              <a:schemeClr val="tx1"/>
            </a:solidFill>
            <a:round/>
            <a:headEnd/>
            <a:tailEnd/>
          </a:ln>
        </p:spPr>
        <p:txBody>
          <a:bodyPr wrap="none" anchor="ctr"/>
          <a:lstStyle/>
          <a:p>
            <a:endParaRPr lang="en-US"/>
          </a:p>
        </p:txBody>
      </p:sp>
      <p:sp>
        <p:nvSpPr>
          <p:cNvPr id="38949" name="Line 71"/>
          <p:cNvSpPr>
            <a:spLocks noChangeShapeType="1"/>
          </p:cNvSpPr>
          <p:nvPr/>
        </p:nvSpPr>
        <p:spPr bwMode="auto">
          <a:xfrm flipH="1">
            <a:off x="6772275" y="1639888"/>
            <a:ext cx="66675" cy="185737"/>
          </a:xfrm>
          <a:prstGeom prst="line">
            <a:avLst/>
          </a:prstGeom>
          <a:noFill/>
          <a:ln w="12700">
            <a:solidFill>
              <a:schemeClr val="tx1"/>
            </a:solidFill>
            <a:round/>
            <a:headEnd/>
            <a:tailEnd/>
          </a:ln>
        </p:spPr>
        <p:txBody>
          <a:bodyPr wrap="none" anchor="ctr"/>
          <a:lstStyle/>
          <a:p>
            <a:endParaRPr lang="en-US"/>
          </a:p>
        </p:txBody>
      </p:sp>
      <p:sp>
        <p:nvSpPr>
          <p:cNvPr id="38950" name="Line 72"/>
          <p:cNvSpPr>
            <a:spLocks noChangeShapeType="1"/>
          </p:cNvSpPr>
          <p:nvPr/>
        </p:nvSpPr>
        <p:spPr bwMode="auto">
          <a:xfrm>
            <a:off x="2182813" y="4392613"/>
            <a:ext cx="357187" cy="250825"/>
          </a:xfrm>
          <a:prstGeom prst="line">
            <a:avLst/>
          </a:prstGeom>
          <a:noFill/>
          <a:ln w="12700">
            <a:solidFill>
              <a:schemeClr val="tx1"/>
            </a:solidFill>
            <a:round/>
            <a:headEnd/>
            <a:tailEnd/>
          </a:ln>
        </p:spPr>
        <p:txBody>
          <a:bodyPr wrap="none" anchor="ctr"/>
          <a:lstStyle/>
          <a:p>
            <a:endParaRPr lang="en-US"/>
          </a:p>
        </p:txBody>
      </p:sp>
      <p:sp>
        <p:nvSpPr>
          <p:cNvPr id="38951" name="Line 73"/>
          <p:cNvSpPr>
            <a:spLocks noChangeShapeType="1"/>
          </p:cNvSpPr>
          <p:nvPr/>
        </p:nvSpPr>
        <p:spPr bwMode="auto">
          <a:xfrm>
            <a:off x="4827588" y="4802188"/>
            <a:ext cx="649287" cy="0"/>
          </a:xfrm>
          <a:prstGeom prst="line">
            <a:avLst/>
          </a:prstGeom>
          <a:noFill/>
          <a:ln w="12700">
            <a:solidFill>
              <a:schemeClr val="tx1"/>
            </a:solidFill>
            <a:round/>
            <a:headEnd/>
            <a:tailEnd/>
          </a:ln>
        </p:spPr>
        <p:txBody>
          <a:bodyPr wrap="none" anchor="ctr"/>
          <a:lstStyle/>
          <a:p>
            <a:endParaRPr lang="en-US"/>
          </a:p>
        </p:txBody>
      </p:sp>
    </p:spTree>
    <p:extLst>
      <p:ext uri="{BB962C8B-B14F-4D97-AF65-F5344CB8AC3E}">
        <p14:creationId xmlns:p14="http://schemas.microsoft.com/office/powerpoint/2010/main" val="6537562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dirty="0" smtClean="0"/>
              <a:t>What about photosynthetic prokaryotes?	</a:t>
            </a:r>
          </a:p>
        </p:txBody>
      </p:sp>
      <p:sp>
        <p:nvSpPr>
          <p:cNvPr id="48131" name="Rectangle 3"/>
          <p:cNvSpPr>
            <a:spLocks noGrp="1" noChangeArrowheads="1"/>
          </p:cNvSpPr>
          <p:nvPr>
            <p:ph type="body" idx="1"/>
          </p:nvPr>
        </p:nvSpPr>
        <p:spPr/>
        <p:txBody>
          <a:bodyPr/>
          <a:lstStyle/>
          <a:p>
            <a:pPr eaLnBrk="1" hangingPunct="1"/>
            <a:r>
              <a:rPr lang="en-US" dirty="0" smtClean="0"/>
              <a:t>Bacteria use an alternate pathway.</a:t>
            </a:r>
          </a:p>
          <a:p>
            <a:pPr eaLnBrk="1" hangingPunct="1"/>
            <a:endParaRPr lang="en-US" dirty="0" smtClean="0"/>
          </a:p>
          <a:p>
            <a:pPr eaLnBrk="1" hangingPunct="1"/>
            <a:r>
              <a:rPr lang="en-US" dirty="0" smtClean="0"/>
              <a:t>Light receptors are embedded in the cell membrane.</a:t>
            </a:r>
          </a:p>
          <a:p>
            <a:pPr eaLnBrk="1" hangingPunct="1"/>
            <a:r>
              <a:rPr lang="en-US" dirty="0" smtClean="0"/>
              <a:t>Produces ATP, but no NADPH and only very little oxygen.</a:t>
            </a:r>
          </a:p>
          <a:p>
            <a:pPr eaLnBrk="1" hangingPunct="1"/>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box(in)">
                                      <p:cBhvr>
                                        <p:cTn id="7" dur="500"/>
                                        <p:tgtEl>
                                          <p:spTgt spid="48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8131">
                                            <p:txEl>
                                              <p:pRg st="2" end="2"/>
                                            </p:txEl>
                                          </p:spTgt>
                                        </p:tgtEl>
                                        <p:attrNameLst>
                                          <p:attrName>style.visibility</p:attrName>
                                        </p:attrNameLst>
                                      </p:cBhvr>
                                      <p:to>
                                        <p:strVal val="visible"/>
                                      </p:to>
                                    </p:set>
                                    <p:animEffect transition="in" filter="box(in)">
                                      <p:cBhvr>
                                        <p:cTn id="12" dur="500"/>
                                        <p:tgtEl>
                                          <p:spTgt spid="481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8131">
                                            <p:txEl>
                                              <p:pRg st="3" end="3"/>
                                            </p:txEl>
                                          </p:spTgt>
                                        </p:tgtEl>
                                        <p:attrNameLst>
                                          <p:attrName>style.visibility</p:attrName>
                                        </p:attrNameLst>
                                      </p:cBhvr>
                                      <p:to>
                                        <p:strVal val="visible"/>
                                      </p:to>
                                    </p:set>
                                    <p:animEffect transition="in" filter="box(in)">
                                      <p:cBhvr>
                                        <p:cTn id="17" dur="500"/>
                                        <p:tgtEl>
                                          <p:spTgt spid="481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dirty="0" smtClean="0"/>
              <a:t>The Calvin Cycle</a:t>
            </a:r>
          </a:p>
        </p:txBody>
      </p:sp>
      <p:sp>
        <p:nvSpPr>
          <p:cNvPr id="50179" name="Rectangle 3"/>
          <p:cNvSpPr>
            <a:spLocks noGrp="1" noChangeArrowheads="1"/>
          </p:cNvSpPr>
          <p:nvPr>
            <p:ph type="body" idx="1"/>
          </p:nvPr>
        </p:nvSpPr>
        <p:spPr>
          <a:xfrm>
            <a:off x="533400" y="1676400"/>
            <a:ext cx="8001000" cy="4572000"/>
          </a:xfrm>
        </p:spPr>
        <p:txBody>
          <a:bodyPr/>
          <a:lstStyle/>
          <a:p>
            <a:pPr eaLnBrk="1" hangingPunct="1">
              <a:lnSpc>
                <a:spcPct val="80000"/>
              </a:lnSpc>
            </a:pPr>
            <a:r>
              <a:rPr lang="en-US" sz="2100" dirty="0" smtClean="0"/>
              <a:t>The ATP and NADPH generated by the Light Reactions are used here in the </a:t>
            </a:r>
            <a:r>
              <a:rPr lang="en-US" sz="2100" dirty="0" err="1" smtClean="0"/>
              <a:t>stroma</a:t>
            </a:r>
            <a:r>
              <a:rPr lang="en-US" sz="2100" dirty="0" smtClean="0"/>
              <a:t> (or cytoplasm of bacteria)</a:t>
            </a:r>
          </a:p>
          <a:p>
            <a:pPr eaLnBrk="1" hangingPunct="1">
              <a:lnSpc>
                <a:spcPct val="80000"/>
              </a:lnSpc>
              <a:buNone/>
            </a:pPr>
            <a:endParaRPr lang="en-US" sz="2100" dirty="0" smtClean="0"/>
          </a:p>
          <a:p>
            <a:pPr>
              <a:lnSpc>
                <a:spcPct val="80000"/>
              </a:lnSpc>
            </a:pPr>
            <a:r>
              <a:rPr lang="en-US" sz="2500" dirty="0" smtClean="0"/>
              <a:t>CO</a:t>
            </a:r>
            <a:r>
              <a:rPr lang="en-US" sz="2500" baseline="-25000" dirty="0" smtClean="0"/>
              <a:t>2 </a:t>
            </a:r>
            <a:r>
              <a:rPr lang="en-US" sz="2500" dirty="0" smtClean="0"/>
              <a:t> used here to make glucose as final product of photosynthesis</a:t>
            </a:r>
          </a:p>
          <a:p>
            <a:pPr>
              <a:lnSpc>
                <a:spcPct val="80000"/>
              </a:lnSpc>
            </a:pPr>
            <a:endParaRPr lang="en-US" sz="2500" dirty="0" smtClean="0"/>
          </a:p>
          <a:p>
            <a:pPr>
              <a:lnSpc>
                <a:spcPct val="80000"/>
              </a:lnSpc>
            </a:pPr>
            <a:endParaRPr lang="en-US" sz="2500" dirty="0" smtClean="0"/>
          </a:p>
          <a:p>
            <a:pPr>
              <a:lnSpc>
                <a:spcPct val="80000"/>
              </a:lnSpc>
            </a:pPr>
            <a:r>
              <a:rPr lang="en-US" sz="2500" dirty="0" smtClean="0"/>
              <a:t>This is called “Carbon Fixing”</a:t>
            </a:r>
          </a:p>
          <a:p>
            <a:pPr>
              <a:lnSpc>
                <a:spcPct val="80000"/>
              </a:lnSpc>
            </a:pPr>
            <a:endParaRPr lang="en-US" sz="2500" dirty="0" smtClean="0"/>
          </a:p>
          <a:p>
            <a:pPr>
              <a:lnSpc>
                <a:spcPct val="80000"/>
              </a:lnSpc>
            </a:pPr>
            <a:r>
              <a:rPr lang="en-US" sz="2500" dirty="0" smtClean="0"/>
              <a:t>Remember:  </a:t>
            </a:r>
            <a:r>
              <a:rPr lang="en-US" sz="2500" dirty="0" err="1" smtClean="0"/>
              <a:t>Eventhough</a:t>
            </a:r>
            <a:r>
              <a:rPr lang="en-US" sz="2500" dirty="0" smtClean="0"/>
              <a:t> ATP energy is produced in photosynthesis, it is used up in photosynthesis (Calvin Cycle).</a:t>
            </a:r>
          </a:p>
          <a:p>
            <a:pPr>
              <a:lnSpc>
                <a:spcPct val="80000"/>
              </a:lnSpc>
              <a:buNone/>
            </a:pPr>
            <a:r>
              <a:rPr lang="en-US" sz="2500" dirty="0" smtClean="0"/>
              <a:t>	There is NO NET ATP PRODUCTION!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blinds(horizontal)">
                                      <p:cBhvr>
                                        <p:cTn id="7" dur="500"/>
                                        <p:tgtEl>
                                          <p:spTgt spid="50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0179">
                                            <p:txEl>
                                              <p:pRg st="2" end="2"/>
                                            </p:txEl>
                                          </p:spTgt>
                                        </p:tgtEl>
                                        <p:attrNameLst>
                                          <p:attrName>style.visibility</p:attrName>
                                        </p:attrNameLst>
                                      </p:cBhvr>
                                      <p:to>
                                        <p:strVal val="visible"/>
                                      </p:to>
                                    </p:set>
                                    <p:animEffect transition="in" filter="blinds(horizontal)">
                                      <p:cBhvr>
                                        <p:cTn id="12" dur="500"/>
                                        <p:tgtEl>
                                          <p:spTgt spid="501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0179">
                                            <p:txEl>
                                              <p:pRg st="5" end="5"/>
                                            </p:txEl>
                                          </p:spTgt>
                                        </p:tgtEl>
                                        <p:attrNameLst>
                                          <p:attrName>style.visibility</p:attrName>
                                        </p:attrNameLst>
                                      </p:cBhvr>
                                      <p:to>
                                        <p:strVal val="visible"/>
                                      </p:to>
                                    </p:set>
                                    <p:animEffect transition="in" filter="blinds(horizontal)">
                                      <p:cBhvr>
                                        <p:cTn id="17" dur="500"/>
                                        <p:tgtEl>
                                          <p:spTgt spid="50179">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0179">
                                            <p:txEl>
                                              <p:pRg st="7" end="7"/>
                                            </p:txEl>
                                          </p:spTgt>
                                        </p:tgtEl>
                                        <p:attrNameLst>
                                          <p:attrName>style.visibility</p:attrName>
                                        </p:attrNameLst>
                                      </p:cBhvr>
                                      <p:to>
                                        <p:strVal val="visible"/>
                                      </p:to>
                                    </p:set>
                                    <p:animEffect transition="in" filter="blinds(horizontal)">
                                      <p:cBhvr>
                                        <p:cTn id="22" dur="500"/>
                                        <p:tgtEl>
                                          <p:spTgt spid="50179">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0179">
                                            <p:txEl>
                                              <p:pRg st="8" end="8"/>
                                            </p:txEl>
                                          </p:spTgt>
                                        </p:tgtEl>
                                        <p:attrNameLst>
                                          <p:attrName>style.visibility</p:attrName>
                                        </p:attrNameLst>
                                      </p:cBhvr>
                                      <p:to>
                                        <p:strVal val="visible"/>
                                      </p:to>
                                    </p:set>
                                    <p:animEffect transition="in" filter="blinds(horizontal)">
                                      <p:cBhvr>
                                        <p:cTn id="27" dur="500"/>
                                        <p:tgtEl>
                                          <p:spTgt spid="501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sz="quarter" idx="1"/>
          </p:nvPr>
        </p:nvSpPr>
        <p:spPr/>
        <p:txBody>
          <a:bodyPr/>
          <a:lstStyle/>
          <a:p>
            <a:r>
              <a:rPr lang="en-US" dirty="0" smtClean="0"/>
              <a:t>White Board Groups</a:t>
            </a:r>
          </a:p>
          <a:p>
            <a:pPr lvl="1"/>
            <a:r>
              <a:rPr lang="en-US" dirty="0" smtClean="0"/>
              <a:t>Use the boards and markers to </a:t>
            </a:r>
            <a:r>
              <a:rPr lang="en-US" u="sng" dirty="0" smtClean="0"/>
              <a:t>draw</a:t>
            </a:r>
            <a:r>
              <a:rPr lang="en-US" dirty="0" smtClean="0"/>
              <a:t> the steps of photosynthesis.</a:t>
            </a:r>
          </a:p>
          <a:p>
            <a:pPr lvl="1"/>
            <a:r>
              <a:rPr lang="en-US" dirty="0" smtClean="0"/>
              <a:t>Make sure you represent the reactants and products, parts of the chloroplast, process.  </a:t>
            </a:r>
          </a:p>
          <a:p>
            <a:endParaRPr lang="en-US" dirty="0" smtClean="0"/>
          </a:p>
          <a:p>
            <a:pPr marL="0" indent="0">
              <a:buNone/>
            </a:pPr>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Floating Disk Lab-Background</a:t>
            </a:r>
            <a:endParaRPr lang="en-US" dirty="0"/>
          </a:p>
        </p:txBody>
      </p:sp>
      <p:sp>
        <p:nvSpPr>
          <p:cNvPr id="3" name="Content Placeholder 2"/>
          <p:cNvSpPr>
            <a:spLocks noGrp="1"/>
          </p:cNvSpPr>
          <p:nvPr>
            <p:ph sz="quarter" idx="1"/>
          </p:nvPr>
        </p:nvSpPr>
        <p:spPr>
          <a:xfrm>
            <a:off x="152400" y="1527048"/>
            <a:ext cx="8839200" cy="5102352"/>
          </a:xfrm>
        </p:spPr>
        <p:txBody>
          <a:bodyPr>
            <a:normAutofit fontScale="92500"/>
          </a:bodyPr>
          <a:lstStyle/>
          <a:p>
            <a:r>
              <a:rPr lang="en-US" dirty="0" smtClean="0"/>
              <a:t>Regroup to form your photosynthesis groups.</a:t>
            </a:r>
          </a:p>
          <a:p>
            <a:endParaRPr lang="en-US" dirty="0"/>
          </a:p>
          <a:p>
            <a:r>
              <a:rPr lang="en-US" dirty="0" smtClean="0"/>
              <a:t>Watch the video for Lesson 7.  Make notes on your homework sheet.  (fast forward through the musical floating portion)</a:t>
            </a:r>
          </a:p>
          <a:p>
            <a:r>
              <a:rPr lang="en-US" dirty="0" smtClean="0"/>
              <a:t>Discuss the procedure and what exactly is happening at each step.  Can you find where all of the reactants and products come into play for the lab?</a:t>
            </a:r>
            <a:endParaRPr lang="en-US" dirty="0"/>
          </a:p>
          <a:p>
            <a:r>
              <a:rPr lang="en-US" dirty="0" smtClean="0"/>
              <a:t>When you have finished.  </a:t>
            </a:r>
            <a:r>
              <a:rPr lang="en-US" b="1" dirty="0" smtClean="0"/>
              <a:t>Gather the materials you will need for the lab from the back table and place them at one of the lamps for tomorrow.  Set your light 8inches from the top of the stand.</a:t>
            </a:r>
          </a:p>
          <a:p>
            <a:endParaRPr lang="en-US" dirty="0"/>
          </a:p>
          <a:p>
            <a:endParaRPr lang="en-US" dirty="0"/>
          </a:p>
        </p:txBody>
      </p:sp>
    </p:spTree>
    <p:extLst>
      <p:ext uri="{BB962C8B-B14F-4D97-AF65-F5344CB8AC3E}">
        <p14:creationId xmlns:p14="http://schemas.microsoft.com/office/powerpoint/2010/main" val="286763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7268" name="Picture 20" descr="08_02EnergyTransformat-U"/>
          <p:cNvPicPr>
            <a:picLocks noChangeAspect="1" noChangeArrowheads="1"/>
          </p:cNvPicPr>
          <p:nvPr/>
        </p:nvPicPr>
        <p:blipFill>
          <a:blip r:embed="rId3" cstate="print"/>
          <a:srcRect/>
          <a:stretch>
            <a:fillRect/>
          </a:stretch>
        </p:blipFill>
        <p:spPr bwMode="auto">
          <a:xfrm>
            <a:off x="1068388" y="136525"/>
            <a:ext cx="7005637" cy="6584950"/>
          </a:xfrm>
          <a:prstGeom prst="rect">
            <a:avLst/>
          </a:prstGeom>
          <a:noFill/>
        </p:spPr>
      </p:pic>
      <p:sp>
        <p:nvSpPr>
          <p:cNvPr id="437250" name="Rectangle 2"/>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a:r>
              <a:rPr lang="en-US" sz="1200">
                <a:latin typeface="Arial" charset="0"/>
              </a:rPr>
              <a:t>Figure 8.2</a:t>
            </a:r>
          </a:p>
        </p:txBody>
      </p:sp>
      <p:sp>
        <p:nvSpPr>
          <p:cNvPr id="437251" name="Text Box 3"/>
          <p:cNvSpPr txBox="1">
            <a:spLocks noChangeArrowheads="1"/>
          </p:cNvSpPr>
          <p:nvPr/>
        </p:nvSpPr>
        <p:spPr bwMode="auto">
          <a:xfrm>
            <a:off x="1104900" y="130175"/>
            <a:ext cx="2951163" cy="741363"/>
          </a:xfrm>
          <a:prstGeom prst="rect">
            <a:avLst/>
          </a:prstGeom>
          <a:noFill/>
          <a:ln w="9525">
            <a:noFill/>
            <a:miter lim="800000"/>
            <a:headEnd/>
            <a:tailEnd/>
          </a:ln>
          <a:effectLst/>
        </p:spPr>
        <p:txBody>
          <a:bodyPr wrap="none" lIns="0" tIns="0" rIns="0" bIns="0"/>
          <a:lstStyle/>
          <a:p>
            <a:pPr>
              <a:lnSpc>
                <a:spcPct val="90000"/>
              </a:lnSpc>
            </a:pPr>
            <a:r>
              <a:rPr lang="en-US" sz="1800" b="1">
                <a:latin typeface="Arial" charset="0"/>
              </a:rPr>
              <a:t>A diver has more potential</a:t>
            </a:r>
            <a:br>
              <a:rPr lang="en-US" sz="1800" b="1">
                <a:latin typeface="Arial" charset="0"/>
              </a:rPr>
            </a:br>
            <a:r>
              <a:rPr lang="en-US" sz="1800" b="1">
                <a:latin typeface="Arial" charset="0"/>
              </a:rPr>
              <a:t>energy on the platform</a:t>
            </a:r>
            <a:br>
              <a:rPr lang="en-US" sz="1800" b="1">
                <a:latin typeface="Arial" charset="0"/>
              </a:rPr>
            </a:br>
            <a:r>
              <a:rPr lang="en-US" sz="1800" b="1">
                <a:latin typeface="Arial" charset="0"/>
              </a:rPr>
              <a:t>than in the water.</a:t>
            </a:r>
          </a:p>
        </p:txBody>
      </p:sp>
      <p:sp>
        <p:nvSpPr>
          <p:cNvPr id="437253" name="Text Box 5"/>
          <p:cNvSpPr txBox="1">
            <a:spLocks noChangeArrowheads="1"/>
          </p:cNvSpPr>
          <p:nvPr/>
        </p:nvSpPr>
        <p:spPr bwMode="auto">
          <a:xfrm>
            <a:off x="5924550" y="150813"/>
            <a:ext cx="2092325" cy="781050"/>
          </a:xfrm>
          <a:prstGeom prst="rect">
            <a:avLst/>
          </a:prstGeom>
          <a:noFill/>
          <a:ln w="9525">
            <a:noFill/>
            <a:miter lim="800000"/>
            <a:headEnd/>
            <a:tailEnd/>
          </a:ln>
          <a:effectLst/>
        </p:spPr>
        <p:txBody>
          <a:bodyPr wrap="none" lIns="0" tIns="0" rIns="0" bIns="0"/>
          <a:lstStyle/>
          <a:p>
            <a:pPr>
              <a:lnSpc>
                <a:spcPct val="90000"/>
              </a:lnSpc>
            </a:pPr>
            <a:r>
              <a:rPr lang="en-US" sz="1800" b="1">
                <a:latin typeface="Arial" charset="0"/>
              </a:rPr>
              <a:t>Diving converts</a:t>
            </a:r>
            <a:br>
              <a:rPr lang="en-US" sz="1800" b="1">
                <a:latin typeface="Arial" charset="0"/>
              </a:rPr>
            </a:br>
            <a:r>
              <a:rPr lang="en-US" sz="1800" b="1">
                <a:latin typeface="Arial" charset="0"/>
              </a:rPr>
              <a:t>potential energy to</a:t>
            </a:r>
            <a:br>
              <a:rPr lang="en-US" sz="1800" b="1">
                <a:latin typeface="Arial" charset="0"/>
              </a:rPr>
            </a:br>
            <a:r>
              <a:rPr lang="en-US" sz="1800" b="1">
                <a:latin typeface="Arial" charset="0"/>
              </a:rPr>
              <a:t>kinetic energy.</a:t>
            </a:r>
          </a:p>
        </p:txBody>
      </p:sp>
      <p:sp>
        <p:nvSpPr>
          <p:cNvPr id="437254" name="Text Box 6"/>
          <p:cNvSpPr txBox="1">
            <a:spLocks noChangeArrowheads="1"/>
          </p:cNvSpPr>
          <p:nvPr/>
        </p:nvSpPr>
        <p:spPr bwMode="auto">
          <a:xfrm>
            <a:off x="1149350" y="5761038"/>
            <a:ext cx="3573463" cy="768350"/>
          </a:xfrm>
          <a:prstGeom prst="rect">
            <a:avLst/>
          </a:prstGeom>
          <a:noFill/>
          <a:ln w="9525">
            <a:noFill/>
            <a:miter lim="800000"/>
            <a:headEnd/>
            <a:tailEnd/>
          </a:ln>
          <a:effectLst/>
        </p:spPr>
        <p:txBody>
          <a:bodyPr wrap="none" lIns="0" tIns="0" rIns="0" bIns="0"/>
          <a:lstStyle/>
          <a:p>
            <a:pPr>
              <a:lnSpc>
                <a:spcPct val="90000"/>
              </a:lnSpc>
            </a:pPr>
            <a:r>
              <a:rPr lang="en-US" sz="1800" b="1">
                <a:latin typeface="Arial" charset="0"/>
              </a:rPr>
              <a:t>Climbing up converts the kinetic</a:t>
            </a:r>
            <a:br>
              <a:rPr lang="en-US" sz="1800" b="1">
                <a:latin typeface="Arial" charset="0"/>
              </a:rPr>
            </a:br>
            <a:r>
              <a:rPr lang="en-US" sz="1800" b="1">
                <a:latin typeface="Arial" charset="0"/>
              </a:rPr>
              <a:t>energy of muscle movement</a:t>
            </a:r>
            <a:br>
              <a:rPr lang="en-US" sz="1800" b="1">
                <a:latin typeface="Arial" charset="0"/>
              </a:rPr>
            </a:br>
            <a:r>
              <a:rPr lang="en-US" sz="1800" b="1">
                <a:latin typeface="Arial" charset="0"/>
              </a:rPr>
              <a:t>to potential energy.</a:t>
            </a:r>
          </a:p>
        </p:txBody>
      </p:sp>
      <p:sp>
        <p:nvSpPr>
          <p:cNvPr id="437255" name="Text Box 7"/>
          <p:cNvSpPr txBox="1">
            <a:spLocks noChangeArrowheads="1"/>
          </p:cNvSpPr>
          <p:nvPr/>
        </p:nvSpPr>
        <p:spPr bwMode="auto">
          <a:xfrm>
            <a:off x="5305425" y="5761038"/>
            <a:ext cx="2832100" cy="754062"/>
          </a:xfrm>
          <a:prstGeom prst="rect">
            <a:avLst/>
          </a:prstGeom>
          <a:noFill/>
          <a:ln w="9525">
            <a:noFill/>
            <a:miter lim="800000"/>
            <a:headEnd/>
            <a:tailEnd/>
          </a:ln>
          <a:effectLst/>
        </p:spPr>
        <p:txBody>
          <a:bodyPr wrap="none" lIns="0" tIns="0" rIns="0" bIns="0"/>
          <a:lstStyle/>
          <a:p>
            <a:pPr>
              <a:lnSpc>
                <a:spcPct val="90000"/>
              </a:lnSpc>
            </a:pPr>
            <a:r>
              <a:rPr lang="en-US" sz="1800" b="1">
                <a:latin typeface="Arial" charset="0"/>
              </a:rPr>
              <a:t>A diver has less potential</a:t>
            </a:r>
            <a:br>
              <a:rPr lang="en-US" sz="1800" b="1">
                <a:latin typeface="Arial" charset="0"/>
              </a:rPr>
            </a:br>
            <a:r>
              <a:rPr lang="en-US" sz="1800" b="1">
                <a:latin typeface="Arial" charset="0"/>
              </a:rPr>
              <a:t>energy in the water</a:t>
            </a:r>
            <a:br>
              <a:rPr lang="en-US" sz="1800" b="1">
                <a:latin typeface="Arial" charset="0"/>
              </a:rPr>
            </a:br>
            <a:r>
              <a:rPr lang="en-US" sz="1800" b="1">
                <a:latin typeface="Arial" charset="0"/>
              </a:rPr>
              <a:t>than on the platform.</a:t>
            </a:r>
          </a:p>
        </p:txBody>
      </p:sp>
      <p:sp>
        <p:nvSpPr>
          <p:cNvPr id="437256" name="Line 8"/>
          <p:cNvSpPr>
            <a:spLocks noChangeShapeType="1"/>
          </p:cNvSpPr>
          <p:nvPr/>
        </p:nvSpPr>
        <p:spPr bwMode="auto">
          <a:xfrm>
            <a:off x="1141413" y="949325"/>
            <a:ext cx="2760662" cy="0"/>
          </a:xfrm>
          <a:prstGeom prst="line">
            <a:avLst/>
          </a:prstGeom>
          <a:noFill/>
          <a:ln w="12700">
            <a:solidFill>
              <a:schemeClr val="tx1"/>
            </a:solidFill>
            <a:round/>
            <a:headEnd/>
            <a:tailEnd/>
          </a:ln>
          <a:effectLst/>
        </p:spPr>
        <p:txBody>
          <a:bodyPr wrap="none" anchor="ctr"/>
          <a:lstStyle/>
          <a:p>
            <a:endParaRPr lang="en-US"/>
          </a:p>
        </p:txBody>
      </p:sp>
      <p:sp>
        <p:nvSpPr>
          <p:cNvPr id="437257" name="Line 9"/>
          <p:cNvSpPr>
            <a:spLocks noChangeShapeType="1"/>
          </p:cNvSpPr>
          <p:nvPr/>
        </p:nvSpPr>
        <p:spPr bwMode="auto">
          <a:xfrm>
            <a:off x="2182813" y="979488"/>
            <a:ext cx="330200" cy="739775"/>
          </a:xfrm>
          <a:prstGeom prst="line">
            <a:avLst/>
          </a:prstGeom>
          <a:noFill/>
          <a:ln w="25400">
            <a:solidFill>
              <a:schemeClr val="bg1"/>
            </a:solidFill>
            <a:round/>
            <a:headEnd/>
            <a:tailEnd type="oval" w="med" len="med"/>
          </a:ln>
          <a:effectLst/>
        </p:spPr>
        <p:txBody>
          <a:bodyPr wrap="none" anchor="ctr"/>
          <a:lstStyle/>
          <a:p>
            <a:endParaRPr lang="en-US"/>
          </a:p>
        </p:txBody>
      </p:sp>
      <p:sp>
        <p:nvSpPr>
          <p:cNvPr id="437258" name="Line 10"/>
          <p:cNvSpPr>
            <a:spLocks noChangeShapeType="1"/>
          </p:cNvSpPr>
          <p:nvPr/>
        </p:nvSpPr>
        <p:spPr bwMode="auto">
          <a:xfrm>
            <a:off x="5938838" y="965200"/>
            <a:ext cx="2011362" cy="0"/>
          </a:xfrm>
          <a:prstGeom prst="line">
            <a:avLst/>
          </a:prstGeom>
          <a:noFill/>
          <a:ln w="12700">
            <a:solidFill>
              <a:schemeClr val="tx1"/>
            </a:solidFill>
            <a:round/>
            <a:headEnd/>
            <a:tailEnd/>
          </a:ln>
          <a:effectLst/>
        </p:spPr>
        <p:txBody>
          <a:bodyPr wrap="none" anchor="ctr"/>
          <a:lstStyle/>
          <a:p>
            <a:endParaRPr lang="en-US"/>
          </a:p>
        </p:txBody>
      </p:sp>
      <p:sp>
        <p:nvSpPr>
          <p:cNvPr id="437259" name="Line 11"/>
          <p:cNvSpPr>
            <a:spLocks noChangeShapeType="1"/>
          </p:cNvSpPr>
          <p:nvPr/>
        </p:nvSpPr>
        <p:spPr bwMode="auto">
          <a:xfrm flipH="1">
            <a:off x="6270625" y="979488"/>
            <a:ext cx="673100" cy="2155825"/>
          </a:xfrm>
          <a:prstGeom prst="line">
            <a:avLst/>
          </a:prstGeom>
          <a:noFill/>
          <a:ln w="25400">
            <a:solidFill>
              <a:schemeClr val="bg1"/>
            </a:solidFill>
            <a:round/>
            <a:headEnd/>
            <a:tailEnd type="oval" w="med" len="med"/>
          </a:ln>
          <a:effectLst/>
        </p:spPr>
        <p:txBody>
          <a:bodyPr wrap="none" anchor="ctr"/>
          <a:lstStyle/>
          <a:p>
            <a:endParaRPr lang="en-US"/>
          </a:p>
        </p:txBody>
      </p:sp>
      <p:sp>
        <p:nvSpPr>
          <p:cNvPr id="437260" name="Line 12"/>
          <p:cNvSpPr>
            <a:spLocks noChangeShapeType="1"/>
          </p:cNvSpPr>
          <p:nvPr/>
        </p:nvSpPr>
        <p:spPr bwMode="auto">
          <a:xfrm>
            <a:off x="1163638" y="5689600"/>
            <a:ext cx="3465512" cy="12700"/>
          </a:xfrm>
          <a:prstGeom prst="line">
            <a:avLst/>
          </a:prstGeom>
          <a:noFill/>
          <a:ln w="12700">
            <a:solidFill>
              <a:schemeClr val="tx1"/>
            </a:solidFill>
            <a:round/>
            <a:headEnd/>
            <a:tailEnd/>
          </a:ln>
          <a:effectLst/>
        </p:spPr>
        <p:txBody>
          <a:bodyPr wrap="none" anchor="ctr"/>
          <a:lstStyle/>
          <a:p>
            <a:endParaRPr lang="en-US"/>
          </a:p>
        </p:txBody>
      </p:sp>
      <p:sp>
        <p:nvSpPr>
          <p:cNvPr id="437261" name="Line 13"/>
          <p:cNvSpPr>
            <a:spLocks noChangeShapeType="1"/>
          </p:cNvSpPr>
          <p:nvPr/>
        </p:nvSpPr>
        <p:spPr bwMode="auto">
          <a:xfrm flipV="1">
            <a:off x="2632075" y="4630738"/>
            <a:ext cx="357188" cy="1044575"/>
          </a:xfrm>
          <a:prstGeom prst="line">
            <a:avLst/>
          </a:prstGeom>
          <a:noFill/>
          <a:ln w="25400">
            <a:solidFill>
              <a:schemeClr val="bg1"/>
            </a:solidFill>
            <a:round/>
            <a:headEnd/>
            <a:tailEnd type="oval" w="med" len="med"/>
          </a:ln>
          <a:effectLst/>
        </p:spPr>
        <p:txBody>
          <a:bodyPr wrap="none" anchor="ctr"/>
          <a:lstStyle/>
          <a:p>
            <a:endParaRPr lang="en-US"/>
          </a:p>
        </p:txBody>
      </p:sp>
      <p:sp>
        <p:nvSpPr>
          <p:cNvPr id="437262" name="Line 14"/>
          <p:cNvSpPr>
            <a:spLocks noChangeShapeType="1"/>
          </p:cNvSpPr>
          <p:nvPr/>
        </p:nvSpPr>
        <p:spPr bwMode="auto">
          <a:xfrm>
            <a:off x="5303838" y="5689600"/>
            <a:ext cx="2673350" cy="0"/>
          </a:xfrm>
          <a:prstGeom prst="line">
            <a:avLst/>
          </a:prstGeom>
          <a:noFill/>
          <a:ln w="12700">
            <a:solidFill>
              <a:schemeClr val="tx1"/>
            </a:solidFill>
            <a:round/>
            <a:headEnd/>
            <a:tailEnd/>
          </a:ln>
          <a:effectLst/>
        </p:spPr>
        <p:txBody>
          <a:bodyPr wrap="none" anchor="ctr"/>
          <a:lstStyle/>
          <a:p>
            <a:endParaRPr lang="en-US"/>
          </a:p>
        </p:txBody>
      </p:sp>
      <p:sp>
        <p:nvSpPr>
          <p:cNvPr id="437263" name="Line 15"/>
          <p:cNvSpPr>
            <a:spLocks noChangeShapeType="1"/>
          </p:cNvSpPr>
          <p:nvPr/>
        </p:nvSpPr>
        <p:spPr bwMode="auto">
          <a:xfrm flipH="1" flipV="1">
            <a:off x="5727700" y="5106988"/>
            <a:ext cx="931863" cy="576262"/>
          </a:xfrm>
          <a:prstGeom prst="line">
            <a:avLst/>
          </a:prstGeom>
          <a:noFill/>
          <a:ln w="25400">
            <a:solidFill>
              <a:schemeClr val="bg1"/>
            </a:solidFill>
            <a:round/>
            <a:headEnd/>
            <a:tailEnd type="oval" w="med" len="med"/>
          </a:ln>
          <a:effectLst/>
        </p:spPr>
        <p:txBody>
          <a:bodyPr wrap="none" anchor="ctr"/>
          <a:lstStyle/>
          <a:p>
            <a:endParaRPr lang="en-US"/>
          </a:p>
        </p:txBody>
      </p:sp>
      <p:sp>
        <p:nvSpPr>
          <p:cNvPr id="437264" name="Line 16"/>
          <p:cNvSpPr>
            <a:spLocks noChangeShapeType="1"/>
          </p:cNvSpPr>
          <p:nvPr/>
        </p:nvSpPr>
        <p:spPr bwMode="auto">
          <a:xfrm>
            <a:off x="2189163" y="958850"/>
            <a:ext cx="330200" cy="766763"/>
          </a:xfrm>
          <a:prstGeom prst="line">
            <a:avLst/>
          </a:prstGeom>
          <a:noFill/>
          <a:ln w="12700">
            <a:solidFill>
              <a:schemeClr val="tx1"/>
            </a:solidFill>
            <a:round/>
            <a:headEnd/>
            <a:tailEnd type="oval" w="med" len="med"/>
          </a:ln>
          <a:effectLst/>
        </p:spPr>
        <p:txBody>
          <a:bodyPr wrap="none" anchor="ctr"/>
          <a:lstStyle/>
          <a:p>
            <a:endParaRPr lang="en-US"/>
          </a:p>
        </p:txBody>
      </p:sp>
      <p:sp>
        <p:nvSpPr>
          <p:cNvPr id="437265" name="Line 17"/>
          <p:cNvSpPr>
            <a:spLocks noChangeShapeType="1"/>
          </p:cNvSpPr>
          <p:nvPr/>
        </p:nvSpPr>
        <p:spPr bwMode="auto">
          <a:xfrm flipH="1">
            <a:off x="6270625" y="965200"/>
            <a:ext cx="674688" cy="2170113"/>
          </a:xfrm>
          <a:prstGeom prst="line">
            <a:avLst/>
          </a:prstGeom>
          <a:noFill/>
          <a:ln w="12700">
            <a:solidFill>
              <a:schemeClr val="tx1"/>
            </a:solidFill>
            <a:round/>
            <a:headEnd/>
            <a:tailEnd type="oval" w="med" len="med"/>
          </a:ln>
          <a:effectLst/>
        </p:spPr>
        <p:txBody>
          <a:bodyPr wrap="none" anchor="ctr"/>
          <a:lstStyle/>
          <a:p>
            <a:endParaRPr lang="en-US"/>
          </a:p>
        </p:txBody>
      </p:sp>
      <p:sp>
        <p:nvSpPr>
          <p:cNvPr id="437266" name="Line 18"/>
          <p:cNvSpPr>
            <a:spLocks noChangeShapeType="1"/>
          </p:cNvSpPr>
          <p:nvPr/>
        </p:nvSpPr>
        <p:spPr bwMode="auto">
          <a:xfrm flipV="1">
            <a:off x="2625725" y="4624388"/>
            <a:ext cx="369888" cy="1071562"/>
          </a:xfrm>
          <a:prstGeom prst="line">
            <a:avLst/>
          </a:prstGeom>
          <a:noFill/>
          <a:ln w="12700">
            <a:solidFill>
              <a:schemeClr val="tx1"/>
            </a:solidFill>
            <a:round/>
            <a:headEnd/>
            <a:tailEnd type="oval" w="med" len="med"/>
          </a:ln>
          <a:effectLst/>
        </p:spPr>
        <p:txBody>
          <a:bodyPr wrap="none" anchor="ctr"/>
          <a:lstStyle/>
          <a:p>
            <a:endParaRPr lang="en-US"/>
          </a:p>
        </p:txBody>
      </p:sp>
      <p:sp>
        <p:nvSpPr>
          <p:cNvPr id="437267" name="Line 19"/>
          <p:cNvSpPr>
            <a:spLocks noChangeShapeType="1"/>
          </p:cNvSpPr>
          <p:nvPr/>
        </p:nvSpPr>
        <p:spPr bwMode="auto">
          <a:xfrm flipH="1" flipV="1">
            <a:off x="5727700" y="5106988"/>
            <a:ext cx="927100" cy="576262"/>
          </a:xfrm>
          <a:prstGeom prst="line">
            <a:avLst/>
          </a:prstGeom>
          <a:noFill/>
          <a:ln w="12700">
            <a:solidFill>
              <a:schemeClr val="tx1"/>
            </a:solidFill>
            <a:round/>
            <a:headEnd/>
            <a:tailEnd type="oval" w="med" len="me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Floating Disk Lab - Background</a:t>
            </a:r>
            <a:endParaRPr lang="en-US" dirty="0"/>
          </a:p>
        </p:txBody>
      </p:sp>
      <p:pic>
        <p:nvPicPr>
          <p:cNvPr id="6" name="Content Placeholder 5" descr="leaf cross actual.jpg"/>
          <p:cNvPicPr>
            <a:picLocks noGrp="1" noChangeAspect="1"/>
          </p:cNvPicPr>
          <p:nvPr>
            <p:ph sz="quarter" idx="1"/>
          </p:nvPr>
        </p:nvPicPr>
        <p:blipFill>
          <a:blip r:embed="rId2" cstate="print"/>
          <a:stretch>
            <a:fillRect/>
          </a:stretch>
        </p:blipFill>
        <p:spPr>
          <a:xfrm>
            <a:off x="304800" y="1295400"/>
            <a:ext cx="5383530" cy="2743200"/>
          </a:xfrm>
        </p:spPr>
      </p:pic>
      <p:pic>
        <p:nvPicPr>
          <p:cNvPr id="7" name="Picture 6" descr="leaf cross 2.jpg"/>
          <p:cNvPicPr>
            <a:picLocks noChangeAspect="1"/>
          </p:cNvPicPr>
          <p:nvPr/>
        </p:nvPicPr>
        <p:blipFill>
          <a:blip r:embed="rId3" cstate="print"/>
          <a:stretch>
            <a:fillRect/>
          </a:stretch>
        </p:blipFill>
        <p:spPr>
          <a:xfrm>
            <a:off x="3429000" y="3657600"/>
            <a:ext cx="5286172" cy="3200400"/>
          </a:xfrm>
          <a:prstGeom prst="rect">
            <a:avLst/>
          </a:prstGeom>
        </p:spPr>
      </p:pic>
      <p:pic>
        <p:nvPicPr>
          <p:cNvPr id="8" name="Picture 7" descr="stomata_big1.jpg"/>
          <p:cNvPicPr>
            <a:picLocks noChangeAspect="1"/>
          </p:cNvPicPr>
          <p:nvPr/>
        </p:nvPicPr>
        <p:blipFill>
          <a:blip r:embed="rId4" cstate="print"/>
          <a:stretch>
            <a:fillRect/>
          </a:stretch>
        </p:blipFill>
        <p:spPr>
          <a:xfrm>
            <a:off x="6477000" y="1295401"/>
            <a:ext cx="2438400" cy="2362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533400"/>
          </a:xfrm>
        </p:spPr>
        <p:txBody>
          <a:bodyPr>
            <a:noAutofit/>
          </a:bodyPr>
          <a:lstStyle/>
          <a:p>
            <a:pPr algn="l"/>
            <a:r>
              <a:rPr lang="en-US" sz="2800" dirty="0" smtClean="0"/>
              <a:t>          Light + CO2 + H2O                  C 6 H12 O6  +  O2</a:t>
            </a:r>
            <a:endParaRPr lang="en-US" sz="2800" dirty="0"/>
          </a:p>
        </p:txBody>
      </p:sp>
      <p:pic>
        <p:nvPicPr>
          <p:cNvPr id="4" name="Content Placeholder 3" descr="leaf cross.jpg"/>
          <p:cNvPicPr>
            <a:picLocks noGrp="1" noChangeAspect="1"/>
          </p:cNvPicPr>
          <p:nvPr>
            <p:ph sz="quarter" idx="1"/>
          </p:nvPr>
        </p:nvPicPr>
        <p:blipFill>
          <a:blip r:embed="rId2" cstate="print"/>
          <a:stretch>
            <a:fillRect/>
          </a:stretch>
        </p:blipFill>
        <p:spPr>
          <a:xfrm>
            <a:off x="228600" y="2133600"/>
            <a:ext cx="8638161" cy="3657600"/>
          </a:xfrm>
        </p:spPr>
      </p:pic>
      <p:sp>
        <p:nvSpPr>
          <p:cNvPr id="5" name="Right Arrow 4"/>
          <p:cNvSpPr/>
          <p:nvPr/>
        </p:nvSpPr>
        <p:spPr>
          <a:xfrm>
            <a:off x="4267200" y="457200"/>
            <a:ext cx="990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vs. Experimental groups</a:t>
            </a:r>
            <a:endParaRPr lang="en-US" dirty="0"/>
          </a:p>
        </p:txBody>
      </p:sp>
      <p:sp>
        <p:nvSpPr>
          <p:cNvPr id="3" name="Content Placeholder 2"/>
          <p:cNvSpPr>
            <a:spLocks noGrp="1"/>
          </p:cNvSpPr>
          <p:nvPr>
            <p:ph sz="quarter" idx="1"/>
          </p:nvPr>
        </p:nvSpPr>
        <p:spPr>
          <a:xfrm>
            <a:off x="76200" y="1527048"/>
            <a:ext cx="8729472" cy="4873752"/>
          </a:xfrm>
        </p:spPr>
        <p:txBody>
          <a:bodyPr>
            <a:normAutofit lnSpcReduction="10000"/>
          </a:bodyPr>
          <a:lstStyle/>
          <a:p>
            <a:r>
              <a:rPr lang="en-US" dirty="0" smtClean="0"/>
              <a:t>Control:  Spinach leaves with .2% bicarbonate water</a:t>
            </a:r>
          </a:p>
          <a:p>
            <a:r>
              <a:rPr lang="en-US" dirty="0" smtClean="0"/>
              <a:t>Variables:  Type </a:t>
            </a:r>
            <a:r>
              <a:rPr lang="en-US" dirty="0" smtClean="0"/>
              <a:t>of leaf, Color of light, </a:t>
            </a:r>
            <a:r>
              <a:rPr lang="en-US" dirty="0" smtClean="0"/>
              <a:t>Intensity of light</a:t>
            </a:r>
            <a:endParaRPr lang="en-US" dirty="0" smtClean="0">
              <a:solidFill>
                <a:srgbClr val="0070C0"/>
              </a:solidFill>
            </a:endParaRPr>
          </a:p>
          <a:p>
            <a:pPr lvl="1"/>
            <a:r>
              <a:rPr lang="en-US" b="1" dirty="0" smtClean="0">
                <a:solidFill>
                  <a:schemeClr val="tx1"/>
                </a:solidFill>
              </a:rPr>
              <a:t>Are </a:t>
            </a:r>
            <a:r>
              <a:rPr lang="en-US" b="1" dirty="0" smtClean="0">
                <a:solidFill>
                  <a:schemeClr val="tx1"/>
                </a:solidFill>
              </a:rPr>
              <a:t>these independent or dependent variables?</a:t>
            </a:r>
          </a:p>
          <a:p>
            <a:pPr lvl="1"/>
            <a:r>
              <a:rPr lang="en-US" b="1" dirty="0" smtClean="0">
                <a:solidFill>
                  <a:schemeClr val="tx1"/>
                </a:solidFill>
              </a:rPr>
              <a:t>Make </a:t>
            </a:r>
            <a:r>
              <a:rPr lang="en-US" b="1" dirty="0" smtClean="0">
                <a:solidFill>
                  <a:schemeClr val="tx1"/>
                </a:solidFill>
              </a:rPr>
              <a:t>a hypothesis with your group.  How do you think your lab will react differently compared to the ‘control group’?  WRITE THIS ON YOUR CARD.  If you are setting up the control group, select a different group’s variable to use for a hypothesis.  </a:t>
            </a:r>
          </a:p>
          <a:p>
            <a:pPr lvl="1">
              <a:buNone/>
            </a:pPr>
            <a:r>
              <a:rPr lang="en-US" b="1" dirty="0" smtClean="0">
                <a:solidFill>
                  <a:schemeClr val="tx1"/>
                </a:solidFill>
              </a:rPr>
              <a:t> 	Use an if/then statement</a:t>
            </a:r>
            <a:r>
              <a:rPr lang="en-US" b="1" dirty="0" smtClean="0">
                <a:solidFill>
                  <a:schemeClr val="tx1"/>
                </a:solidFill>
              </a:rPr>
              <a:t>.</a:t>
            </a:r>
          </a:p>
          <a:p>
            <a:pPr lvl="1"/>
            <a:r>
              <a:rPr lang="en-US" b="1" dirty="0" smtClean="0">
                <a:solidFill>
                  <a:schemeClr val="tx1"/>
                </a:solidFill>
              </a:rPr>
              <a:t>Create a data table on your own paper to record your dependent variable over the next 20 minutes.</a:t>
            </a:r>
          </a:p>
          <a:p>
            <a:r>
              <a:rPr lang="en-US" b="1" dirty="0" smtClean="0">
                <a:solidFill>
                  <a:schemeClr val="tx1"/>
                </a:solidFill>
              </a:rPr>
              <a:t>Start your lab!</a:t>
            </a:r>
            <a:endParaRPr lang="en-US" b="1" dirty="0" smtClean="0">
              <a:solidFill>
                <a:schemeClr val="tx1"/>
              </a:solidFill>
            </a:endParaRPr>
          </a:p>
          <a:p>
            <a:pPr lvl="1"/>
            <a:endParaRPr lang="en-US" dirty="0">
              <a:solidFill>
                <a:schemeClr val="tx1"/>
              </a:solidFill>
            </a:endParaRPr>
          </a:p>
        </p:txBody>
      </p:sp>
    </p:spTree>
    <p:extLst>
      <p:ext uri="{BB962C8B-B14F-4D97-AF65-F5344CB8AC3E}">
        <p14:creationId xmlns:p14="http://schemas.microsoft.com/office/powerpoint/2010/main" val="217248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some possible variables?</a:t>
            </a:r>
            <a:endParaRPr lang="en-US" dirty="0"/>
          </a:p>
        </p:txBody>
      </p:sp>
      <p:sp>
        <p:nvSpPr>
          <p:cNvPr id="3" name="Content Placeholder 2"/>
          <p:cNvSpPr>
            <a:spLocks noGrp="1"/>
          </p:cNvSpPr>
          <p:nvPr>
            <p:ph sz="quarter" idx="1"/>
          </p:nvPr>
        </p:nvSpPr>
        <p:spPr>
          <a:xfrm>
            <a:off x="76200" y="1527048"/>
            <a:ext cx="8729472" cy="4873752"/>
          </a:xfrm>
        </p:spPr>
        <p:txBody>
          <a:bodyPr>
            <a:normAutofit/>
          </a:bodyPr>
          <a:lstStyle/>
          <a:p>
            <a:r>
              <a:rPr lang="en-US" dirty="0" smtClean="0"/>
              <a:t>Type of leaf, Color of light, Concentration of Carbon Dioxide, Temperature of water……….</a:t>
            </a:r>
          </a:p>
          <a:p>
            <a:endParaRPr lang="en-US" dirty="0" smtClean="0"/>
          </a:p>
          <a:p>
            <a:pPr lvl="1"/>
            <a:r>
              <a:rPr lang="en-US" dirty="0" smtClean="0">
                <a:solidFill>
                  <a:srgbClr val="0070C0"/>
                </a:solidFill>
              </a:rPr>
              <a:t>Are these independent or dependent variables?</a:t>
            </a:r>
          </a:p>
          <a:p>
            <a:pPr lvl="1"/>
            <a:r>
              <a:rPr lang="en-US" dirty="0" smtClean="0">
                <a:solidFill>
                  <a:srgbClr val="0070C0"/>
                </a:solidFill>
              </a:rPr>
              <a:t>We will use .2% bicarbonate solution and spinach leaves as our </a:t>
            </a:r>
            <a:r>
              <a:rPr lang="en-US" b="1" u="sng" dirty="0" smtClean="0">
                <a:solidFill>
                  <a:srgbClr val="0070C0"/>
                </a:solidFill>
              </a:rPr>
              <a:t>control group.  </a:t>
            </a:r>
          </a:p>
          <a:p>
            <a:pPr marL="274320" lvl="1" indent="0">
              <a:buNone/>
            </a:pPr>
            <a:endParaRPr lang="en-US" dirty="0" smtClean="0">
              <a:solidFill>
                <a:srgbClr val="0070C0"/>
              </a:solidFill>
            </a:endParaRPr>
          </a:p>
          <a:p>
            <a:pPr lvl="1"/>
            <a:r>
              <a:rPr lang="en-US" dirty="0" smtClean="0">
                <a:solidFill>
                  <a:srgbClr val="0070C0"/>
                </a:solidFill>
              </a:rPr>
              <a:t>Make a hypothesis with your group.  How do you think your lab will react differently compared to the ‘control group’?  WRITE THIS ON YOUR CARD.  If you are setting up the control group, select a different group’s variable to use for a hypothesis.  </a:t>
            </a:r>
          </a:p>
          <a:p>
            <a:pPr lvl="1">
              <a:buNone/>
            </a:pPr>
            <a:r>
              <a:rPr lang="en-US" dirty="0" smtClean="0">
                <a:solidFill>
                  <a:srgbClr val="0070C0"/>
                </a:solidFill>
              </a:rPr>
              <a:t> 	Use an if/then statement.</a:t>
            </a:r>
          </a:p>
          <a:p>
            <a:pPr lvl="1"/>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
          </p:nvPr>
        </p:nvSpPr>
        <p:spPr>
          <a:xfrm>
            <a:off x="149352" y="1371600"/>
            <a:ext cx="8839200" cy="5181600"/>
          </a:xfrm>
        </p:spPr>
        <p:txBody>
          <a:bodyPr>
            <a:normAutofit fontScale="85000" lnSpcReduction="20000"/>
          </a:bodyPr>
          <a:lstStyle/>
          <a:p>
            <a:r>
              <a:rPr lang="en-US" sz="2500" dirty="0" smtClean="0">
                <a:latin typeface="Times New Roman" panose="02020603050405020304" pitchFamily="18" charset="0"/>
                <a:cs typeface="Times New Roman" panose="02020603050405020304" pitchFamily="18" charset="0"/>
              </a:rPr>
              <a:t>Create a data table to record your dependent variable over the course of 20 minutes.  </a:t>
            </a:r>
            <a:endParaRPr lang="en-US" sz="2500" dirty="0">
              <a:latin typeface="Times New Roman" panose="02020603050405020304" pitchFamily="18" charset="0"/>
              <a:cs typeface="Times New Roman" panose="02020603050405020304" pitchFamily="18" charset="0"/>
            </a:endParaRPr>
          </a:p>
          <a:p>
            <a:endParaRPr lang="en-US" sz="2500" dirty="0" smtClean="0">
              <a:latin typeface="Times New Roman" panose="02020603050405020304" pitchFamily="18" charset="0"/>
              <a:cs typeface="Times New Roman" panose="02020603050405020304" pitchFamily="18" charset="0"/>
            </a:endParaRPr>
          </a:p>
          <a:p>
            <a:endParaRPr lang="en-US" sz="2500" dirty="0">
              <a:latin typeface="Times New Roman" panose="02020603050405020304" pitchFamily="18" charset="0"/>
              <a:cs typeface="Times New Roman" panose="02020603050405020304" pitchFamily="18" charset="0"/>
            </a:endParaRPr>
          </a:p>
          <a:p>
            <a:endParaRPr lang="en-US" sz="2500" dirty="0" smtClean="0">
              <a:latin typeface="Times New Roman" panose="02020603050405020304" pitchFamily="18" charset="0"/>
              <a:cs typeface="Times New Roman" panose="02020603050405020304" pitchFamily="18" charset="0"/>
            </a:endParaRPr>
          </a:p>
          <a:p>
            <a:endParaRPr lang="en-US" sz="2500" dirty="0" smtClean="0">
              <a:latin typeface="Times New Roman" panose="02020603050405020304" pitchFamily="18" charset="0"/>
              <a:cs typeface="Times New Roman" panose="02020603050405020304" pitchFamily="18" charset="0"/>
            </a:endParaRPr>
          </a:p>
          <a:p>
            <a:endParaRPr lang="en-US" sz="2500" dirty="0" smtClean="0">
              <a:latin typeface="Times New Roman" panose="02020603050405020304" pitchFamily="18" charset="0"/>
              <a:cs typeface="Times New Roman" panose="02020603050405020304" pitchFamily="18" charset="0"/>
            </a:endParaRPr>
          </a:p>
          <a:p>
            <a:pPr>
              <a:buNone/>
            </a:pPr>
            <a:r>
              <a:rPr lang="en-US" sz="6200" dirty="0" smtClean="0"/>
              <a:t> </a:t>
            </a:r>
            <a:endParaRPr lang="en-US" sz="6200" dirty="0" smtClean="0"/>
          </a:p>
          <a:p>
            <a:endParaRPr lang="en-US" sz="4500" dirty="0" smtClean="0"/>
          </a:p>
          <a:p>
            <a:endParaRPr lang="en-US" sz="4500" dirty="0" smtClean="0"/>
          </a:p>
          <a:p>
            <a:pPr>
              <a:buNone/>
            </a:pPr>
            <a:r>
              <a:rPr lang="en-US" sz="4500" dirty="0" smtClean="0"/>
              <a:t>  </a:t>
            </a:r>
            <a:endParaRPr lang="en-US" sz="4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20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fade">
                                      <p:cBhvr>
                                        <p:cTn id="17"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t>Cellular Respiration-Overview</a:t>
            </a:r>
          </a:p>
        </p:txBody>
      </p:sp>
      <p:sp>
        <p:nvSpPr>
          <p:cNvPr id="16387" name="Rectangle 3"/>
          <p:cNvSpPr>
            <a:spLocks noGrp="1" noChangeArrowheads="1"/>
          </p:cNvSpPr>
          <p:nvPr>
            <p:ph type="body" idx="1"/>
          </p:nvPr>
        </p:nvSpPr>
        <p:spPr>
          <a:xfrm>
            <a:off x="228600" y="1371600"/>
            <a:ext cx="8686800" cy="5105400"/>
          </a:xfrm>
        </p:spPr>
        <p:txBody>
          <a:bodyPr/>
          <a:lstStyle/>
          <a:p>
            <a:pPr eaLnBrk="1" hangingPunct="1">
              <a:lnSpc>
                <a:spcPct val="90000"/>
              </a:lnSpc>
            </a:pPr>
            <a:r>
              <a:rPr lang="en-US" sz="2100" dirty="0" smtClean="0"/>
              <a:t>Series of enzyme catalyzed reactions that harvest free energy from simple carbohydrates</a:t>
            </a:r>
          </a:p>
          <a:p>
            <a:pPr lvl="1">
              <a:lnSpc>
                <a:spcPct val="90000"/>
              </a:lnSpc>
            </a:pPr>
            <a:r>
              <a:rPr lang="en-US" sz="2400" dirty="0" smtClean="0"/>
              <a:t>3 steps:</a:t>
            </a:r>
          </a:p>
          <a:p>
            <a:pPr lvl="1">
              <a:lnSpc>
                <a:spcPct val="90000"/>
              </a:lnSpc>
            </a:pPr>
            <a:r>
              <a:rPr lang="en-US" sz="2400" dirty="0" err="1" smtClean="0"/>
              <a:t>Glycolysis</a:t>
            </a:r>
            <a:r>
              <a:rPr lang="en-US" sz="2400" dirty="0" smtClean="0"/>
              <a:t>-</a:t>
            </a:r>
            <a:r>
              <a:rPr lang="en-US" sz="2400" u="sng" dirty="0" smtClean="0"/>
              <a:t>glucose</a:t>
            </a:r>
            <a:r>
              <a:rPr lang="en-US" sz="2400" dirty="0" smtClean="0"/>
              <a:t> is halved to form 2 </a:t>
            </a:r>
            <a:r>
              <a:rPr lang="en-US" sz="2400" dirty="0" err="1" smtClean="0"/>
              <a:t>pyruvic</a:t>
            </a:r>
            <a:r>
              <a:rPr lang="en-US" sz="2400" dirty="0" smtClean="0"/>
              <a:t> acid molecules, which will lose a Carbon and be attached to Coenzyme A, becoming Acetyl </a:t>
            </a:r>
            <a:r>
              <a:rPr lang="en-US" sz="2400" dirty="0" err="1" smtClean="0"/>
              <a:t>CoA</a:t>
            </a:r>
            <a:r>
              <a:rPr lang="en-US" sz="2400" dirty="0" smtClean="0"/>
              <a:t> (</a:t>
            </a:r>
            <a:r>
              <a:rPr lang="en-US" sz="2400" dirty="0" err="1" smtClean="0"/>
              <a:t>cytosol</a:t>
            </a:r>
            <a:r>
              <a:rPr lang="en-US" sz="2400" dirty="0" smtClean="0"/>
              <a:t>)</a:t>
            </a:r>
          </a:p>
          <a:p>
            <a:pPr lvl="1">
              <a:lnSpc>
                <a:spcPct val="90000"/>
              </a:lnSpc>
            </a:pPr>
            <a:r>
              <a:rPr lang="en-US" sz="2400" dirty="0" err="1" smtClean="0"/>
              <a:t>Kreb’s</a:t>
            </a:r>
            <a:r>
              <a:rPr lang="en-US" sz="2400" dirty="0" smtClean="0"/>
              <a:t> (Citric Acid) Cycle-For each acetyl </a:t>
            </a:r>
            <a:r>
              <a:rPr lang="en-US" sz="2400" dirty="0" err="1" smtClean="0"/>
              <a:t>CoA</a:t>
            </a:r>
            <a:r>
              <a:rPr lang="en-US" sz="2400" dirty="0" smtClean="0"/>
              <a:t>, this is a series of reactions generating 1 ATP and Hydrogen carriers (mitochondrial matrix)</a:t>
            </a:r>
          </a:p>
          <a:p>
            <a:pPr lvl="1">
              <a:lnSpc>
                <a:spcPct val="90000"/>
              </a:lnSpc>
            </a:pPr>
            <a:r>
              <a:rPr lang="en-US" sz="2400" dirty="0" smtClean="0"/>
              <a:t>Electron Transport chain-Hydrogen Carriers will be stripped of their H+ and e-, causing the synthesis of mass quantities of ATP by phosphorylation.</a:t>
            </a:r>
          </a:p>
          <a:p>
            <a:pPr marL="274320" lvl="1" indent="0">
              <a:lnSpc>
                <a:spcPct val="90000"/>
              </a:lnSpc>
              <a:buNone/>
            </a:pPr>
            <a:r>
              <a:rPr lang="en-US" sz="2400" dirty="0"/>
              <a:t> </a:t>
            </a:r>
            <a:r>
              <a:rPr lang="en-US" sz="2400" dirty="0" smtClean="0"/>
              <a:t>  (inner mitochondrial membrane)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ox(in)">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box(in)">
                                      <p:cBhvr>
                                        <p:cTn id="12" dur="5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box(in)">
                                      <p:cBhvr>
                                        <p:cTn id="17" dur="500"/>
                                        <p:tgtEl>
                                          <p:spTgt spid="163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box(in)">
                                      <p:cBhvr>
                                        <p:cTn id="22" dur="500"/>
                                        <p:tgtEl>
                                          <p:spTgt spid="163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box(in)">
                                      <p:cBhvr>
                                        <p:cTn id="27" dur="500"/>
                                        <p:tgtEl>
                                          <p:spTgt spid="163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6387">
                                            <p:txEl>
                                              <p:pRg st="5" end="5"/>
                                            </p:txEl>
                                          </p:spTgt>
                                        </p:tgtEl>
                                        <p:attrNameLst>
                                          <p:attrName>style.visibility</p:attrName>
                                        </p:attrNameLst>
                                      </p:cBhvr>
                                      <p:to>
                                        <p:strVal val="visible"/>
                                      </p:to>
                                    </p:set>
                                    <p:animEffect transition="in" filter="box(in)">
                                      <p:cBhvr>
                                        <p:cTn id="32" dur="500"/>
                                        <p:tgtEl>
                                          <p:spTgt spid="16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9558" name="Picture 22" descr="09_06CellRespOverview_3-U"/>
          <p:cNvPicPr>
            <a:picLocks noChangeAspect="1" noChangeArrowheads="1"/>
          </p:cNvPicPr>
          <p:nvPr/>
        </p:nvPicPr>
        <p:blipFill>
          <a:blip r:embed="rId3" cstate="print"/>
          <a:srcRect/>
          <a:stretch>
            <a:fillRect/>
          </a:stretch>
        </p:blipFill>
        <p:spPr bwMode="auto">
          <a:xfrm>
            <a:off x="296863" y="627063"/>
            <a:ext cx="8548687" cy="5603875"/>
          </a:xfrm>
          <a:prstGeom prst="rect">
            <a:avLst/>
          </a:prstGeom>
          <a:noFill/>
        </p:spPr>
      </p:pic>
      <p:sp>
        <p:nvSpPr>
          <p:cNvPr id="449538" name="Rectangle 2"/>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a:r>
              <a:rPr lang="en-US" sz="1200" dirty="0">
                <a:latin typeface="Arial" charset="0"/>
              </a:rPr>
              <a:t>Figure 9.6-3</a:t>
            </a:r>
          </a:p>
        </p:txBody>
      </p:sp>
      <p:sp>
        <p:nvSpPr>
          <p:cNvPr id="449539" name="Text Box 3"/>
          <p:cNvSpPr txBox="1">
            <a:spLocks noChangeArrowheads="1"/>
          </p:cNvSpPr>
          <p:nvPr/>
        </p:nvSpPr>
        <p:spPr bwMode="auto">
          <a:xfrm>
            <a:off x="1062038" y="1206500"/>
            <a:ext cx="942975" cy="714375"/>
          </a:xfrm>
          <a:prstGeom prst="rect">
            <a:avLst/>
          </a:prstGeom>
          <a:noFill/>
          <a:ln w="9525">
            <a:noFill/>
            <a:miter lim="800000"/>
            <a:headEnd/>
            <a:tailEnd/>
          </a:ln>
          <a:effectLst/>
        </p:spPr>
        <p:txBody>
          <a:bodyPr wrap="none" lIns="0" tIns="0" rIns="0" bIns="0"/>
          <a:lstStyle/>
          <a:p>
            <a:pPr algn="ctr"/>
            <a:r>
              <a:rPr lang="en-US" sz="1400" b="1">
                <a:latin typeface="Arial" charset="0"/>
              </a:rPr>
              <a:t>Electrons</a:t>
            </a:r>
            <a:br>
              <a:rPr lang="en-US" sz="1400" b="1">
                <a:latin typeface="Arial" charset="0"/>
              </a:rPr>
            </a:br>
            <a:r>
              <a:rPr lang="en-US" sz="1400" b="1">
                <a:latin typeface="Arial" charset="0"/>
              </a:rPr>
              <a:t>carried</a:t>
            </a:r>
            <a:br>
              <a:rPr lang="en-US" sz="1400" b="1">
                <a:latin typeface="Arial" charset="0"/>
              </a:rPr>
            </a:br>
            <a:r>
              <a:rPr lang="en-US" sz="1400" b="1">
                <a:latin typeface="Arial" charset="0"/>
              </a:rPr>
              <a:t>via NADH</a:t>
            </a:r>
          </a:p>
        </p:txBody>
      </p:sp>
      <p:sp>
        <p:nvSpPr>
          <p:cNvPr id="449541" name="Text Box 5"/>
          <p:cNvSpPr txBox="1">
            <a:spLocks noChangeArrowheads="1"/>
          </p:cNvSpPr>
          <p:nvPr/>
        </p:nvSpPr>
        <p:spPr bwMode="auto">
          <a:xfrm>
            <a:off x="5221288" y="1200150"/>
            <a:ext cx="1419225" cy="714375"/>
          </a:xfrm>
          <a:prstGeom prst="rect">
            <a:avLst/>
          </a:prstGeom>
          <a:noFill/>
          <a:ln w="9525">
            <a:noFill/>
            <a:miter lim="800000"/>
            <a:headEnd/>
            <a:tailEnd/>
          </a:ln>
          <a:effectLst/>
        </p:spPr>
        <p:txBody>
          <a:bodyPr wrap="none" lIns="0" tIns="0" rIns="0" bIns="0"/>
          <a:lstStyle/>
          <a:p>
            <a:pPr algn="ctr"/>
            <a:r>
              <a:rPr lang="en-US" sz="1400" b="1">
                <a:latin typeface="Arial" charset="0"/>
              </a:rPr>
              <a:t>Electrons carried</a:t>
            </a:r>
            <a:br>
              <a:rPr lang="en-US" sz="1400" b="1">
                <a:latin typeface="Arial" charset="0"/>
              </a:rPr>
            </a:br>
            <a:r>
              <a:rPr lang="en-US" sz="1400" b="1">
                <a:latin typeface="Arial" charset="0"/>
              </a:rPr>
              <a:t>via NADH and</a:t>
            </a:r>
            <a:br>
              <a:rPr lang="en-US" sz="1400" b="1">
                <a:latin typeface="Arial" charset="0"/>
              </a:rPr>
            </a:br>
            <a:r>
              <a:rPr lang="en-US" sz="1400" b="1">
                <a:latin typeface="Arial" charset="0"/>
              </a:rPr>
              <a:t>FADH</a:t>
            </a:r>
            <a:r>
              <a:rPr lang="en-US" sz="1400" b="1" baseline="-25000">
                <a:latin typeface="Arial" charset="0"/>
              </a:rPr>
              <a:t>2</a:t>
            </a:r>
            <a:endParaRPr lang="en-US" sz="1400" b="1">
              <a:latin typeface="Arial" charset="0"/>
            </a:endParaRPr>
          </a:p>
        </p:txBody>
      </p:sp>
      <p:sp>
        <p:nvSpPr>
          <p:cNvPr id="449542" name="Text Box 6"/>
          <p:cNvSpPr txBox="1">
            <a:spLocks noChangeArrowheads="1"/>
          </p:cNvSpPr>
          <p:nvPr/>
        </p:nvSpPr>
        <p:spPr bwMode="auto">
          <a:xfrm>
            <a:off x="4772025" y="2628900"/>
            <a:ext cx="560388" cy="674688"/>
          </a:xfrm>
          <a:prstGeom prst="rect">
            <a:avLst/>
          </a:prstGeom>
          <a:noFill/>
          <a:ln w="9525">
            <a:noFill/>
            <a:miter lim="800000"/>
            <a:headEnd/>
            <a:tailEnd/>
          </a:ln>
          <a:effectLst/>
        </p:spPr>
        <p:txBody>
          <a:bodyPr wrap="none" lIns="0" tIns="0" rIns="0" bIns="0"/>
          <a:lstStyle/>
          <a:p>
            <a:pPr algn="ctr"/>
            <a:r>
              <a:rPr lang="en-US" sz="1400" b="1">
                <a:latin typeface="Arial" charset="0"/>
              </a:rPr>
              <a:t>Citric</a:t>
            </a:r>
            <a:br>
              <a:rPr lang="en-US" sz="1400" b="1">
                <a:latin typeface="Arial" charset="0"/>
              </a:rPr>
            </a:br>
            <a:r>
              <a:rPr lang="en-US" sz="1400" b="1">
                <a:latin typeface="Arial" charset="0"/>
              </a:rPr>
              <a:t>acid</a:t>
            </a:r>
            <a:br>
              <a:rPr lang="en-US" sz="1400" b="1">
                <a:latin typeface="Arial" charset="0"/>
              </a:rPr>
            </a:br>
            <a:r>
              <a:rPr lang="en-US" sz="1400" b="1">
                <a:latin typeface="Arial" charset="0"/>
              </a:rPr>
              <a:t>cycle</a:t>
            </a:r>
          </a:p>
        </p:txBody>
      </p:sp>
      <p:sp>
        <p:nvSpPr>
          <p:cNvPr id="449543" name="Text Box 7"/>
          <p:cNvSpPr txBox="1">
            <a:spLocks noChangeArrowheads="1"/>
          </p:cNvSpPr>
          <p:nvPr/>
        </p:nvSpPr>
        <p:spPr bwMode="auto">
          <a:xfrm>
            <a:off x="2960688" y="2495550"/>
            <a:ext cx="969962" cy="449263"/>
          </a:xfrm>
          <a:prstGeom prst="rect">
            <a:avLst/>
          </a:prstGeom>
          <a:noFill/>
          <a:ln w="9525">
            <a:noFill/>
            <a:miter lim="800000"/>
            <a:headEnd/>
            <a:tailEnd/>
          </a:ln>
          <a:effectLst/>
        </p:spPr>
        <p:txBody>
          <a:bodyPr wrap="none" lIns="0" tIns="0" rIns="0" bIns="0"/>
          <a:lstStyle/>
          <a:p>
            <a:pPr algn="ctr"/>
            <a:r>
              <a:rPr lang="en-US" sz="1400" b="1">
                <a:latin typeface="Arial" charset="0"/>
              </a:rPr>
              <a:t>Pyruvate</a:t>
            </a:r>
            <a:br>
              <a:rPr lang="en-US" sz="1400" b="1">
                <a:latin typeface="Arial" charset="0"/>
              </a:rPr>
            </a:br>
            <a:r>
              <a:rPr lang="en-US" sz="1400" b="1">
                <a:latin typeface="Arial" charset="0"/>
              </a:rPr>
              <a:t>oxidation</a:t>
            </a:r>
          </a:p>
        </p:txBody>
      </p:sp>
      <p:sp>
        <p:nvSpPr>
          <p:cNvPr id="449544" name="Text Box 8"/>
          <p:cNvSpPr txBox="1">
            <a:spLocks noChangeArrowheads="1"/>
          </p:cNvSpPr>
          <p:nvPr/>
        </p:nvSpPr>
        <p:spPr bwMode="auto">
          <a:xfrm>
            <a:off x="2946400" y="3040063"/>
            <a:ext cx="982663" cy="225425"/>
          </a:xfrm>
          <a:prstGeom prst="rect">
            <a:avLst/>
          </a:prstGeom>
          <a:noFill/>
          <a:ln w="9525">
            <a:noFill/>
            <a:miter lim="800000"/>
            <a:headEnd/>
            <a:tailEnd/>
          </a:ln>
          <a:effectLst/>
        </p:spPr>
        <p:txBody>
          <a:bodyPr wrap="none" lIns="0" tIns="0" rIns="0" bIns="0"/>
          <a:lstStyle/>
          <a:p>
            <a:r>
              <a:rPr lang="en-US" sz="1400" b="1">
                <a:latin typeface="Arial" charset="0"/>
              </a:rPr>
              <a:t>Acetyl CoA</a:t>
            </a:r>
          </a:p>
        </p:txBody>
      </p:sp>
      <p:sp>
        <p:nvSpPr>
          <p:cNvPr id="449545" name="Text Box 9"/>
          <p:cNvSpPr txBox="1">
            <a:spLocks noChangeArrowheads="1"/>
          </p:cNvSpPr>
          <p:nvPr/>
        </p:nvSpPr>
        <p:spPr bwMode="auto">
          <a:xfrm>
            <a:off x="1087438" y="2609850"/>
            <a:ext cx="915987" cy="252413"/>
          </a:xfrm>
          <a:prstGeom prst="rect">
            <a:avLst/>
          </a:prstGeom>
          <a:noFill/>
          <a:ln w="9525">
            <a:noFill/>
            <a:miter lim="800000"/>
            <a:headEnd/>
            <a:tailEnd/>
          </a:ln>
          <a:effectLst/>
        </p:spPr>
        <p:txBody>
          <a:bodyPr wrap="none" lIns="0" tIns="0" rIns="0" bIns="0"/>
          <a:lstStyle/>
          <a:p>
            <a:r>
              <a:rPr lang="en-US" sz="1400" b="1">
                <a:latin typeface="Arial" charset="0"/>
              </a:rPr>
              <a:t>Glycolysis</a:t>
            </a:r>
          </a:p>
        </p:txBody>
      </p:sp>
      <p:sp>
        <p:nvSpPr>
          <p:cNvPr id="449546" name="Text Box 10"/>
          <p:cNvSpPr txBox="1">
            <a:spLocks noChangeArrowheads="1"/>
          </p:cNvSpPr>
          <p:nvPr/>
        </p:nvSpPr>
        <p:spPr bwMode="auto">
          <a:xfrm>
            <a:off x="563563" y="3040063"/>
            <a:ext cx="742950" cy="239712"/>
          </a:xfrm>
          <a:prstGeom prst="rect">
            <a:avLst/>
          </a:prstGeom>
          <a:noFill/>
          <a:ln w="9525">
            <a:noFill/>
            <a:miter lim="800000"/>
            <a:headEnd/>
            <a:tailEnd/>
          </a:ln>
          <a:effectLst/>
        </p:spPr>
        <p:txBody>
          <a:bodyPr wrap="none" lIns="0" tIns="0" rIns="0" bIns="0"/>
          <a:lstStyle/>
          <a:p>
            <a:r>
              <a:rPr lang="en-US" sz="1400" b="1">
                <a:latin typeface="Arial" charset="0"/>
              </a:rPr>
              <a:t>Glucose</a:t>
            </a:r>
          </a:p>
        </p:txBody>
      </p:sp>
      <p:sp>
        <p:nvSpPr>
          <p:cNvPr id="449547" name="Text Box 11"/>
          <p:cNvSpPr txBox="1">
            <a:spLocks noChangeArrowheads="1"/>
          </p:cNvSpPr>
          <p:nvPr/>
        </p:nvSpPr>
        <p:spPr bwMode="auto">
          <a:xfrm>
            <a:off x="1755775" y="3041650"/>
            <a:ext cx="796925" cy="225425"/>
          </a:xfrm>
          <a:prstGeom prst="rect">
            <a:avLst/>
          </a:prstGeom>
          <a:noFill/>
          <a:ln w="9525">
            <a:noFill/>
            <a:miter lim="800000"/>
            <a:headEnd/>
            <a:tailEnd/>
          </a:ln>
          <a:effectLst/>
        </p:spPr>
        <p:txBody>
          <a:bodyPr wrap="none" lIns="0" tIns="0" rIns="0" bIns="0"/>
          <a:lstStyle/>
          <a:p>
            <a:r>
              <a:rPr lang="en-US" sz="1400" b="1">
                <a:latin typeface="Arial" charset="0"/>
              </a:rPr>
              <a:t>Pyruvate</a:t>
            </a:r>
          </a:p>
        </p:txBody>
      </p:sp>
      <p:sp>
        <p:nvSpPr>
          <p:cNvPr id="449548" name="Text Box 12"/>
          <p:cNvSpPr txBox="1">
            <a:spLocks noChangeArrowheads="1"/>
          </p:cNvSpPr>
          <p:nvPr/>
        </p:nvSpPr>
        <p:spPr bwMode="auto">
          <a:xfrm>
            <a:off x="6292850" y="2406650"/>
            <a:ext cx="1657350" cy="1085850"/>
          </a:xfrm>
          <a:prstGeom prst="rect">
            <a:avLst/>
          </a:prstGeom>
          <a:noFill/>
          <a:ln w="9525">
            <a:noFill/>
            <a:miter lim="800000"/>
            <a:headEnd/>
            <a:tailEnd/>
          </a:ln>
          <a:effectLst/>
        </p:spPr>
        <p:txBody>
          <a:bodyPr wrap="none" lIns="0" tIns="0" rIns="0" bIns="0"/>
          <a:lstStyle/>
          <a:p>
            <a:pPr algn="ctr"/>
            <a:r>
              <a:rPr lang="en-US" sz="1400" b="1">
                <a:latin typeface="Arial" charset="0"/>
              </a:rPr>
              <a:t>Oxidative</a:t>
            </a:r>
            <a:br>
              <a:rPr lang="en-US" sz="1400" b="1">
                <a:latin typeface="Arial" charset="0"/>
              </a:rPr>
            </a:br>
            <a:r>
              <a:rPr lang="en-US" sz="1400" b="1">
                <a:latin typeface="Arial" charset="0"/>
              </a:rPr>
              <a:t>phosphorylation:</a:t>
            </a:r>
            <a:br>
              <a:rPr lang="en-US" sz="1400" b="1">
                <a:latin typeface="Arial" charset="0"/>
              </a:rPr>
            </a:br>
            <a:r>
              <a:rPr lang="en-US" sz="1400" b="1">
                <a:latin typeface="Arial" charset="0"/>
              </a:rPr>
              <a:t>electron transport</a:t>
            </a:r>
            <a:br>
              <a:rPr lang="en-US" sz="1400" b="1">
                <a:latin typeface="Arial" charset="0"/>
              </a:rPr>
            </a:br>
            <a:r>
              <a:rPr lang="en-US" sz="1400" b="1">
                <a:latin typeface="Arial" charset="0"/>
              </a:rPr>
              <a:t>and</a:t>
            </a:r>
            <a:br>
              <a:rPr lang="en-US" sz="1400" b="1">
                <a:latin typeface="Arial" charset="0"/>
              </a:rPr>
            </a:br>
            <a:r>
              <a:rPr lang="en-US" sz="1400" b="1">
                <a:latin typeface="Arial" charset="0"/>
              </a:rPr>
              <a:t>chemiosmosis</a:t>
            </a:r>
          </a:p>
        </p:txBody>
      </p:sp>
      <p:sp>
        <p:nvSpPr>
          <p:cNvPr id="449549" name="Text Box 13"/>
          <p:cNvSpPr txBox="1">
            <a:spLocks noChangeArrowheads="1"/>
          </p:cNvSpPr>
          <p:nvPr/>
        </p:nvSpPr>
        <p:spPr bwMode="auto">
          <a:xfrm>
            <a:off x="492125" y="4092575"/>
            <a:ext cx="982663" cy="225425"/>
          </a:xfrm>
          <a:prstGeom prst="rect">
            <a:avLst/>
          </a:prstGeom>
          <a:noFill/>
          <a:ln w="9525">
            <a:noFill/>
            <a:miter lim="800000"/>
            <a:headEnd/>
            <a:tailEnd/>
          </a:ln>
          <a:effectLst/>
        </p:spPr>
        <p:txBody>
          <a:bodyPr wrap="none" lIns="0" tIns="0" rIns="0" bIns="0"/>
          <a:lstStyle/>
          <a:p>
            <a:r>
              <a:rPr lang="en-US" sz="1400" b="1">
                <a:latin typeface="Arial" charset="0"/>
              </a:rPr>
              <a:t>CYTOSOL</a:t>
            </a:r>
          </a:p>
        </p:txBody>
      </p:sp>
      <p:sp>
        <p:nvSpPr>
          <p:cNvPr id="449550" name="Text Box 14"/>
          <p:cNvSpPr txBox="1">
            <a:spLocks noChangeArrowheads="1"/>
          </p:cNvSpPr>
          <p:nvPr/>
        </p:nvSpPr>
        <p:spPr bwMode="auto">
          <a:xfrm>
            <a:off x="3341688" y="4060825"/>
            <a:ext cx="1577975" cy="239713"/>
          </a:xfrm>
          <a:prstGeom prst="rect">
            <a:avLst/>
          </a:prstGeom>
          <a:noFill/>
          <a:ln w="9525">
            <a:noFill/>
            <a:miter lim="800000"/>
            <a:headEnd/>
            <a:tailEnd/>
          </a:ln>
          <a:effectLst/>
        </p:spPr>
        <p:txBody>
          <a:bodyPr wrap="none" lIns="0" tIns="0" rIns="0" bIns="0"/>
          <a:lstStyle/>
          <a:p>
            <a:r>
              <a:rPr lang="en-US" sz="1400" b="1">
                <a:latin typeface="Arial" charset="0"/>
              </a:rPr>
              <a:t>MITOCHONDRION</a:t>
            </a:r>
          </a:p>
        </p:txBody>
      </p:sp>
      <p:sp>
        <p:nvSpPr>
          <p:cNvPr id="449551" name="Text Box 15"/>
          <p:cNvSpPr txBox="1">
            <a:spLocks noChangeArrowheads="1"/>
          </p:cNvSpPr>
          <p:nvPr/>
        </p:nvSpPr>
        <p:spPr bwMode="auto">
          <a:xfrm>
            <a:off x="1346200" y="4986338"/>
            <a:ext cx="374650" cy="212725"/>
          </a:xfrm>
          <a:prstGeom prst="rect">
            <a:avLst/>
          </a:prstGeom>
          <a:noFill/>
          <a:ln w="9525">
            <a:noFill/>
            <a:miter lim="800000"/>
            <a:headEnd/>
            <a:tailEnd/>
          </a:ln>
          <a:effectLst/>
        </p:spPr>
        <p:txBody>
          <a:bodyPr wrap="none" lIns="0" tIns="0" rIns="0" bIns="0"/>
          <a:lstStyle/>
          <a:p>
            <a:r>
              <a:rPr lang="en-US" sz="1400" b="1">
                <a:latin typeface="Arial" charset="0"/>
              </a:rPr>
              <a:t>ATP</a:t>
            </a:r>
          </a:p>
        </p:txBody>
      </p:sp>
      <p:sp>
        <p:nvSpPr>
          <p:cNvPr id="449552" name="Text Box 16"/>
          <p:cNvSpPr txBox="1">
            <a:spLocks noChangeArrowheads="1"/>
          </p:cNvSpPr>
          <p:nvPr/>
        </p:nvSpPr>
        <p:spPr bwMode="auto">
          <a:xfrm>
            <a:off x="4883150" y="4992688"/>
            <a:ext cx="374650" cy="212725"/>
          </a:xfrm>
          <a:prstGeom prst="rect">
            <a:avLst/>
          </a:prstGeom>
          <a:noFill/>
          <a:ln w="9525">
            <a:noFill/>
            <a:miter lim="800000"/>
            <a:headEnd/>
            <a:tailEnd/>
          </a:ln>
          <a:effectLst/>
        </p:spPr>
        <p:txBody>
          <a:bodyPr wrap="none" lIns="0" tIns="0" rIns="0" bIns="0"/>
          <a:lstStyle/>
          <a:p>
            <a:r>
              <a:rPr lang="en-US" sz="1400" b="1">
                <a:latin typeface="Arial" charset="0"/>
              </a:rPr>
              <a:t>ATP</a:t>
            </a:r>
          </a:p>
        </p:txBody>
      </p:sp>
      <p:sp>
        <p:nvSpPr>
          <p:cNvPr id="449553" name="Text Box 17"/>
          <p:cNvSpPr txBox="1">
            <a:spLocks noChangeArrowheads="1"/>
          </p:cNvSpPr>
          <p:nvPr/>
        </p:nvSpPr>
        <p:spPr bwMode="auto">
          <a:xfrm>
            <a:off x="7264400" y="4967288"/>
            <a:ext cx="374650" cy="212725"/>
          </a:xfrm>
          <a:prstGeom prst="rect">
            <a:avLst/>
          </a:prstGeom>
          <a:noFill/>
          <a:ln w="9525">
            <a:noFill/>
            <a:miter lim="800000"/>
            <a:headEnd/>
            <a:tailEnd/>
          </a:ln>
          <a:effectLst/>
        </p:spPr>
        <p:txBody>
          <a:bodyPr wrap="none" lIns="0" tIns="0" rIns="0" bIns="0"/>
          <a:lstStyle/>
          <a:p>
            <a:r>
              <a:rPr lang="en-US" sz="1400" b="1">
                <a:latin typeface="Arial" charset="0"/>
              </a:rPr>
              <a:t>ATP</a:t>
            </a:r>
          </a:p>
        </p:txBody>
      </p:sp>
      <p:sp>
        <p:nvSpPr>
          <p:cNvPr id="449554" name="Text Box 18"/>
          <p:cNvSpPr txBox="1">
            <a:spLocks noChangeArrowheads="1"/>
          </p:cNvSpPr>
          <p:nvPr/>
        </p:nvSpPr>
        <p:spPr bwMode="auto">
          <a:xfrm>
            <a:off x="811213" y="5465763"/>
            <a:ext cx="1460500" cy="503237"/>
          </a:xfrm>
          <a:prstGeom prst="rect">
            <a:avLst/>
          </a:prstGeom>
          <a:noFill/>
          <a:ln w="9525">
            <a:noFill/>
            <a:miter lim="800000"/>
            <a:headEnd/>
            <a:tailEnd/>
          </a:ln>
          <a:effectLst/>
        </p:spPr>
        <p:txBody>
          <a:bodyPr wrap="none" lIns="0" tIns="0" rIns="0" bIns="0"/>
          <a:lstStyle/>
          <a:p>
            <a:pPr algn="ctr"/>
            <a:r>
              <a:rPr lang="en-US" sz="1400" b="1">
                <a:latin typeface="Arial" charset="0"/>
              </a:rPr>
              <a:t>Substrate-level</a:t>
            </a:r>
            <a:br>
              <a:rPr lang="en-US" sz="1400" b="1">
                <a:latin typeface="Arial" charset="0"/>
              </a:rPr>
            </a:br>
            <a:r>
              <a:rPr lang="en-US" sz="1400" b="1">
                <a:latin typeface="Arial" charset="0"/>
              </a:rPr>
              <a:t>phosphorylation</a:t>
            </a:r>
          </a:p>
        </p:txBody>
      </p:sp>
      <p:sp>
        <p:nvSpPr>
          <p:cNvPr id="449555" name="Text Box 19"/>
          <p:cNvSpPr txBox="1">
            <a:spLocks noChangeArrowheads="1"/>
          </p:cNvSpPr>
          <p:nvPr/>
        </p:nvSpPr>
        <p:spPr bwMode="auto">
          <a:xfrm>
            <a:off x="4335463" y="5472113"/>
            <a:ext cx="1460500" cy="503237"/>
          </a:xfrm>
          <a:prstGeom prst="rect">
            <a:avLst/>
          </a:prstGeom>
          <a:noFill/>
          <a:ln w="9525">
            <a:noFill/>
            <a:miter lim="800000"/>
            <a:headEnd/>
            <a:tailEnd/>
          </a:ln>
          <a:effectLst/>
        </p:spPr>
        <p:txBody>
          <a:bodyPr wrap="none" lIns="0" tIns="0" rIns="0" bIns="0"/>
          <a:lstStyle/>
          <a:p>
            <a:pPr algn="ctr"/>
            <a:r>
              <a:rPr lang="en-US" sz="1400" b="1">
                <a:latin typeface="Arial" charset="0"/>
              </a:rPr>
              <a:t>Substrate-level</a:t>
            </a:r>
            <a:br>
              <a:rPr lang="en-US" sz="1400" b="1">
                <a:latin typeface="Arial" charset="0"/>
              </a:rPr>
            </a:br>
            <a:r>
              <a:rPr lang="en-US" sz="1400" b="1">
                <a:latin typeface="Arial" charset="0"/>
              </a:rPr>
              <a:t>phosphorylation</a:t>
            </a:r>
          </a:p>
        </p:txBody>
      </p:sp>
      <p:sp>
        <p:nvSpPr>
          <p:cNvPr id="449556" name="Text Box 20"/>
          <p:cNvSpPr txBox="1">
            <a:spLocks noChangeArrowheads="1"/>
          </p:cNvSpPr>
          <p:nvPr/>
        </p:nvSpPr>
        <p:spPr bwMode="auto">
          <a:xfrm>
            <a:off x="6754813" y="5459413"/>
            <a:ext cx="1460500" cy="503237"/>
          </a:xfrm>
          <a:prstGeom prst="rect">
            <a:avLst/>
          </a:prstGeom>
          <a:noFill/>
          <a:ln w="9525">
            <a:noFill/>
            <a:miter lim="800000"/>
            <a:headEnd/>
            <a:tailEnd/>
          </a:ln>
          <a:effectLst/>
        </p:spPr>
        <p:txBody>
          <a:bodyPr wrap="none" lIns="0" tIns="0" rIns="0" bIns="0"/>
          <a:lstStyle/>
          <a:p>
            <a:pPr algn="ctr"/>
            <a:r>
              <a:rPr lang="en-US" sz="1400" b="1">
                <a:latin typeface="Arial" charset="0"/>
              </a:rPr>
              <a:t>Oxidative </a:t>
            </a:r>
            <a:br>
              <a:rPr lang="en-US" sz="1400" b="1">
                <a:latin typeface="Arial" charset="0"/>
              </a:rPr>
            </a:br>
            <a:r>
              <a:rPr lang="en-US" sz="1400" b="1">
                <a:latin typeface="Arial" charset="0"/>
              </a:rPr>
              <a:t>phosphorylation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err="1" smtClean="0"/>
              <a:t>Glycolysis</a:t>
            </a:r>
            <a:endParaRPr lang="en-US" dirty="0" smtClean="0"/>
          </a:p>
        </p:txBody>
      </p:sp>
      <p:sp>
        <p:nvSpPr>
          <p:cNvPr id="19459" name="Rectangle 3"/>
          <p:cNvSpPr>
            <a:spLocks noGrp="1" noChangeArrowheads="1"/>
          </p:cNvSpPr>
          <p:nvPr>
            <p:ph type="body" idx="1"/>
          </p:nvPr>
        </p:nvSpPr>
        <p:spPr>
          <a:xfrm>
            <a:off x="301752" y="1527048"/>
            <a:ext cx="8503920" cy="4797552"/>
          </a:xfrm>
        </p:spPr>
        <p:txBody>
          <a:bodyPr>
            <a:normAutofit fontScale="92500" lnSpcReduction="20000"/>
          </a:bodyPr>
          <a:lstStyle/>
          <a:p>
            <a:pPr eaLnBrk="1" hangingPunct="1">
              <a:lnSpc>
                <a:spcPct val="90000"/>
              </a:lnSpc>
            </a:pPr>
            <a:r>
              <a:rPr lang="en-US" dirty="0" smtClean="0"/>
              <a:t>Literally means “sugar-splitting”</a:t>
            </a:r>
          </a:p>
          <a:p>
            <a:pPr eaLnBrk="1" hangingPunct="1">
              <a:lnSpc>
                <a:spcPct val="90000"/>
              </a:lnSpc>
            </a:pPr>
            <a:r>
              <a:rPr lang="en-US" dirty="0" smtClean="0"/>
              <a:t>Occurs in cytosol (cytoplasm)</a:t>
            </a:r>
          </a:p>
          <a:p>
            <a:pPr eaLnBrk="1" hangingPunct="1">
              <a:lnSpc>
                <a:spcPct val="90000"/>
              </a:lnSpc>
            </a:pPr>
            <a:r>
              <a:rPr lang="en-US" dirty="0" smtClean="0"/>
              <a:t>Glucose is cleaved to form pyruvate </a:t>
            </a:r>
          </a:p>
          <a:p>
            <a:pPr lvl="1">
              <a:lnSpc>
                <a:spcPct val="90000"/>
              </a:lnSpc>
            </a:pPr>
            <a:r>
              <a:rPr lang="en-US" dirty="0" smtClean="0">
                <a:solidFill>
                  <a:schemeClr val="tx1"/>
                </a:solidFill>
              </a:rPr>
              <a:t>Bonds are rearranged</a:t>
            </a:r>
          </a:p>
          <a:p>
            <a:pPr lvl="1">
              <a:lnSpc>
                <a:spcPct val="90000"/>
              </a:lnSpc>
              <a:buNone/>
            </a:pPr>
            <a:endParaRPr lang="en-US" dirty="0" smtClean="0">
              <a:solidFill>
                <a:schemeClr val="tx1"/>
              </a:solidFill>
            </a:endParaRPr>
          </a:p>
          <a:p>
            <a:pPr>
              <a:lnSpc>
                <a:spcPct val="90000"/>
              </a:lnSpc>
            </a:pPr>
            <a:r>
              <a:rPr lang="en-US" dirty="0" smtClean="0"/>
              <a:t>2 ATP are consumed in the process  </a:t>
            </a:r>
          </a:p>
          <a:p>
            <a:pPr>
              <a:lnSpc>
                <a:spcPct val="90000"/>
              </a:lnSpc>
            </a:pPr>
            <a:endParaRPr lang="en-US" dirty="0" smtClean="0"/>
          </a:p>
          <a:p>
            <a:pPr>
              <a:lnSpc>
                <a:spcPct val="90000"/>
              </a:lnSpc>
              <a:buNone/>
            </a:pPr>
            <a:endParaRPr lang="en-US" dirty="0" smtClean="0"/>
          </a:p>
          <a:p>
            <a:pPr>
              <a:lnSpc>
                <a:spcPct val="90000"/>
              </a:lnSpc>
            </a:pPr>
            <a:r>
              <a:rPr lang="en-US" dirty="0" smtClean="0"/>
              <a:t>4 ATP are generated   </a:t>
            </a:r>
          </a:p>
          <a:p>
            <a:pPr lvl="1">
              <a:lnSpc>
                <a:spcPct val="90000"/>
              </a:lnSpc>
            </a:pPr>
            <a:endParaRPr lang="en-US" dirty="0" smtClean="0"/>
          </a:p>
          <a:p>
            <a:pPr eaLnBrk="1" hangingPunct="1">
              <a:lnSpc>
                <a:spcPct val="90000"/>
              </a:lnSpc>
              <a:buNone/>
            </a:pPr>
            <a:endParaRPr lang="en-US" dirty="0" smtClean="0"/>
          </a:p>
          <a:p>
            <a:pPr eaLnBrk="1" hangingPunct="1">
              <a:lnSpc>
                <a:spcPct val="90000"/>
              </a:lnSpc>
            </a:pPr>
            <a:r>
              <a:rPr lang="en-US" dirty="0" smtClean="0"/>
              <a:t>The yield is a net gain of 2 ATP</a:t>
            </a:r>
          </a:p>
          <a:p>
            <a:pPr lvl="1">
              <a:lnSpc>
                <a:spcPct val="90000"/>
              </a:lnSpc>
            </a:pPr>
            <a:r>
              <a:rPr lang="en-US" dirty="0" smtClean="0">
                <a:solidFill>
                  <a:schemeClr val="tx1"/>
                </a:solidFill>
              </a:rPr>
              <a:t>Not all potential energy in glucose is converted to ATP</a:t>
            </a:r>
          </a:p>
          <a:p>
            <a:pPr lvl="2">
              <a:lnSpc>
                <a:spcPct val="90000"/>
              </a:lnSpc>
            </a:pPr>
            <a:r>
              <a:rPr lang="en-US" dirty="0" smtClean="0"/>
              <a:t>Rest is lost as heat, helps us maintain body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box(in)">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box(in)">
                                      <p:cBhvr>
                                        <p:cTn id="12" dur="5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box(in)">
                                      <p:cBhvr>
                                        <p:cTn id="17" dur="500"/>
                                        <p:tgtEl>
                                          <p:spTgt spid="19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box(in)">
                                      <p:cBhvr>
                                        <p:cTn id="22" dur="500"/>
                                        <p:tgtEl>
                                          <p:spTgt spid="194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animEffect transition="in" filter="box(in)">
                                      <p:cBhvr>
                                        <p:cTn id="27" dur="500"/>
                                        <p:tgtEl>
                                          <p:spTgt spid="1945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9459">
                                            <p:txEl>
                                              <p:pRg st="8" end="8"/>
                                            </p:txEl>
                                          </p:spTgt>
                                        </p:tgtEl>
                                        <p:attrNameLst>
                                          <p:attrName>style.visibility</p:attrName>
                                        </p:attrNameLst>
                                      </p:cBhvr>
                                      <p:to>
                                        <p:strVal val="visible"/>
                                      </p:to>
                                    </p:set>
                                    <p:animEffect transition="in" filter="box(in)">
                                      <p:cBhvr>
                                        <p:cTn id="32" dur="500"/>
                                        <p:tgtEl>
                                          <p:spTgt spid="19459">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9459">
                                            <p:txEl>
                                              <p:pRg st="11" end="11"/>
                                            </p:txEl>
                                          </p:spTgt>
                                        </p:tgtEl>
                                        <p:attrNameLst>
                                          <p:attrName>style.visibility</p:attrName>
                                        </p:attrNameLst>
                                      </p:cBhvr>
                                      <p:to>
                                        <p:strVal val="visible"/>
                                      </p:to>
                                    </p:set>
                                    <p:animEffect transition="in" filter="box(in)">
                                      <p:cBhvr>
                                        <p:cTn id="37" dur="500"/>
                                        <p:tgtEl>
                                          <p:spTgt spid="19459">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9459">
                                            <p:txEl>
                                              <p:pRg st="12" end="12"/>
                                            </p:txEl>
                                          </p:spTgt>
                                        </p:tgtEl>
                                        <p:attrNameLst>
                                          <p:attrName>style.visibility</p:attrName>
                                        </p:attrNameLst>
                                      </p:cBhvr>
                                      <p:to>
                                        <p:strVal val="visible"/>
                                      </p:to>
                                    </p:set>
                                    <p:animEffect transition="in" filter="box(in)">
                                      <p:cBhvr>
                                        <p:cTn id="42" dur="500"/>
                                        <p:tgtEl>
                                          <p:spTgt spid="19459">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19459">
                                            <p:txEl>
                                              <p:pRg st="13" end="13"/>
                                            </p:txEl>
                                          </p:spTgt>
                                        </p:tgtEl>
                                        <p:attrNameLst>
                                          <p:attrName>style.visibility</p:attrName>
                                        </p:attrNameLst>
                                      </p:cBhvr>
                                      <p:to>
                                        <p:strVal val="visible"/>
                                      </p:to>
                                    </p:set>
                                    <p:animEffect transition="in" filter="box(in)">
                                      <p:cBhvr>
                                        <p:cTn id="47" dur="500"/>
                                        <p:tgtEl>
                                          <p:spTgt spid="1945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53661" name="Picture 29" descr="09_08GlycolysisEnergy-U"/>
          <p:cNvPicPr>
            <a:picLocks noChangeAspect="1" noChangeArrowheads="1"/>
          </p:cNvPicPr>
          <p:nvPr/>
        </p:nvPicPr>
        <p:blipFill>
          <a:blip r:embed="rId3" cstate="print"/>
          <a:srcRect/>
          <a:stretch>
            <a:fillRect/>
          </a:stretch>
        </p:blipFill>
        <p:spPr bwMode="auto">
          <a:xfrm>
            <a:off x="1279525" y="136525"/>
            <a:ext cx="6584950" cy="6584950"/>
          </a:xfrm>
          <a:prstGeom prst="rect">
            <a:avLst/>
          </a:prstGeom>
          <a:noFill/>
        </p:spPr>
      </p:pic>
      <p:sp>
        <p:nvSpPr>
          <p:cNvPr id="453635" name="Rectangle 3"/>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a:r>
              <a:rPr lang="en-US" sz="1200" dirty="0">
                <a:latin typeface="Arial" charset="0"/>
              </a:rPr>
              <a:t>Figure 9.8</a:t>
            </a:r>
          </a:p>
        </p:txBody>
      </p:sp>
      <p:sp>
        <p:nvSpPr>
          <p:cNvPr id="453637" name="Text Box 5"/>
          <p:cNvSpPr txBox="1">
            <a:spLocks noChangeArrowheads="1"/>
          </p:cNvSpPr>
          <p:nvPr/>
        </p:nvSpPr>
        <p:spPr bwMode="auto">
          <a:xfrm>
            <a:off x="1463675" y="290513"/>
            <a:ext cx="2716213" cy="276225"/>
          </a:xfrm>
          <a:prstGeom prst="rect">
            <a:avLst/>
          </a:prstGeom>
          <a:noFill/>
          <a:ln w="9525">
            <a:noFill/>
            <a:miter lim="800000"/>
            <a:headEnd/>
            <a:tailEnd/>
          </a:ln>
          <a:effectLst/>
        </p:spPr>
        <p:txBody>
          <a:bodyPr wrap="none" lIns="0" tIns="0" rIns="0" bIns="0"/>
          <a:lstStyle/>
          <a:p>
            <a:r>
              <a:rPr lang="en-US" sz="1700" b="1">
                <a:latin typeface="Arial" charset="0"/>
              </a:rPr>
              <a:t>Energy Investment Phase</a:t>
            </a:r>
          </a:p>
        </p:txBody>
      </p:sp>
      <p:sp>
        <p:nvSpPr>
          <p:cNvPr id="453644" name="Text Box 12"/>
          <p:cNvSpPr txBox="1">
            <a:spLocks noChangeArrowheads="1"/>
          </p:cNvSpPr>
          <p:nvPr/>
        </p:nvSpPr>
        <p:spPr bwMode="auto">
          <a:xfrm>
            <a:off x="3387725" y="709613"/>
            <a:ext cx="877888" cy="276225"/>
          </a:xfrm>
          <a:prstGeom prst="rect">
            <a:avLst/>
          </a:prstGeom>
          <a:noFill/>
          <a:ln w="9525">
            <a:noFill/>
            <a:miter lim="800000"/>
            <a:headEnd/>
            <a:tailEnd/>
          </a:ln>
          <a:effectLst/>
        </p:spPr>
        <p:txBody>
          <a:bodyPr wrap="none" lIns="0" tIns="0" rIns="0" bIns="0"/>
          <a:lstStyle/>
          <a:p>
            <a:r>
              <a:rPr lang="en-US" sz="1700" b="1">
                <a:latin typeface="Arial" charset="0"/>
              </a:rPr>
              <a:t>Glucose</a:t>
            </a:r>
          </a:p>
        </p:txBody>
      </p:sp>
      <p:sp>
        <p:nvSpPr>
          <p:cNvPr id="453645" name="Text Box 13"/>
          <p:cNvSpPr txBox="1">
            <a:spLocks noChangeArrowheads="1"/>
          </p:cNvSpPr>
          <p:nvPr/>
        </p:nvSpPr>
        <p:spPr bwMode="auto">
          <a:xfrm>
            <a:off x="2770188" y="1577975"/>
            <a:ext cx="1274762" cy="261938"/>
          </a:xfrm>
          <a:prstGeom prst="rect">
            <a:avLst/>
          </a:prstGeom>
          <a:noFill/>
          <a:ln w="9525">
            <a:noFill/>
            <a:miter lim="800000"/>
            <a:headEnd/>
            <a:tailEnd/>
          </a:ln>
          <a:effectLst/>
        </p:spPr>
        <p:txBody>
          <a:bodyPr wrap="none" lIns="0" tIns="0" rIns="0" bIns="0"/>
          <a:lstStyle/>
          <a:p>
            <a:r>
              <a:rPr lang="en-US" sz="1700" b="1">
                <a:latin typeface="Arial" charset="0"/>
              </a:rPr>
              <a:t>2 ADP </a:t>
            </a:r>
            <a:r>
              <a:rPr lang="en-US" sz="1700" b="1">
                <a:latin typeface="Arial" charset="0"/>
                <a:sym typeface="Symbol" pitchFamily="84" charset="2"/>
              </a:rPr>
              <a:t></a:t>
            </a:r>
            <a:r>
              <a:rPr lang="en-US" sz="1700" b="1">
                <a:latin typeface="Arial" charset="0"/>
              </a:rPr>
              <a:t> 2 P</a:t>
            </a:r>
          </a:p>
        </p:txBody>
      </p:sp>
      <p:sp>
        <p:nvSpPr>
          <p:cNvPr id="453646" name="Text Box 14"/>
          <p:cNvSpPr txBox="1">
            <a:spLocks noChangeArrowheads="1"/>
          </p:cNvSpPr>
          <p:nvPr/>
        </p:nvSpPr>
        <p:spPr bwMode="auto">
          <a:xfrm>
            <a:off x="2781300" y="2984500"/>
            <a:ext cx="1274763" cy="261938"/>
          </a:xfrm>
          <a:prstGeom prst="rect">
            <a:avLst/>
          </a:prstGeom>
          <a:noFill/>
          <a:ln w="9525">
            <a:noFill/>
            <a:miter lim="800000"/>
            <a:headEnd/>
            <a:tailEnd/>
          </a:ln>
          <a:effectLst/>
        </p:spPr>
        <p:txBody>
          <a:bodyPr wrap="none" lIns="0" tIns="0" rIns="0" bIns="0"/>
          <a:lstStyle/>
          <a:p>
            <a:r>
              <a:rPr lang="en-US" sz="1700" b="1">
                <a:latin typeface="Arial" charset="0"/>
              </a:rPr>
              <a:t>4 ADP </a:t>
            </a:r>
            <a:r>
              <a:rPr lang="en-US" sz="1700" b="1">
                <a:latin typeface="Arial" charset="0"/>
                <a:sym typeface="Symbol" pitchFamily="84" charset="2"/>
              </a:rPr>
              <a:t></a:t>
            </a:r>
            <a:r>
              <a:rPr lang="en-US" sz="1700" b="1">
                <a:latin typeface="Arial" charset="0"/>
              </a:rPr>
              <a:t> 4 P</a:t>
            </a:r>
          </a:p>
        </p:txBody>
      </p:sp>
      <p:sp>
        <p:nvSpPr>
          <p:cNvPr id="453647" name="Text Box 15"/>
          <p:cNvSpPr txBox="1">
            <a:spLocks noChangeArrowheads="1"/>
          </p:cNvSpPr>
          <p:nvPr/>
        </p:nvSpPr>
        <p:spPr bwMode="auto">
          <a:xfrm>
            <a:off x="1482725" y="2520950"/>
            <a:ext cx="2239963" cy="263525"/>
          </a:xfrm>
          <a:prstGeom prst="rect">
            <a:avLst/>
          </a:prstGeom>
          <a:noFill/>
          <a:ln w="9525">
            <a:noFill/>
            <a:miter lim="800000"/>
            <a:headEnd/>
            <a:tailEnd/>
          </a:ln>
          <a:effectLst/>
        </p:spPr>
        <p:txBody>
          <a:bodyPr wrap="none" lIns="0" tIns="0" rIns="0" bIns="0"/>
          <a:lstStyle/>
          <a:p>
            <a:r>
              <a:rPr lang="en-US" sz="1700" b="1">
                <a:latin typeface="Arial" charset="0"/>
              </a:rPr>
              <a:t>Energy Payoff Phase</a:t>
            </a:r>
          </a:p>
        </p:txBody>
      </p:sp>
      <p:sp>
        <p:nvSpPr>
          <p:cNvPr id="453648" name="Text Box 16"/>
          <p:cNvSpPr txBox="1">
            <a:spLocks noChangeArrowheads="1"/>
          </p:cNvSpPr>
          <p:nvPr/>
        </p:nvSpPr>
        <p:spPr bwMode="auto">
          <a:xfrm>
            <a:off x="1862138" y="3849688"/>
            <a:ext cx="2200275" cy="276225"/>
          </a:xfrm>
          <a:prstGeom prst="rect">
            <a:avLst/>
          </a:prstGeom>
          <a:noFill/>
          <a:ln w="9525">
            <a:noFill/>
            <a:miter lim="800000"/>
            <a:headEnd/>
            <a:tailEnd/>
          </a:ln>
          <a:effectLst/>
        </p:spPr>
        <p:txBody>
          <a:bodyPr wrap="none" lIns="0" tIns="0" rIns="0" bIns="0"/>
          <a:lstStyle/>
          <a:p>
            <a:r>
              <a:rPr lang="en-US" sz="1700" b="1">
                <a:latin typeface="Arial" charset="0"/>
              </a:rPr>
              <a:t>2 NAD</a:t>
            </a:r>
            <a:r>
              <a:rPr lang="en-US" sz="1700" b="1" baseline="30000">
                <a:latin typeface="Arial" charset="0"/>
              </a:rPr>
              <a:t>+</a:t>
            </a:r>
            <a:r>
              <a:rPr lang="en-US" sz="1700" b="1">
                <a:latin typeface="Arial" charset="0"/>
              </a:rPr>
              <a:t> </a:t>
            </a:r>
            <a:r>
              <a:rPr lang="en-US" sz="1700" b="1">
                <a:latin typeface="Arial" charset="0"/>
                <a:sym typeface="Symbol" pitchFamily="84" charset="2"/>
              </a:rPr>
              <a:t></a:t>
            </a:r>
            <a:r>
              <a:rPr lang="en-US" sz="1700" b="1">
                <a:latin typeface="Arial" charset="0"/>
              </a:rPr>
              <a:t>  4 </a:t>
            </a:r>
            <a:r>
              <a:rPr lang="en-US" sz="1700" b="1" i="1">
                <a:latin typeface="Arial" charset="0"/>
              </a:rPr>
              <a:t>e</a:t>
            </a:r>
            <a:r>
              <a:rPr lang="en-US" sz="1700" b="1" baseline="30000">
                <a:latin typeface="Arial" charset="0"/>
                <a:sym typeface="Symbol" pitchFamily="84" charset="2"/>
              </a:rPr>
              <a:t></a:t>
            </a:r>
            <a:r>
              <a:rPr lang="en-US" sz="1700" b="1">
                <a:latin typeface="Arial" charset="0"/>
              </a:rPr>
              <a:t> </a:t>
            </a:r>
            <a:r>
              <a:rPr lang="en-US" sz="1700" b="1">
                <a:latin typeface="Arial" charset="0"/>
                <a:sym typeface="Symbol" pitchFamily="84" charset="2"/>
              </a:rPr>
              <a:t></a:t>
            </a:r>
            <a:r>
              <a:rPr lang="en-US" sz="1700" b="1">
                <a:latin typeface="Arial" charset="0"/>
              </a:rPr>
              <a:t> 4 H</a:t>
            </a:r>
            <a:r>
              <a:rPr lang="en-US" sz="1700" b="1" baseline="30000">
                <a:latin typeface="Arial" charset="0"/>
              </a:rPr>
              <a:t>+</a:t>
            </a:r>
            <a:r>
              <a:rPr lang="en-US" sz="1700" b="1">
                <a:latin typeface="Arial" charset="0"/>
              </a:rPr>
              <a:t> </a:t>
            </a:r>
          </a:p>
        </p:txBody>
      </p:sp>
      <p:sp>
        <p:nvSpPr>
          <p:cNvPr id="453649" name="Text Box 17"/>
          <p:cNvSpPr txBox="1">
            <a:spLocks noChangeArrowheads="1"/>
          </p:cNvSpPr>
          <p:nvPr/>
        </p:nvSpPr>
        <p:spPr bwMode="auto">
          <a:xfrm>
            <a:off x="5799138" y="4545013"/>
            <a:ext cx="1987550" cy="290512"/>
          </a:xfrm>
          <a:prstGeom prst="rect">
            <a:avLst/>
          </a:prstGeom>
          <a:noFill/>
          <a:ln w="9525">
            <a:noFill/>
            <a:miter lim="800000"/>
            <a:headEnd/>
            <a:tailEnd/>
          </a:ln>
          <a:effectLst/>
        </p:spPr>
        <p:txBody>
          <a:bodyPr wrap="none" lIns="0" tIns="0" rIns="0" bIns="0"/>
          <a:lstStyle/>
          <a:p>
            <a:r>
              <a:rPr lang="en-US" sz="1700" b="1">
                <a:latin typeface="Arial" charset="0"/>
              </a:rPr>
              <a:t>2 Pyruvate </a:t>
            </a:r>
            <a:r>
              <a:rPr lang="en-US" sz="1700" b="1">
                <a:latin typeface="Arial" charset="0"/>
                <a:sym typeface="Symbol" pitchFamily="84" charset="2"/>
              </a:rPr>
              <a:t></a:t>
            </a:r>
            <a:r>
              <a:rPr lang="en-US" sz="1700" b="1">
                <a:latin typeface="Arial" charset="0"/>
              </a:rPr>
              <a:t> 2 H</a:t>
            </a:r>
            <a:r>
              <a:rPr lang="en-US" sz="1700" b="1" baseline="-25000">
                <a:latin typeface="Arial" charset="0"/>
              </a:rPr>
              <a:t>2</a:t>
            </a:r>
            <a:r>
              <a:rPr lang="en-US" sz="1700" b="1">
                <a:latin typeface="Arial" charset="0"/>
              </a:rPr>
              <a:t>O </a:t>
            </a:r>
          </a:p>
        </p:txBody>
      </p:sp>
      <p:sp>
        <p:nvSpPr>
          <p:cNvPr id="453651" name="Text Box 19"/>
          <p:cNvSpPr txBox="1">
            <a:spLocks noChangeArrowheads="1"/>
          </p:cNvSpPr>
          <p:nvPr/>
        </p:nvSpPr>
        <p:spPr bwMode="auto">
          <a:xfrm>
            <a:off x="5961063" y="1562100"/>
            <a:ext cx="1406525" cy="315913"/>
          </a:xfrm>
          <a:prstGeom prst="rect">
            <a:avLst/>
          </a:prstGeom>
          <a:noFill/>
          <a:ln w="9525">
            <a:noFill/>
            <a:miter lim="800000"/>
            <a:headEnd/>
            <a:tailEnd/>
          </a:ln>
          <a:effectLst/>
        </p:spPr>
        <p:txBody>
          <a:bodyPr wrap="none" lIns="0" tIns="0" rIns="0" bIns="0"/>
          <a:lstStyle/>
          <a:p>
            <a:r>
              <a:rPr lang="en-US" sz="1700" b="1">
                <a:latin typeface="Arial" charset="0"/>
              </a:rPr>
              <a:t>2 ATP   used</a:t>
            </a:r>
          </a:p>
        </p:txBody>
      </p:sp>
      <p:sp>
        <p:nvSpPr>
          <p:cNvPr id="453652" name="Text Box 20"/>
          <p:cNvSpPr txBox="1">
            <a:spLocks noChangeArrowheads="1"/>
          </p:cNvSpPr>
          <p:nvPr/>
        </p:nvSpPr>
        <p:spPr bwMode="auto">
          <a:xfrm>
            <a:off x="5967413" y="2997200"/>
            <a:ext cx="1565275" cy="263525"/>
          </a:xfrm>
          <a:prstGeom prst="rect">
            <a:avLst/>
          </a:prstGeom>
          <a:noFill/>
          <a:ln w="9525">
            <a:noFill/>
            <a:miter lim="800000"/>
            <a:headEnd/>
            <a:tailEnd/>
          </a:ln>
          <a:effectLst/>
        </p:spPr>
        <p:txBody>
          <a:bodyPr wrap="none" lIns="0" tIns="0" rIns="0" bIns="0"/>
          <a:lstStyle/>
          <a:p>
            <a:r>
              <a:rPr lang="en-US" sz="1700" b="1">
                <a:latin typeface="Arial" charset="0"/>
              </a:rPr>
              <a:t>4 ATP   formed</a:t>
            </a:r>
          </a:p>
        </p:txBody>
      </p:sp>
      <p:sp>
        <p:nvSpPr>
          <p:cNvPr id="453653" name="Text Box 21"/>
          <p:cNvSpPr txBox="1">
            <a:spLocks noChangeArrowheads="1"/>
          </p:cNvSpPr>
          <p:nvPr/>
        </p:nvSpPr>
        <p:spPr bwMode="auto">
          <a:xfrm>
            <a:off x="5864225" y="3883025"/>
            <a:ext cx="1617663" cy="276225"/>
          </a:xfrm>
          <a:prstGeom prst="rect">
            <a:avLst/>
          </a:prstGeom>
          <a:noFill/>
          <a:ln w="9525">
            <a:noFill/>
            <a:miter lim="800000"/>
            <a:headEnd/>
            <a:tailEnd/>
          </a:ln>
          <a:effectLst/>
        </p:spPr>
        <p:txBody>
          <a:bodyPr wrap="none" lIns="0" tIns="0" rIns="0" bIns="0"/>
          <a:lstStyle/>
          <a:p>
            <a:r>
              <a:rPr lang="en-US" sz="1700" b="1">
                <a:latin typeface="Arial" charset="0"/>
              </a:rPr>
              <a:t>2 NADH  </a:t>
            </a:r>
            <a:r>
              <a:rPr lang="en-US" sz="1700" b="1">
                <a:latin typeface="Arial" charset="0"/>
                <a:sym typeface="Symbol" pitchFamily="84" charset="2"/>
              </a:rPr>
              <a:t></a:t>
            </a:r>
            <a:r>
              <a:rPr lang="en-US" sz="1700" b="1">
                <a:latin typeface="Arial" charset="0"/>
              </a:rPr>
              <a:t> 2 H</a:t>
            </a:r>
            <a:r>
              <a:rPr lang="en-US" sz="1700" b="1" baseline="30000">
                <a:latin typeface="Arial" charset="0"/>
              </a:rPr>
              <a:t>+</a:t>
            </a:r>
            <a:r>
              <a:rPr lang="en-US" sz="1700" b="1">
                <a:latin typeface="Arial" charset="0"/>
              </a:rPr>
              <a:t> </a:t>
            </a:r>
          </a:p>
        </p:txBody>
      </p:sp>
      <p:sp>
        <p:nvSpPr>
          <p:cNvPr id="453654" name="Text Box 22"/>
          <p:cNvSpPr txBox="1">
            <a:spLocks noChangeArrowheads="1"/>
          </p:cNvSpPr>
          <p:nvPr/>
        </p:nvSpPr>
        <p:spPr bwMode="auto">
          <a:xfrm>
            <a:off x="1476375" y="5160963"/>
            <a:ext cx="401638" cy="249237"/>
          </a:xfrm>
          <a:prstGeom prst="rect">
            <a:avLst/>
          </a:prstGeom>
          <a:noFill/>
          <a:ln w="9525">
            <a:noFill/>
            <a:miter lim="800000"/>
            <a:headEnd/>
            <a:tailEnd/>
          </a:ln>
          <a:effectLst/>
        </p:spPr>
        <p:txBody>
          <a:bodyPr wrap="none" lIns="0" tIns="0" rIns="0" bIns="0"/>
          <a:lstStyle/>
          <a:p>
            <a:r>
              <a:rPr lang="en-US" sz="1700" b="1">
                <a:latin typeface="Arial" charset="0"/>
              </a:rPr>
              <a:t>Net</a:t>
            </a:r>
          </a:p>
        </p:txBody>
      </p:sp>
      <p:sp>
        <p:nvSpPr>
          <p:cNvPr id="453655" name="Text Box 23"/>
          <p:cNvSpPr txBox="1">
            <a:spLocks noChangeArrowheads="1"/>
          </p:cNvSpPr>
          <p:nvPr/>
        </p:nvSpPr>
        <p:spPr bwMode="auto">
          <a:xfrm>
            <a:off x="3367088" y="5373688"/>
            <a:ext cx="877887" cy="276225"/>
          </a:xfrm>
          <a:prstGeom prst="rect">
            <a:avLst/>
          </a:prstGeom>
          <a:noFill/>
          <a:ln w="9525">
            <a:noFill/>
            <a:miter lim="800000"/>
            <a:headEnd/>
            <a:tailEnd/>
          </a:ln>
          <a:effectLst/>
        </p:spPr>
        <p:txBody>
          <a:bodyPr wrap="none" lIns="0" tIns="0" rIns="0" bIns="0"/>
          <a:lstStyle/>
          <a:p>
            <a:r>
              <a:rPr lang="en-US" sz="1700" b="1">
                <a:latin typeface="Arial" charset="0"/>
              </a:rPr>
              <a:t>Glucose</a:t>
            </a:r>
          </a:p>
        </p:txBody>
      </p:sp>
      <p:sp>
        <p:nvSpPr>
          <p:cNvPr id="453656" name="Text Box 24"/>
          <p:cNvSpPr txBox="1">
            <a:spLocks noChangeArrowheads="1"/>
          </p:cNvSpPr>
          <p:nvPr/>
        </p:nvSpPr>
        <p:spPr bwMode="auto">
          <a:xfrm>
            <a:off x="5435600" y="5384800"/>
            <a:ext cx="1987550" cy="290513"/>
          </a:xfrm>
          <a:prstGeom prst="rect">
            <a:avLst/>
          </a:prstGeom>
          <a:noFill/>
          <a:ln w="9525">
            <a:noFill/>
            <a:miter lim="800000"/>
            <a:headEnd/>
            <a:tailEnd/>
          </a:ln>
          <a:effectLst/>
        </p:spPr>
        <p:txBody>
          <a:bodyPr wrap="none" lIns="0" tIns="0" rIns="0" bIns="0"/>
          <a:lstStyle/>
          <a:p>
            <a:r>
              <a:rPr lang="en-US" sz="1700" b="1">
                <a:latin typeface="Arial" charset="0"/>
              </a:rPr>
              <a:t>2 Pyruvate </a:t>
            </a:r>
            <a:r>
              <a:rPr lang="en-US" sz="1700" b="1">
                <a:latin typeface="Arial" charset="0"/>
                <a:sym typeface="Symbol" pitchFamily="84" charset="2"/>
              </a:rPr>
              <a:t></a:t>
            </a:r>
            <a:r>
              <a:rPr lang="en-US" sz="1700" b="1">
                <a:latin typeface="Arial" charset="0"/>
              </a:rPr>
              <a:t> 2 H</a:t>
            </a:r>
            <a:r>
              <a:rPr lang="en-US" sz="1700" b="1" baseline="-25000">
                <a:latin typeface="Arial" charset="0"/>
              </a:rPr>
              <a:t>2</a:t>
            </a:r>
            <a:r>
              <a:rPr lang="en-US" sz="1700" b="1">
                <a:latin typeface="Arial" charset="0"/>
              </a:rPr>
              <a:t>O </a:t>
            </a:r>
          </a:p>
        </p:txBody>
      </p:sp>
      <p:sp>
        <p:nvSpPr>
          <p:cNvPr id="453657" name="Text Box 25"/>
          <p:cNvSpPr txBox="1">
            <a:spLocks noChangeArrowheads="1"/>
          </p:cNvSpPr>
          <p:nvPr/>
        </p:nvSpPr>
        <p:spPr bwMode="auto">
          <a:xfrm>
            <a:off x="5438775" y="5776913"/>
            <a:ext cx="587375" cy="236537"/>
          </a:xfrm>
          <a:prstGeom prst="rect">
            <a:avLst/>
          </a:prstGeom>
          <a:noFill/>
          <a:ln w="9525">
            <a:noFill/>
            <a:miter lim="800000"/>
            <a:headEnd/>
            <a:tailEnd/>
          </a:ln>
          <a:effectLst/>
        </p:spPr>
        <p:txBody>
          <a:bodyPr wrap="none" lIns="0" tIns="0" rIns="0" bIns="0"/>
          <a:lstStyle/>
          <a:p>
            <a:r>
              <a:rPr lang="en-US" sz="1700" b="1">
                <a:latin typeface="Arial" charset="0"/>
              </a:rPr>
              <a:t>2 ATP</a:t>
            </a:r>
          </a:p>
        </p:txBody>
      </p:sp>
      <p:sp>
        <p:nvSpPr>
          <p:cNvPr id="453658" name="Text Box 26"/>
          <p:cNvSpPr txBox="1">
            <a:spLocks noChangeArrowheads="1"/>
          </p:cNvSpPr>
          <p:nvPr/>
        </p:nvSpPr>
        <p:spPr bwMode="auto">
          <a:xfrm>
            <a:off x="5446713" y="6165850"/>
            <a:ext cx="1617662" cy="276225"/>
          </a:xfrm>
          <a:prstGeom prst="rect">
            <a:avLst/>
          </a:prstGeom>
          <a:noFill/>
          <a:ln w="9525">
            <a:noFill/>
            <a:miter lim="800000"/>
            <a:headEnd/>
            <a:tailEnd/>
          </a:ln>
          <a:effectLst/>
        </p:spPr>
        <p:txBody>
          <a:bodyPr wrap="none" lIns="0" tIns="0" rIns="0" bIns="0"/>
          <a:lstStyle/>
          <a:p>
            <a:r>
              <a:rPr lang="en-US" sz="1700" b="1">
                <a:latin typeface="Arial" charset="0"/>
              </a:rPr>
              <a:t>2 NADH </a:t>
            </a:r>
            <a:r>
              <a:rPr lang="en-US" sz="1700" b="1">
                <a:latin typeface="Arial" charset="0"/>
                <a:sym typeface="Symbol" pitchFamily="84" charset="2"/>
              </a:rPr>
              <a:t></a:t>
            </a:r>
            <a:r>
              <a:rPr lang="en-US" sz="1700" b="1">
                <a:latin typeface="Arial" charset="0"/>
              </a:rPr>
              <a:t> 2 H</a:t>
            </a:r>
            <a:r>
              <a:rPr lang="en-US" sz="1700" b="1" baseline="30000">
                <a:latin typeface="Arial" charset="0"/>
              </a:rPr>
              <a:t>+</a:t>
            </a:r>
            <a:r>
              <a:rPr lang="en-US" sz="1700" b="1">
                <a:latin typeface="Arial" charset="0"/>
              </a:rPr>
              <a:t> </a:t>
            </a:r>
          </a:p>
        </p:txBody>
      </p:sp>
      <p:sp>
        <p:nvSpPr>
          <p:cNvPr id="453659" name="Text Box 27"/>
          <p:cNvSpPr txBox="1">
            <a:spLocks noChangeArrowheads="1"/>
          </p:cNvSpPr>
          <p:nvPr/>
        </p:nvSpPr>
        <p:spPr bwMode="auto">
          <a:xfrm>
            <a:off x="2078038" y="6170613"/>
            <a:ext cx="2200275" cy="276225"/>
          </a:xfrm>
          <a:prstGeom prst="rect">
            <a:avLst/>
          </a:prstGeom>
          <a:noFill/>
          <a:ln w="9525">
            <a:noFill/>
            <a:miter lim="800000"/>
            <a:headEnd/>
            <a:tailEnd/>
          </a:ln>
          <a:effectLst/>
        </p:spPr>
        <p:txBody>
          <a:bodyPr wrap="none" lIns="0" tIns="0" rIns="0" bIns="0"/>
          <a:lstStyle/>
          <a:p>
            <a:r>
              <a:rPr lang="en-US" sz="1700" b="1">
                <a:latin typeface="Arial" charset="0"/>
              </a:rPr>
              <a:t>2 NAD</a:t>
            </a:r>
            <a:r>
              <a:rPr lang="en-US" sz="1700" b="1" baseline="30000">
                <a:latin typeface="Arial" charset="0"/>
              </a:rPr>
              <a:t>+</a:t>
            </a:r>
            <a:r>
              <a:rPr lang="en-US" sz="1700" b="1">
                <a:latin typeface="Arial" charset="0"/>
              </a:rPr>
              <a:t> </a:t>
            </a:r>
            <a:r>
              <a:rPr lang="en-US" sz="1700" b="1">
                <a:latin typeface="Arial" charset="0"/>
                <a:sym typeface="Symbol" pitchFamily="84" charset="2"/>
              </a:rPr>
              <a:t></a:t>
            </a:r>
            <a:r>
              <a:rPr lang="en-US" sz="1700" b="1">
                <a:latin typeface="Arial" charset="0"/>
              </a:rPr>
              <a:t>  4 </a:t>
            </a:r>
            <a:r>
              <a:rPr lang="en-US" sz="1700" b="1" i="1">
                <a:latin typeface="Arial" charset="0"/>
              </a:rPr>
              <a:t>e</a:t>
            </a:r>
            <a:r>
              <a:rPr lang="en-US" sz="1700" b="1" baseline="30000">
                <a:latin typeface="Arial" charset="0"/>
                <a:sym typeface="Symbol" pitchFamily="84" charset="2"/>
              </a:rPr>
              <a:t></a:t>
            </a:r>
            <a:r>
              <a:rPr lang="en-US" sz="1700" b="1">
                <a:latin typeface="Arial" charset="0"/>
              </a:rPr>
              <a:t> </a:t>
            </a:r>
            <a:r>
              <a:rPr lang="en-US" sz="1700" b="1">
                <a:latin typeface="Arial" charset="0"/>
                <a:sym typeface="Symbol" pitchFamily="84" charset="2"/>
              </a:rPr>
              <a:t></a:t>
            </a:r>
            <a:r>
              <a:rPr lang="en-US" sz="1700" b="1">
                <a:latin typeface="Arial" charset="0"/>
              </a:rPr>
              <a:t> 4 H</a:t>
            </a:r>
            <a:r>
              <a:rPr lang="en-US" sz="1700" b="1" baseline="30000">
                <a:latin typeface="Arial" charset="0"/>
              </a:rPr>
              <a:t>+</a:t>
            </a:r>
            <a:r>
              <a:rPr lang="en-US" sz="1700" b="1">
                <a:latin typeface="Arial" charset="0"/>
              </a:rPr>
              <a:t> </a:t>
            </a:r>
          </a:p>
        </p:txBody>
      </p:sp>
      <p:sp>
        <p:nvSpPr>
          <p:cNvPr id="453660" name="Text Box 28"/>
          <p:cNvSpPr txBox="1">
            <a:spLocks noChangeArrowheads="1"/>
          </p:cNvSpPr>
          <p:nvPr/>
        </p:nvSpPr>
        <p:spPr bwMode="auto">
          <a:xfrm>
            <a:off x="1381125" y="5770563"/>
            <a:ext cx="2901950" cy="250825"/>
          </a:xfrm>
          <a:prstGeom prst="rect">
            <a:avLst/>
          </a:prstGeom>
          <a:noFill/>
          <a:ln w="9525">
            <a:noFill/>
            <a:miter lim="800000"/>
            <a:headEnd/>
            <a:tailEnd/>
          </a:ln>
          <a:effectLst/>
        </p:spPr>
        <p:txBody>
          <a:bodyPr wrap="none" lIns="0" tIns="0" rIns="0" bIns="0"/>
          <a:lstStyle/>
          <a:p>
            <a:r>
              <a:rPr lang="en-US" sz="1700" b="1">
                <a:latin typeface="Arial" charset="0"/>
              </a:rPr>
              <a:t>4 ATP formed </a:t>
            </a:r>
            <a:r>
              <a:rPr lang="en-US" sz="1700" b="1">
                <a:latin typeface="Arial" charset="0"/>
                <a:sym typeface="Symbol" pitchFamily="84" charset="2"/>
              </a:rPr>
              <a:t></a:t>
            </a:r>
            <a:r>
              <a:rPr lang="en-US" sz="1700" b="1">
                <a:latin typeface="Arial" charset="0"/>
              </a:rPr>
              <a:t> 2 ATP used</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Laws of Thermodynamics</a:t>
            </a:r>
            <a:endParaRPr lang="en-US" dirty="0"/>
          </a:p>
        </p:txBody>
      </p:sp>
      <p:sp>
        <p:nvSpPr>
          <p:cNvPr id="3" name="Content Placeholder 2"/>
          <p:cNvSpPr>
            <a:spLocks noGrp="1"/>
          </p:cNvSpPr>
          <p:nvPr>
            <p:ph sz="quarter" idx="1"/>
          </p:nvPr>
        </p:nvSpPr>
        <p:spPr/>
        <p:txBody>
          <a:bodyPr/>
          <a:lstStyle/>
          <a:p>
            <a:r>
              <a:rPr lang="en-US" dirty="0" smtClean="0"/>
              <a:t>1</a:t>
            </a:r>
            <a:r>
              <a:rPr lang="en-US" baseline="30000" dirty="0" smtClean="0"/>
              <a:t>st</a:t>
            </a:r>
            <a:r>
              <a:rPr lang="en-US" dirty="0" smtClean="0"/>
              <a:t> Law:</a:t>
            </a:r>
          </a:p>
          <a:p>
            <a:pPr lvl="1"/>
            <a:r>
              <a:rPr lang="en-US" dirty="0" smtClean="0"/>
              <a:t>Energy is constant-can be neither created or destroyed</a:t>
            </a:r>
          </a:p>
          <a:p>
            <a:pPr lvl="2"/>
            <a:r>
              <a:rPr lang="en-US" dirty="0" smtClean="0"/>
              <a:t>Can be converted from one form to another</a:t>
            </a:r>
          </a:p>
          <a:p>
            <a:pPr lvl="2"/>
            <a:endParaRPr lang="en-US" dirty="0"/>
          </a:p>
          <a:p>
            <a:pPr lvl="2"/>
            <a:endParaRPr lang="en-US" dirty="0" smtClean="0"/>
          </a:p>
          <a:p>
            <a:pPr lvl="2"/>
            <a:endParaRPr lang="en-US" dirty="0" smtClean="0"/>
          </a:p>
        </p:txBody>
      </p:sp>
      <p:pic>
        <p:nvPicPr>
          <p:cNvPr id="4" name="Picture 27" descr="08_03_ThermodynamicsLaw-U"/>
          <p:cNvPicPr>
            <a:picLocks noChangeAspect="1" noChangeArrowheads="1"/>
          </p:cNvPicPr>
          <p:nvPr/>
        </p:nvPicPr>
        <p:blipFill>
          <a:blip r:embed="rId2" cstate="print"/>
          <a:srcRect/>
          <a:stretch>
            <a:fillRect/>
          </a:stretch>
        </p:blipFill>
        <p:spPr bwMode="auto">
          <a:xfrm>
            <a:off x="296862" y="3200400"/>
            <a:ext cx="8548687" cy="29749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dirty="0" smtClean="0"/>
              <a:t>The Krebs Cycle</a:t>
            </a:r>
          </a:p>
        </p:txBody>
      </p:sp>
      <p:sp>
        <p:nvSpPr>
          <p:cNvPr id="23555" name="Rectangle 3"/>
          <p:cNvSpPr>
            <a:spLocks noGrp="1" noChangeArrowheads="1"/>
          </p:cNvSpPr>
          <p:nvPr>
            <p:ph type="body" idx="1"/>
          </p:nvPr>
        </p:nvSpPr>
        <p:spPr>
          <a:xfrm>
            <a:off x="301752" y="1527048"/>
            <a:ext cx="8503920" cy="4873752"/>
          </a:xfrm>
        </p:spPr>
        <p:txBody>
          <a:bodyPr>
            <a:normAutofit/>
          </a:bodyPr>
          <a:lstStyle/>
          <a:p>
            <a:pPr eaLnBrk="1" hangingPunct="1">
              <a:lnSpc>
                <a:spcPct val="90000"/>
              </a:lnSpc>
            </a:pPr>
            <a:r>
              <a:rPr lang="en-US" sz="2400" dirty="0" smtClean="0"/>
              <a:t>Also called the citric acid cycle</a:t>
            </a:r>
          </a:p>
          <a:p>
            <a:pPr eaLnBrk="1" hangingPunct="1">
              <a:lnSpc>
                <a:spcPct val="90000"/>
              </a:lnSpc>
            </a:pPr>
            <a:r>
              <a:rPr lang="en-US" sz="2400" dirty="0" smtClean="0"/>
              <a:t>In eukaryotes, happens in the mitochondrial matrix </a:t>
            </a:r>
          </a:p>
          <a:p>
            <a:pPr eaLnBrk="1" hangingPunct="1">
              <a:lnSpc>
                <a:spcPct val="90000"/>
              </a:lnSpc>
            </a:pPr>
            <a:endParaRPr lang="en-US" sz="2400" dirty="0" smtClean="0"/>
          </a:p>
          <a:p>
            <a:pPr eaLnBrk="1" hangingPunct="1">
              <a:lnSpc>
                <a:spcPct val="90000"/>
              </a:lnSpc>
            </a:pPr>
            <a:r>
              <a:rPr lang="en-US" sz="2400" dirty="0" smtClean="0"/>
              <a:t>The carboxyl group is removed from the pyruvate and oxidized to form NADH and FADH.</a:t>
            </a:r>
            <a:endParaRPr lang="en-US" sz="2400" dirty="0"/>
          </a:p>
          <a:p>
            <a:pPr marL="0" indent="0" eaLnBrk="1" hangingPunct="1">
              <a:lnSpc>
                <a:spcPct val="90000"/>
              </a:lnSpc>
              <a:buNone/>
            </a:pPr>
            <a:r>
              <a:rPr lang="en-US" sz="2400" dirty="0" smtClean="0"/>
              <a:t> </a:t>
            </a:r>
          </a:p>
          <a:p>
            <a:pPr lvl="1">
              <a:lnSpc>
                <a:spcPct val="90000"/>
              </a:lnSpc>
            </a:pPr>
            <a:endParaRPr lang="en-US" sz="1900" dirty="0" smtClean="0"/>
          </a:p>
          <a:p>
            <a:pPr eaLnBrk="1" hangingPunct="1">
              <a:lnSpc>
                <a:spcPct val="90000"/>
              </a:lnSpc>
            </a:pPr>
            <a:r>
              <a:rPr lang="en-US" sz="2400" dirty="0" smtClean="0"/>
              <a:t>By the end of this, we are done oxidizing glucose.  We have made hydrogen and electron carriers.  The rest of respiration is about generating ATP with these molecules.</a:t>
            </a:r>
          </a:p>
          <a:p>
            <a:pPr eaLnBrk="1" hangingPunct="1">
              <a:lnSpc>
                <a:spcPct val="90000"/>
              </a:lnSpc>
              <a:buNone/>
            </a:pPr>
            <a:endParaRPr lang="en-US" sz="2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ox(in)">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box(in)">
                                      <p:cBhvr>
                                        <p:cTn id="12" dur="5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3555">
                                            <p:txEl>
                                              <p:pRg st="3" end="3"/>
                                            </p:txEl>
                                          </p:spTgt>
                                        </p:tgtEl>
                                        <p:attrNameLst>
                                          <p:attrName>style.visibility</p:attrName>
                                        </p:attrNameLst>
                                      </p:cBhvr>
                                      <p:to>
                                        <p:strVal val="visible"/>
                                      </p:to>
                                    </p:set>
                                    <p:animEffect transition="in" filter="box(in)">
                                      <p:cBhvr>
                                        <p:cTn id="17" dur="500"/>
                                        <p:tgtEl>
                                          <p:spTgt spid="2355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3555">
                                            <p:txEl>
                                              <p:pRg st="4" end="4"/>
                                            </p:txEl>
                                          </p:spTgt>
                                        </p:tgtEl>
                                        <p:attrNameLst>
                                          <p:attrName>style.visibility</p:attrName>
                                        </p:attrNameLst>
                                      </p:cBhvr>
                                      <p:to>
                                        <p:strVal val="visible"/>
                                      </p:to>
                                    </p:set>
                                    <p:animEffect transition="in" filter="box(in)">
                                      <p:cBhvr>
                                        <p:cTn id="22" dur="500"/>
                                        <p:tgtEl>
                                          <p:spTgt spid="2355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3555">
                                            <p:txEl>
                                              <p:pRg st="6" end="6"/>
                                            </p:txEl>
                                          </p:spTgt>
                                        </p:tgtEl>
                                        <p:attrNameLst>
                                          <p:attrName>style.visibility</p:attrName>
                                        </p:attrNameLst>
                                      </p:cBhvr>
                                      <p:to>
                                        <p:strVal val="visible"/>
                                      </p:to>
                                    </p:set>
                                    <p:animEffect transition="in" filter="box(in)">
                                      <p:cBhvr>
                                        <p:cTn id="27" dur="500"/>
                                        <p:tgtEl>
                                          <p:spTgt spid="235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4395" name="Picture 43" descr="09_11CitAcidCycleOverview-U"/>
          <p:cNvPicPr>
            <a:picLocks noChangeAspect="1" noChangeArrowheads="1"/>
          </p:cNvPicPr>
          <p:nvPr/>
        </p:nvPicPr>
        <p:blipFill>
          <a:blip r:embed="rId3" cstate="print"/>
          <a:srcRect/>
          <a:stretch>
            <a:fillRect/>
          </a:stretch>
        </p:blipFill>
        <p:spPr bwMode="auto">
          <a:xfrm>
            <a:off x="2093913" y="136525"/>
            <a:ext cx="4956175" cy="6584950"/>
          </a:xfrm>
          <a:prstGeom prst="rect">
            <a:avLst/>
          </a:prstGeom>
          <a:noFill/>
        </p:spPr>
      </p:pic>
      <p:sp>
        <p:nvSpPr>
          <p:cNvPr id="484355" name="Rectangle 3"/>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a:r>
              <a:rPr lang="en-US" sz="1200" dirty="0">
                <a:latin typeface="Arial" charset="0"/>
              </a:rPr>
              <a:t>Figure 9.11</a:t>
            </a:r>
          </a:p>
        </p:txBody>
      </p:sp>
      <p:sp>
        <p:nvSpPr>
          <p:cNvPr id="484359" name="Text Box 7"/>
          <p:cNvSpPr txBox="1">
            <a:spLocks noChangeArrowheads="1"/>
          </p:cNvSpPr>
          <p:nvPr/>
        </p:nvSpPr>
        <p:spPr bwMode="auto">
          <a:xfrm>
            <a:off x="2227263" y="227013"/>
            <a:ext cx="776287" cy="249237"/>
          </a:xfrm>
          <a:prstGeom prst="rect">
            <a:avLst/>
          </a:prstGeom>
          <a:noFill/>
          <a:ln w="9525">
            <a:noFill/>
            <a:miter lim="800000"/>
            <a:headEnd/>
            <a:tailEnd/>
          </a:ln>
          <a:effectLst/>
        </p:spPr>
        <p:txBody>
          <a:bodyPr wrap="none" lIns="0" tIns="0" rIns="0" bIns="0"/>
          <a:lstStyle/>
          <a:p>
            <a:r>
              <a:rPr lang="en-US" sz="1400" b="1">
                <a:latin typeface="Arial" charset="0"/>
              </a:rPr>
              <a:t>Pyruvate</a:t>
            </a:r>
          </a:p>
        </p:txBody>
      </p:sp>
      <p:sp>
        <p:nvSpPr>
          <p:cNvPr id="484376" name="Text Box 24"/>
          <p:cNvSpPr txBox="1">
            <a:spLocks noChangeArrowheads="1"/>
          </p:cNvSpPr>
          <p:nvPr/>
        </p:nvSpPr>
        <p:spPr bwMode="auto">
          <a:xfrm>
            <a:off x="3198813" y="815975"/>
            <a:ext cx="433387" cy="222250"/>
          </a:xfrm>
          <a:prstGeom prst="rect">
            <a:avLst/>
          </a:prstGeom>
          <a:noFill/>
          <a:ln w="9525">
            <a:noFill/>
            <a:miter lim="800000"/>
            <a:headEnd/>
            <a:tailEnd/>
          </a:ln>
          <a:effectLst/>
        </p:spPr>
        <p:txBody>
          <a:bodyPr wrap="none" lIns="0" tIns="0" rIns="0" bIns="0"/>
          <a:lstStyle/>
          <a:p>
            <a:r>
              <a:rPr lang="en-US" sz="1400" b="1">
                <a:latin typeface="Arial" charset="0"/>
              </a:rPr>
              <a:t>NAD</a:t>
            </a:r>
            <a:r>
              <a:rPr lang="en-US" sz="1400" b="1" baseline="30000">
                <a:latin typeface="Arial" charset="0"/>
                <a:sym typeface="Symbol" pitchFamily="84" charset="2"/>
              </a:rPr>
              <a:t></a:t>
            </a:r>
            <a:endParaRPr lang="en-US" sz="1400" b="1">
              <a:latin typeface="Arial" charset="0"/>
            </a:endParaRPr>
          </a:p>
        </p:txBody>
      </p:sp>
      <p:sp>
        <p:nvSpPr>
          <p:cNvPr id="484377" name="Text Box 25"/>
          <p:cNvSpPr txBox="1">
            <a:spLocks noChangeArrowheads="1"/>
          </p:cNvSpPr>
          <p:nvPr/>
        </p:nvSpPr>
        <p:spPr bwMode="auto">
          <a:xfrm>
            <a:off x="3033713" y="1312863"/>
            <a:ext cx="565150" cy="236537"/>
          </a:xfrm>
          <a:prstGeom prst="rect">
            <a:avLst/>
          </a:prstGeom>
          <a:noFill/>
          <a:ln w="9525">
            <a:noFill/>
            <a:miter lim="800000"/>
            <a:headEnd/>
            <a:tailEnd/>
          </a:ln>
          <a:effectLst/>
        </p:spPr>
        <p:txBody>
          <a:bodyPr wrap="none" lIns="0" tIns="0" rIns="0" bIns="0"/>
          <a:lstStyle/>
          <a:p>
            <a:r>
              <a:rPr lang="en-US" sz="1400" b="1">
                <a:latin typeface="Arial" charset="0"/>
              </a:rPr>
              <a:t>NADH</a:t>
            </a:r>
          </a:p>
        </p:txBody>
      </p:sp>
      <p:sp>
        <p:nvSpPr>
          <p:cNvPr id="484378" name="Text Box 26"/>
          <p:cNvSpPr txBox="1">
            <a:spLocks noChangeArrowheads="1"/>
          </p:cNvSpPr>
          <p:nvPr/>
        </p:nvSpPr>
        <p:spPr bwMode="auto">
          <a:xfrm>
            <a:off x="3113088" y="1590675"/>
            <a:ext cx="354012" cy="222250"/>
          </a:xfrm>
          <a:prstGeom prst="rect">
            <a:avLst/>
          </a:prstGeom>
          <a:noFill/>
          <a:ln w="9525">
            <a:noFill/>
            <a:miter lim="800000"/>
            <a:headEnd/>
            <a:tailEnd/>
          </a:ln>
          <a:effectLst/>
        </p:spPr>
        <p:txBody>
          <a:bodyPr wrap="none" lIns="0" tIns="0" rIns="0" bIns="0"/>
          <a:lstStyle/>
          <a:p>
            <a:r>
              <a:rPr lang="en-US" sz="1400" b="1">
                <a:latin typeface="Arial" charset="0"/>
              </a:rPr>
              <a:t>+ H</a:t>
            </a:r>
            <a:r>
              <a:rPr lang="en-US" sz="1400" b="1" baseline="30000">
                <a:latin typeface="Arial" charset="0"/>
                <a:sym typeface="Symbol" pitchFamily="84" charset="2"/>
              </a:rPr>
              <a:t></a:t>
            </a:r>
          </a:p>
        </p:txBody>
      </p:sp>
      <p:sp>
        <p:nvSpPr>
          <p:cNvPr id="484379" name="Text Box 27"/>
          <p:cNvSpPr txBox="1">
            <a:spLocks noChangeArrowheads="1"/>
          </p:cNvSpPr>
          <p:nvPr/>
        </p:nvSpPr>
        <p:spPr bwMode="auto">
          <a:xfrm>
            <a:off x="3873500" y="1663700"/>
            <a:ext cx="976313" cy="236538"/>
          </a:xfrm>
          <a:prstGeom prst="rect">
            <a:avLst/>
          </a:prstGeom>
          <a:noFill/>
          <a:ln w="9525">
            <a:noFill/>
            <a:miter lim="800000"/>
            <a:headEnd/>
            <a:tailEnd/>
          </a:ln>
          <a:effectLst/>
        </p:spPr>
        <p:txBody>
          <a:bodyPr wrap="none" lIns="0" tIns="0" rIns="0" bIns="0"/>
          <a:lstStyle/>
          <a:p>
            <a:r>
              <a:rPr lang="en-US" sz="1400" b="1">
                <a:latin typeface="Arial" charset="0"/>
              </a:rPr>
              <a:t>Acetyl CoA</a:t>
            </a:r>
          </a:p>
        </p:txBody>
      </p:sp>
      <p:sp>
        <p:nvSpPr>
          <p:cNvPr id="484380" name="Text Box 28"/>
          <p:cNvSpPr txBox="1">
            <a:spLocks noChangeArrowheads="1"/>
          </p:cNvSpPr>
          <p:nvPr/>
        </p:nvSpPr>
        <p:spPr bwMode="auto">
          <a:xfrm>
            <a:off x="4864100" y="620713"/>
            <a:ext cx="366713" cy="236537"/>
          </a:xfrm>
          <a:prstGeom prst="rect">
            <a:avLst/>
          </a:prstGeom>
          <a:noFill/>
          <a:ln w="9525">
            <a:noFill/>
            <a:miter lim="800000"/>
            <a:headEnd/>
            <a:tailEnd/>
          </a:ln>
          <a:effectLst/>
        </p:spPr>
        <p:txBody>
          <a:bodyPr wrap="none" lIns="0" tIns="0" rIns="0" bIns="0"/>
          <a:lstStyle/>
          <a:p>
            <a:r>
              <a:rPr lang="en-US" sz="1400" b="1">
                <a:solidFill>
                  <a:schemeClr val="bg1"/>
                </a:solidFill>
                <a:latin typeface="Arial" charset="0"/>
              </a:rPr>
              <a:t>CO</a:t>
            </a:r>
            <a:r>
              <a:rPr lang="en-US" sz="1400" b="1" baseline="-25000">
                <a:solidFill>
                  <a:schemeClr val="bg1"/>
                </a:solidFill>
                <a:latin typeface="Arial" charset="0"/>
              </a:rPr>
              <a:t>2</a:t>
            </a:r>
            <a:endParaRPr lang="en-US" sz="1400" b="1">
              <a:solidFill>
                <a:schemeClr val="bg1"/>
              </a:solidFill>
              <a:latin typeface="Arial" charset="0"/>
            </a:endParaRPr>
          </a:p>
        </p:txBody>
      </p:sp>
      <p:sp>
        <p:nvSpPr>
          <p:cNvPr id="484381" name="Text Box 29"/>
          <p:cNvSpPr txBox="1">
            <a:spLocks noChangeArrowheads="1"/>
          </p:cNvSpPr>
          <p:nvPr/>
        </p:nvSpPr>
        <p:spPr bwMode="auto">
          <a:xfrm>
            <a:off x="4910138" y="1023938"/>
            <a:ext cx="366712" cy="236537"/>
          </a:xfrm>
          <a:prstGeom prst="rect">
            <a:avLst/>
          </a:prstGeom>
          <a:noFill/>
          <a:ln w="9525">
            <a:noFill/>
            <a:miter lim="800000"/>
            <a:headEnd/>
            <a:tailEnd/>
          </a:ln>
          <a:effectLst/>
        </p:spPr>
        <p:txBody>
          <a:bodyPr wrap="none" lIns="0" tIns="0" rIns="0" bIns="0"/>
          <a:lstStyle/>
          <a:p>
            <a:r>
              <a:rPr lang="en-US" sz="1400" b="1">
                <a:solidFill>
                  <a:schemeClr val="bg1"/>
                </a:solidFill>
                <a:latin typeface="Arial" charset="0"/>
              </a:rPr>
              <a:t>CoA</a:t>
            </a:r>
          </a:p>
        </p:txBody>
      </p:sp>
      <p:sp>
        <p:nvSpPr>
          <p:cNvPr id="484382" name="Text Box 30"/>
          <p:cNvSpPr txBox="1">
            <a:spLocks noChangeArrowheads="1"/>
          </p:cNvSpPr>
          <p:nvPr/>
        </p:nvSpPr>
        <p:spPr bwMode="auto">
          <a:xfrm>
            <a:off x="4494213" y="1905000"/>
            <a:ext cx="366712" cy="236538"/>
          </a:xfrm>
          <a:prstGeom prst="rect">
            <a:avLst/>
          </a:prstGeom>
          <a:noFill/>
          <a:ln w="9525">
            <a:noFill/>
            <a:miter lim="800000"/>
            <a:headEnd/>
            <a:tailEnd/>
          </a:ln>
          <a:effectLst/>
        </p:spPr>
        <p:txBody>
          <a:bodyPr wrap="none" lIns="0" tIns="0" rIns="0" bIns="0"/>
          <a:lstStyle/>
          <a:p>
            <a:r>
              <a:rPr lang="en-US" sz="1400" b="1">
                <a:solidFill>
                  <a:schemeClr val="bg1"/>
                </a:solidFill>
                <a:latin typeface="Arial" charset="0"/>
              </a:rPr>
              <a:t>CoA</a:t>
            </a:r>
          </a:p>
        </p:txBody>
      </p:sp>
      <p:sp>
        <p:nvSpPr>
          <p:cNvPr id="484383" name="Text Box 31"/>
          <p:cNvSpPr txBox="1">
            <a:spLocks noChangeArrowheads="1"/>
          </p:cNvSpPr>
          <p:nvPr/>
        </p:nvSpPr>
        <p:spPr bwMode="auto">
          <a:xfrm>
            <a:off x="4995863" y="2446338"/>
            <a:ext cx="366712" cy="236537"/>
          </a:xfrm>
          <a:prstGeom prst="rect">
            <a:avLst/>
          </a:prstGeom>
          <a:noFill/>
          <a:ln w="9525">
            <a:noFill/>
            <a:miter lim="800000"/>
            <a:headEnd/>
            <a:tailEnd/>
          </a:ln>
          <a:effectLst/>
        </p:spPr>
        <p:txBody>
          <a:bodyPr wrap="none" lIns="0" tIns="0" rIns="0" bIns="0"/>
          <a:lstStyle/>
          <a:p>
            <a:r>
              <a:rPr lang="en-US" sz="1400" b="1">
                <a:solidFill>
                  <a:schemeClr val="bg1"/>
                </a:solidFill>
                <a:latin typeface="Arial" charset="0"/>
              </a:rPr>
              <a:t>CoA</a:t>
            </a:r>
          </a:p>
        </p:txBody>
      </p:sp>
      <p:sp>
        <p:nvSpPr>
          <p:cNvPr id="484384" name="Text Box 32"/>
          <p:cNvSpPr txBox="1">
            <a:spLocks noChangeArrowheads="1"/>
          </p:cNvSpPr>
          <p:nvPr/>
        </p:nvSpPr>
        <p:spPr bwMode="auto">
          <a:xfrm>
            <a:off x="6399213" y="4133850"/>
            <a:ext cx="604837" cy="276225"/>
          </a:xfrm>
          <a:prstGeom prst="rect">
            <a:avLst/>
          </a:prstGeom>
          <a:noFill/>
          <a:ln w="9525">
            <a:noFill/>
            <a:miter lim="800000"/>
            <a:headEnd/>
            <a:tailEnd/>
          </a:ln>
          <a:effectLst/>
        </p:spPr>
        <p:txBody>
          <a:bodyPr wrap="none" lIns="0" tIns="0" rIns="0" bIns="0"/>
          <a:lstStyle/>
          <a:p>
            <a:r>
              <a:rPr lang="en-US" sz="1400" b="1">
                <a:latin typeface="Arial" charset="0"/>
              </a:rPr>
              <a:t>2</a:t>
            </a:r>
            <a:r>
              <a:rPr lang="en-US" sz="1400" b="1">
                <a:solidFill>
                  <a:schemeClr val="bg1"/>
                </a:solidFill>
                <a:latin typeface="Arial" charset="0"/>
              </a:rPr>
              <a:t> CO</a:t>
            </a:r>
            <a:r>
              <a:rPr lang="en-US" sz="1400" b="1" baseline="-25000">
                <a:solidFill>
                  <a:schemeClr val="bg1"/>
                </a:solidFill>
                <a:latin typeface="Arial" charset="0"/>
              </a:rPr>
              <a:t>2</a:t>
            </a:r>
            <a:endParaRPr lang="en-US" sz="1400" b="1">
              <a:solidFill>
                <a:schemeClr val="bg1"/>
              </a:solidFill>
              <a:latin typeface="Arial" charset="0"/>
            </a:endParaRPr>
          </a:p>
        </p:txBody>
      </p:sp>
      <p:sp>
        <p:nvSpPr>
          <p:cNvPr id="484385" name="Text Box 33"/>
          <p:cNvSpPr txBox="1">
            <a:spLocks noChangeArrowheads="1"/>
          </p:cNvSpPr>
          <p:nvPr/>
        </p:nvSpPr>
        <p:spPr bwMode="auto">
          <a:xfrm>
            <a:off x="4760913" y="5670550"/>
            <a:ext cx="830262" cy="247650"/>
          </a:xfrm>
          <a:prstGeom prst="rect">
            <a:avLst/>
          </a:prstGeom>
          <a:noFill/>
          <a:ln w="9525">
            <a:noFill/>
            <a:miter lim="800000"/>
            <a:headEnd/>
            <a:tailEnd/>
          </a:ln>
          <a:effectLst/>
        </p:spPr>
        <p:txBody>
          <a:bodyPr wrap="none" lIns="0" tIns="0" rIns="0" bIns="0"/>
          <a:lstStyle/>
          <a:p>
            <a:r>
              <a:rPr lang="en-US" sz="1400" b="1">
                <a:latin typeface="Arial" charset="0"/>
              </a:rPr>
              <a:t>ADP + P </a:t>
            </a:r>
            <a:r>
              <a:rPr lang="en-US" sz="1400" b="1" baseline="-25000">
                <a:latin typeface="Arial" charset="0"/>
              </a:rPr>
              <a:t>i</a:t>
            </a:r>
          </a:p>
        </p:txBody>
      </p:sp>
      <p:sp>
        <p:nvSpPr>
          <p:cNvPr id="484386" name="Text Box 34"/>
          <p:cNvSpPr txBox="1">
            <a:spLocks noChangeArrowheads="1"/>
          </p:cNvSpPr>
          <p:nvPr/>
        </p:nvSpPr>
        <p:spPr bwMode="auto">
          <a:xfrm>
            <a:off x="2563813" y="4614863"/>
            <a:ext cx="565150" cy="236537"/>
          </a:xfrm>
          <a:prstGeom prst="rect">
            <a:avLst/>
          </a:prstGeom>
          <a:noFill/>
          <a:ln w="9525">
            <a:noFill/>
            <a:miter lim="800000"/>
            <a:headEnd/>
            <a:tailEnd/>
          </a:ln>
          <a:effectLst/>
        </p:spPr>
        <p:txBody>
          <a:bodyPr wrap="none" lIns="0" tIns="0" rIns="0" bIns="0"/>
          <a:lstStyle/>
          <a:p>
            <a:r>
              <a:rPr lang="en-US" sz="1400" b="1">
                <a:latin typeface="Arial" charset="0"/>
              </a:rPr>
              <a:t>FADH</a:t>
            </a:r>
            <a:r>
              <a:rPr lang="en-US" sz="1400" b="1" baseline="-25000">
                <a:latin typeface="Arial" charset="0"/>
              </a:rPr>
              <a:t>2</a:t>
            </a:r>
            <a:endParaRPr lang="en-US" sz="1400" b="1">
              <a:latin typeface="Arial" charset="0"/>
            </a:endParaRPr>
          </a:p>
        </p:txBody>
      </p:sp>
      <p:sp>
        <p:nvSpPr>
          <p:cNvPr id="484387" name="Text Box 35"/>
          <p:cNvSpPr txBox="1">
            <a:spLocks noChangeArrowheads="1"/>
          </p:cNvSpPr>
          <p:nvPr/>
        </p:nvSpPr>
        <p:spPr bwMode="auto">
          <a:xfrm>
            <a:off x="2855913" y="5116513"/>
            <a:ext cx="368300" cy="196850"/>
          </a:xfrm>
          <a:prstGeom prst="rect">
            <a:avLst/>
          </a:prstGeom>
          <a:noFill/>
          <a:ln w="9525">
            <a:noFill/>
            <a:miter lim="800000"/>
            <a:headEnd/>
            <a:tailEnd/>
          </a:ln>
          <a:effectLst/>
        </p:spPr>
        <p:txBody>
          <a:bodyPr wrap="none" lIns="0" tIns="0" rIns="0" bIns="0"/>
          <a:lstStyle/>
          <a:p>
            <a:r>
              <a:rPr lang="en-US" sz="1400" b="1">
                <a:latin typeface="Arial" charset="0"/>
              </a:rPr>
              <a:t>FAD</a:t>
            </a:r>
          </a:p>
        </p:txBody>
      </p:sp>
      <p:sp>
        <p:nvSpPr>
          <p:cNvPr id="484388" name="Text Box 36"/>
          <p:cNvSpPr txBox="1">
            <a:spLocks noChangeArrowheads="1"/>
          </p:cNvSpPr>
          <p:nvPr/>
        </p:nvSpPr>
        <p:spPr bwMode="auto">
          <a:xfrm>
            <a:off x="4138613" y="6081713"/>
            <a:ext cx="406400" cy="249237"/>
          </a:xfrm>
          <a:prstGeom prst="rect">
            <a:avLst/>
          </a:prstGeom>
          <a:noFill/>
          <a:ln w="9525">
            <a:noFill/>
            <a:miter lim="800000"/>
            <a:headEnd/>
            <a:tailEnd/>
          </a:ln>
          <a:effectLst/>
        </p:spPr>
        <p:txBody>
          <a:bodyPr wrap="none" lIns="0" tIns="0" rIns="0" bIns="0"/>
          <a:lstStyle/>
          <a:p>
            <a:r>
              <a:rPr lang="en-US" sz="1400" b="1">
                <a:latin typeface="Arial" charset="0"/>
              </a:rPr>
              <a:t>ATP</a:t>
            </a:r>
          </a:p>
        </p:txBody>
      </p:sp>
      <p:sp>
        <p:nvSpPr>
          <p:cNvPr id="484389" name="Text Box 37"/>
          <p:cNvSpPr txBox="1">
            <a:spLocks noChangeArrowheads="1"/>
          </p:cNvSpPr>
          <p:nvPr/>
        </p:nvSpPr>
        <p:spPr bwMode="auto">
          <a:xfrm>
            <a:off x="6173788" y="5075238"/>
            <a:ext cx="830262" cy="250825"/>
          </a:xfrm>
          <a:prstGeom prst="rect">
            <a:avLst/>
          </a:prstGeom>
          <a:noFill/>
          <a:ln w="9525">
            <a:noFill/>
            <a:miter lim="800000"/>
            <a:headEnd/>
            <a:tailEnd/>
          </a:ln>
          <a:effectLst/>
        </p:spPr>
        <p:txBody>
          <a:bodyPr wrap="none" lIns="0" tIns="0" rIns="0" bIns="0"/>
          <a:lstStyle/>
          <a:p>
            <a:r>
              <a:rPr lang="en-US" sz="1400" b="1">
                <a:latin typeface="Arial" charset="0"/>
              </a:rPr>
              <a:t>3  NADH</a:t>
            </a:r>
          </a:p>
        </p:txBody>
      </p:sp>
      <p:sp>
        <p:nvSpPr>
          <p:cNvPr id="484390" name="Text Box 38"/>
          <p:cNvSpPr txBox="1">
            <a:spLocks noChangeArrowheads="1"/>
          </p:cNvSpPr>
          <p:nvPr/>
        </p:nvSpPr>
        <p:spPr bwMode="auto">
          <a:xfrm>
            <a:off x="6405563" y="4619625"/>
            <a:ext cx="644525" cy="236538"/>
          </a:xfrm>
          <a:prstGeom prst="rect">
            <a:avLst/>
          </a:prstGeom>
          <a:noFill/>
          <a:ln w="9525">
            <a:noFill/>
            <a:miter lim="800000"/>
            <a:headEnd/>
            <a:tailEnd/>
          </a:ln>
          <a:effectLst/>
        </p:spPr>
        <p:txBody>
          <a:bodyPr wrap="none" lIns="0" tIns="0" rIns="0" bIns="0"/>
          <a:lstStyle/>
          <a:p>
            <a:r>
              <a:rPr lang="en-US" sz="1400" b="1">
                <a:latin typeface="Arial" charset="0"/>
              </a:rPr>
              <a:t>3 NAD</a:t>
            </a:r>
            <a:r>
              <a:rPr lang="en-US" sz="1400" b="1" baseline="30000">
                <a:latin typeface="Arial" charset="0"/>
                <a:sym typeface="Symbol" pitchFamily="84" charset="2"/>
              </a:rPr>
              <a:t></a:t>
            </a:r>
            <a:endParaRPr lang="en-US" sz="1400" b="1">
              <a:latin typeface="Arial" charset="0"/>
            </a:endParaRPr>
          </a:p>
        </p:txBody>
      </p:sp>
      <p:sp>
        <p:nvSpPr>
          <p:cNvPr id="484391" name="Text Box 39"/>
          <p:cNvSpPr txBox="1">
            <a:spLocks noChangeArrowheads="1"/>
          </p:cNvSpPr>
          <p:nvPr/>
        </p:nvSpPr>
        <p:spPr bwMode="auto">
          <a:xfrm>
            <a:off x="4429125" y="3792538"/>
            <a:ext cx="525463" cy="712787"/>
          </a:xfrm>
          <a:prstGeom prst="rect">
            <a:avLst/>
          </a:prstGeom>
          <a:noFill/>
          <a:ln w="9525">
            <a:noFill/>
            <a:miter lim="800000"/>
            <a:headEnd/>
            <a:tailEnd/>
          </a:ln>
          <a:effectLst/>
        </p:spPr>
        <p:txBody>
          <a:bodyPr wrap="none" lIns="0" tIns="0" rIns="0" bIns="0"/>
          <a:lstStyle/>
          <a:p>
            <a:pPr algn="ctr"/>
            <a:r>
              <a:rPr lang="en-US" sz="1400" b="1">
                <a:latin typeface="Arial" charset="0"/>
              </a:rPr>
              <a:t>Citric</a:t>
            </a:r>
            <a:br>
              <a:rPr lang="en-US" sz="1400" b="1">
                <a:latin typeface="Arial" charset="0"/>
              </a:rPr>
            </a:br>
            <a:r>
              <a:rPr lang="en-US" sz="1400" b="1">
                <a:latin typeface="Arial" charset="0"/>
              </a:rPr>
              <a:t>acid</a:t>
            </a:r>
            <a:br>
              <a:rPr lang="en-US" sz="1400" b="1">
                <a:latin typeface="Arial" charset="0"/>
              </a:rPr>
            </a:br>
            <a:r>
              <a:rPr lang="en-US" sz="1400" b="1">
                <a:latin typeface="Arial" charset="0"/>
              </a:rPr>
              <a:t>cycle</a:t>
            </a:r>
          </a:p>
        </p:txBody>
      </p:sp>
      <p:sp>
        <p:nvSpPr>
          <p:cNvPr id="484394" name="Text Box 42"/>
          <p:cNvSpPr txBox="1">
            <a:spLocks noChangeArrowheads="1"/>
          </p:cNvSpPr>
          <p:nvPr/>
        </p:nvSpPr>
        <p:spPr bwMode="auto">
          <a:xfrm>
            <a:off x="6386513" y="5354638"/>
            <a:ext cx="552450" cy="233362"/>
          </a:xfrm>
          <a:prstGeom prst="rect">
            <a:avLst/>
          </a:prstGeom>
          <a:noFill/>
          <a:ln w="9525">
            <a:noFill/>
            <a:miter lim="800000"/>
            <a:headEnd/>
            <a:tailEnd/>
          </a:ln>
          <a:effectLst/>
        </p:spPr>
        <p:txBody>
          <a:bodyPr wrap="none" lIns="0" tIns="0" rIns="0" bIns="0"/>
          <a:lstStyle/>
          <a:p>
            <a:r>
              <a:rPr lang="en-US" sz="1400" b="1">
                <a:latin typeface="Arial" charset="0"/>
              </a:rPr>
              <a:t>+ 3 H</a:t>
            </a:r>
            <a:r>
              <a:rPr lang="en-US" sz="1400" b="1" baseline="30000">
                <a:latin typeface="Arial" charset="0"/>
                <a:sym typeface="Symbol" pitchFamily="84" charset="2"/>
              </a:rPr>
              <a:t></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err="1" smtClean="0"/>
              <a:t>Electon</a:t>
            </a:r>
            <a:r>
              <a:rPr lang="en-US" dirty="0" smtClean="0"/>
              <a:t> Transport Chain (ETC)</a:t>
            </a:r>
          </a:p>
        </p:txBody>
      </p:sp>
      <p:sp>
        <p:nvSpPr>
          <p:cNvPr id="26627" name="Rectangle 3"/>
          <p:cNvSpPr>
            <a:spLocks noGrp="1" noChangeArrowheads="1"/>
          </p:cNvSpPr>
          <p:nvPr>
            <p:ph type="body" idx="1"/>
          </p:nvPr>
        </p:nvSpPr>
        <p:spPr>
          <a:xfrm>
            <a:off x="301752" y="1527048"/>
            <a:ext cx="8503920" cy="4873752"/>
          </a:xfrm>
        </p:spPr>
        <p:txBody>
          <a:bodyPr>
            <a:normAutofit/>
          </a:bodyPr>
          <a:lstStyle/>
          <a:p>
            <a:pPr>
              <a:lnSpc>
                <a:spcPct val="90000"/>
              </a:lnSpc>
            </a:pPr>
            <a:r>
              <a:rPr lang="en-US" sz="2600" dirty="0" smtClean="0"/>
              <a:t>Collection of molecules embedded in the inner membrane of the mitochondria</a:t>
            </a:r>
          </a:p>
          <a:p>
            <a:pPr>
              <a:lnSpc>
                <a:spcPct val="90000"/>
              </a:lnSpc>
            </a:pPr>
            <a:r>
              <a:rPr lang="en-US" sz="2600" dirty="0" smtClean="0"/>
              <a:t>Captures free energy from electrons in series of reactions that establishes electrochemical gradient</a:t>
            </a:r>
            <a:endParaRPr lang="en-US" sz="2100" dirty="0" smtClean="0"/>
          </a:p>
          <a:p>
            <a:pPr eaLnBrk="1" hangingPunct="1">
              <a:lnSpc>
                <a:spcPct val="90000"/>
              </a:lnSpc>
            </a:pPr>
            <a:endParaRPr lang="en-US" sz="2600" dirty="0" smtClean="0"/>
          </a:p>
          <a:p>
            <a:pPr eaLnBrk="1" hangingPunct="1">
              <a:lnSpc>
                <a:spcPct val="90000"/>
              </a:lnSpc>
            </a:pPr>
            <a:r>
              <a:rPr lang="en-US" sz="2600" dirty="0" smtClean="0"/>
              <a:t>NADH and FADH</a:t>
            </a:r>
            <a:r>
              <a:rPr lang="en-US" sz="2600" baseline="-25000" dirty="0" smtClean="0"/>
              <a:t>2 </a:t>
            </a:r>
            <a:r>
              <a:rPr lang="en-US" sz="2600" dirty="0" smtClean="0"/>
              <a:t>drop off their Hydrogens, which pass electrons to these embedded molecules.  (energy)</a:t>
            </a:r>
          </a:p>
          <a:p>
            <a:pPr eaLnBrk="1" hangingPunct="1">
              <a:lnSpc>
                <a:spcPct val="90000"/>
              </a:lnSpc>
            </a:pPr>
            <a:r>
              <a:rPr lang="en-US" sz="2600" dirty="0" smtClean="0"/>
              <a:t>H+ builds up outside of the membrane which drives chemiosmosis as it powers the ATP synthase rotor to generate ATP (gradient)</a:t>
            </a:r>
          </a:p>
          <a:p>
            <a:pPr lvl="1">
              <a:lnSpc>
                <a:spcPct val="90000"/>
              </a:lnSpc>
              <a:buNone/>
            </a:pPr>
            <a:endParaRPr lang="en-US" sz="2100" dirty="0" smtClean="0"/>
          </a:p>
          <a:p>
            <a:pPr eaLnBrk="1" hangingPunct="1">
              <a:lnSpc>
                <a:spcPct val="90000"/>
              </a:lnSpc>
            </a:pPr>
            <a:r>
              <a:rPr lang="en-US" sz="2600" dirty="0" smtClean="0"/>
              <a:t>Final e-/H+ acceptor is Oxygen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blinds(horizontal)">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blinds(horizontal)">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6627">
                                            <p:txEl>
                                              <p:pRg st="3" end="3"/>
                                            </p:txEl>
                                          </p:spTgt>
                                        </p:tgtEl>
                                        <p:attrNameLst>
                                          <p:attrName>style.visibility</p:attrName>
                                        </p:attrNameLst>
                                      </p:cBhvr>
                                      <p:to>
                                        <p:strVal val="visible"/>
                                      </p:to>
                                    </p:set>
                                    <p:animEffect transition="in" filter="blinds(horizontal)">
                                      <p:cBhvr>
                                        <p:cTn id="17" dur="500"/>
                                        <p:tgtEl>
                                          <p:spTgt spid="2662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6627">
                                            <p:txEl>
                                              <p:pRg st="4" end="4"/>
                                            </p:txEl>
                                          </p:spTgt>
                                        </p:tgtEl>
                                        <p:attrNameLst>
                                          <p:attrName>style.visibility</p:attrName>
                                        </p:attrNameLst>
                                      </p:cBhvr>
                                      <p:to>
                                        <p:strVal val="visible"/>
                                      </p:to>
                                    </p:set>
                                    <p:animEffect transition="in" filter="blinds(horizontal)">
                                      <p:cBhvr>
                                        <p:cTn id="22" dur="500"/>
                                        <p:tgtEl>
                                          <p:spTgt spid="2662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6627">
                                            <p:txEl>
                                              <p:pRg st="6" end="6"/>
                                            </p:txEl>
                                          </p:spTgt>
                                        </p:tgtEl>
                                        <p:attrNameLst>
                                          <p:attrName>style.visibility</p:attrName>
                                        </p:attrNameLst>
                                      </p:cBhvr>
                                      <p:to>
                                        <p:strVal val="visible"/>
                                      </p:to>
                                    </p:set>
                                    <p:animEffect transition="in" filter="blinds(horizontal)">
                                      <p:cBhvr>
                                        <p:cTn id="27" dur="500"/>
                                        <p:tgtEl>
                                          <p:spTgt spid="266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1029" name="Picture 53" descr="09_13ElectronTransport-U"/>
          <p:cNvPicPr>
            <a:picLocks noChangeAspect="1" noChangeArrowheads="1"/>
          </p:cNvPicPr>
          <p:nvPr/>
        </p:nvPicPr>
        <p:blipFill>
          <a:blip r:embed="rId3" cstate="print"/>
          <a:srcRect/>
          <a:stretch>
            <a:fillRect/>
          </a:stretch>
        </p:blipFill>
        <p:spPr bwMode="auto">
          <a:xfrm>
            <a:off x="2290763" y="136525"/>
            <a:ext cx="4560887" cy="6584950"/>
          </a:xfrm>
          <a:prstGeom prst="rect">
            <a:avLst/>
          </a:prstGeom>
          <a:noFill/>
        </p:spPr>
      </p:pic>
      <p:sp>
        <p:nvSpPr>
          <p:cNvPr id="510979" name="Rectangle 3"/>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a:r>
              <a:rPr lang="en-US" sz="1200" dirty="0">
                <a:latin typeface="Arial" charset="0"/>
              </a:rPr>
              <a:t>Figure 9.13</a:t>
            </a:r>
          </a:p>
        </p:txBody>
      </p:sp>
      <p:sp>
        <p:nvSpPr>
          <p:cNvPr id="510987" name="Text Box 11"/>
          <p:cNvSpPr txBox="1">
            <a:spLocks noChangeArrowheads="1"/>
          </p:cNvSpPr>
          <p:nvPr/>
        </p:nvSpPr>
        <p:spPr bwMode="auto">
          <a:xfrm>
            <a:off x="3101975" y="271463"/>
            <a:ext cx="495300" cy="207962"/>
          </a:xfrm>
          <a:prstGeom prst="rect">
            <a:avLst/>
          </a:prstGeom>
          <a:noFill/>
          <a:ln w="9525">
            <a:noFill/>
            <a:miter lim="800000"/>
            <a:headEnd/>
            <a:tailEnd/>
          </a:ln>
          <a:effectLst/>
        </p:spPr>
        <p:txBody>
          <a:bodyPr wrap="none" lIns="0" tIns="0" rIns="0" bIns="0"/>
          <a:lstStyle/>
          <a:p>
            <a:r>
              <a:rPr lang="en-US" sz="1100" b="1">
                <a:latin typeface="Arial" charset="0"/>
              </a:rPr>
              <a:t>NADH</a:t>
            </a:r>
          </a:p>
        </p:txBody>
      </p:sp>
      <p:sp>
        <p:nvSpPr>
          <p:cNvPr id="510994" name="Text Box 18"/>
          <p:cNvSpPr txBox="1">
            <a:spLocks noChangeArrowheads="1"/>
          </p:cNvSpPr>
          <p:nvPr/>
        </p:nvSpPr>
        <p:spPr bwMode="auto">
          <a:xfrm>
            <a:off x="4205288" y="992188"/>
            <a:ext cx="495300" cy="207962"/>
          </a:xfrm>
          <a:prstGeom prst="rect">
            <a:avLst/>
          </a:prstGeom>
          <a:noFill/>
          <a:ln w="9525">
            <a:noFill/>
            <a:miter lim="800000"/>
            <a:headEnd/>
            <a:tailEnd/>
          </a:ln>
          <a:effectLst/>
        </p:spPr>
        <p:txBody>
          <a:bodyPr wrap="none" lIns="0" tIns="0" rIns="0" bIns="0"/>
          <a:lstStyle/>
          <a:p>
            <a:r>
              <a:rPr lang="en-US" sz="1100" b="1">
                <a:latin typeface="Arial" charset="0"/>
              </a:rPr>
              <a:t>FADH</a:t>
            </a:r>
            <a:r>
              <a:rPr lang="en-US" sz="1100" b="1" baseline="-25000">
                <a:latin typeface="Arial" charset="0"/>
              </a:rPr>
              <a:t>2</a:t>
            </a:r>
            <a:endParaRPr lang="en-US" sz="1100" b="1">
              <a:latin typeface="Arial" charset="0"/>
            </a:endParaRPr>
          </a:p>
        </p:txBody>
      </p:sp>
      <p:sp>
        <p:nvSpPr>
          <p:cNvPr id="510995" name="Text Box 19"/>
          <p:cNvSpPr txBox="1">
            <a:spLocks noChangeArrowheads="1"/>
          </p:cNvSpPr>
          <p:nvPr/>
        </p:nvSpPr>
        <p:spPr bwMode="auto">
          <a:xfrm>
            <a:off x="5715000" y="5508625"/>
            <a:ext cx="919163" cy="180975"/>
          </a:xfrm>
          <a:prstGeom prst="rect">
            <a:avLst/>
          </a:prstGeom>
          <a:noFill/>
          <a:ln w="9525">
            <a:noFill/>
            <a:miter lim="800000"/>
            <a:headEnd/>
            <a:tailEnd/>
          </a:ln>
          <a:effectLst/>
        </p:spPr>
        <p:txBody>
          <a:bodyPr wrap="none" lIns="0" tIns="0" rIns="0" bIns="0"/>
          <a:lstStyle/>
          <a:p>
            <a:r>
              <a:rPr lang="en-US" sz="1100" b="1">
                <a:latin typeface="Arial" charset="0"/>
              </a:rPr>
              <a:t>2 H</a:t>
            </a:r>
            <a:r>
              <a:rPr lang="en-US" sz="1100" b="1" baseline="30000">
                <a:latin typeface="Arial" charset="0"/>
                <a:sym typeface="Symbol" pitchFamily="84" charset="2"/>
              </a:rPr>
              <a:t></a:t>
            </a:r>
            <a:r>
              <a:rPr lang="en-US" sz="1100" b="1">
                <a:latin typeface="Arial" charset="0"/>
              </a:rPr>
              <a:t> + </a:t>
            </a:r>
            <a:r>
              <a:rPr lang="en-US" sz="1100" b="1" baseline="30000">
                <a:latin typeface="Arial" charset="0"/>
              </a:rPr>
              <a:t>1</a:t>
            </a:r>
            <a:r>
              <a:rPr lang="en-US" sz="1100" b="1">
                <a:latin typeface="Arial" charset="0"/>
              </a:rPr>
              <a:t>/</a:t>
            </a:r>
            <a:r>
              <a:rPr lang="en-US" sz="1100" b="1" baseline="-25000">
                <a:latin typeface="Arial" charset="0"/>
              </a:rPr>
              <a:t>2</a:t>
            </a:r>
            <a:r>
              <a:rPr lang="en-US" sz="1100" b="1">
                <a:latin typeface="Arial" charset="0"/>
              </a:rPr>
              <a:t>  </a:t>
            </a:r>
            <a:r>
              <a:rPr lang="en-US" sz="1100" b="1">
                <a:solidFill>
                  <a:schemeClr val="bg1"/>
                </a:solidFill>
                <a:latin typeface="Arial" charset="0"/>
              </a:rPr>
              <a:t>O</a:t>
            </a:r>
            <a:r>
              <a:rPr lang="en-US" sz="1100" b="1" baseline="-25000">
                <a:solidFill>
                  <a:schemeClr val="bg1"/>
                </a:solidFill>
                <a:latin typeface="Arial" charset="0"/>
              </a:rPr>
              <a:t>2</a:t>
            </a:r>
            <a:endParaRPr lang="en-US" sz="1100" b="1" baseline="30000">
              <a:solidFill>
                <a:schemeClr val="bg1"/>
              </a:solidFill>
              <a:latin typeface="Arial" charset="0"/>
              <a:sym typeface="Symbol" pitchFamily="84" charset="2"/>
            </a:endParaRPr>
          </a:p>
        </p:txBody>
      </p:sp>
      <p:sp>
        <p:nvSpPr>
          <p:cNvPr id="510997" name="Text Box 21"/>
          <p:cNvSpPr txBox="1">
            <a:spLocks noChangeArrowheads="1"/>
          </p:cNvSpPr>
          <p:nvPr/>
        </p:nvSpPr>
        <p:spPr bwMode="auto">
          <a:xfrm>
            <a:off x="2989263" y="714375"/>
            <a:ext cx="177800" cy="193675"/>
          </a:xfrm>
          <a:prstGeom prst="rect">
            <a:avLst/>
          </a:prstGeom>
          <a:noFill/>
          <a:ln w="9525">
            <a:noFill/>
            <a:miter lim="800000"/>
            <a:headEnd/>
            <a:tailEnd/>
          </a:ln>
          <a:effectLst/>
        </p:spPr>
        <p:txBody>
          <a:bodyPr wrap="none" lIns="0" tIns="0" rIns="0" bIns="0"/>
          <a:lstStyle/>
          <a:p>
            <a:r>
              <a:rPr lang="en-US" sz="1000" b="1">
                <a:latin typeface="Arial" charset="0"/>
              </a:rPr>
              <a:t>2</a:t>
            </a:r>
            <a:r>
              <a:rPr lang="en-US" sz="1000" b="1" i="1">
                <a:latin typeface="Arial" charset="0"/>
              </a:rPr>
              <a:t> e</a:t>
            </a:r>
            <a:r>
              <a:rPr lang="en-US" sz="1000" b="1" baseline="30000">
                <a:latin typeface="Arial" charset="0"/>
                <a:sym typeface="Symbol" pitchFamily="84" charset="2"/>
              </a:rPr>
              <a:t></a:t>
            </a:r>
            <a:endParaRPr lang="en-US" sz="1000" b="1">
              <a:latin typeface="Arial" charset="0"/>
            </a:endParaRPr>
          </a:p>
        </p:txBody>
      </p:sp>
      <p:sp>
        <p:nvSpPr>
          <p:cNvPr id="510998" name="Text Box 22"/>
          <p:cNvSpPr txBox="1">
            <a:spLocks noChangeArrowheads="1"/>
          </p:cNvSpPr>
          <p:nvPr/>
        </p:nvSpPr>
        <p:spPr bwMode="auto">
          <a:xfrm>
            <a:off x="4067175" y="1289050"/>
            <a:ext cx="177800" cy="193675"/>
          </a:xfrm>
          <a:prstGeom prst="rect">
            <a:avLst/>
          </a:prstGeom>
          <a:noFill/>
          <a:ln w="9525">
            <a:noFill/>
            <a:miter lim="800000"/>
            <a:headEnd/>
            <a:tailEnd/>
          </a:ln>
          <a:effectLst/>
        </p:spPr>
        <p:txBody>
          <a:bodyPr wrap="none" lIns="0" tIns="0" rIns="0" bIns="0"/>
          <a:lstStyle/>
          <a:p>
            <a:r>
              <a:rPr lang="en-US" sz="1000" b="1">
                <a:latin typeface="Arial" charset="0"/>
              </a:rPr>
              <a:t>2</a:t>
            </a:r>
            <a:r>
              <a:rPr lang="en-US" sz="1000" b="1" i="1">
                <a:latin typeface="Arial" charset="0"/>
              </a:rPr>
              <a:t> e</a:t>
            </a:r>
            <a:r>
              <a:rPr lang="en-US" sz="1000" b="1" baseline="30000">
                <a:latin typeface="Arial" charset="0"/>
                <a:sym typeface="Symbol" pitchFamily="84" charset="2"/>
              </a:rPr>
              <a:t></a:t>
            </a:r>
            <a:endParaRPr lang="en-US" sz="1000" b="1">
              <a:latin typeface="Arial" charset="0"/>
            </a:endParaRPr>
          </a:p>
        </p:txBody>
      </p:sp>
      <p:sp>
        <p:nvSpPr>
          <p:cNvPr id="510999" name="Text Box 23"/>
          <p:cNvSpPr txBox="1">
            <a:spLocks noChangeArrowheads="1"/>
          </p:cNvSpPr>
          <p:nvPr/>
        </p:nvSpPr>
        <p:spPr bwMode="auto">
          <a:xfrm>
            <a:off x="6237288" y="4491038"/>
            <a:ext cx="269875" cy="207962"/>
          </a:xfrm>
          <a:prstGeom prst="rect">
            <a:avLst/>
          </a:prstGeom>
          <a:noFill/>
          <a:ln w="9525">
            <a:noFill/>
            <a:miter lim="800000"/>
            <a:headEnd/>
            <a:tailEnd/>
          </a:ln>
          <a:effectLst/>
        </p:spPr>
        <p:txBody>
          <a:bodyPr wrap="none" lIns="0" tIns="0" rIns="0" bIns="0"/>
          <a:lstStyle/>
          <a:p>
            <a:r>
              <a:rPr lang="en-US" sz="1000" b="1">
                <a:latin typeface="Arial" charset="0"/>
              </a:rPr>
              <a:t>2 </a:t>
            </a:r>
            <a:r>
              <a:rPr lang="en-US" sz="1000" b="1" i="1">
                <a:latin typeface="Arial" charset="0"/>
              </a:rPr>
              <a:t> e</a:t>
            </a:r>
            <a:r>
              <a:rPr lang="en-US" sz="1000" b="1" baseline="30000">
                <a:latin typeface="Arial" charset="0"/>
                <a:sym typeface="Symbol" pitchFamily="84" charset="2"/>
              </a:rPr>
              <a:t></a:t>
            </a:r>
            <a:endParaRPr lang="en-US" sz="1000" b="1">
              <a:latin typeface="Arial" charset="0"/>
            </a:endParaRPr>
          </a:p>
        </p:txBody>
      </p:sp>
      <p:sp>
        <p:nvSpPr>
          <p:cNvPr id="511001" name="Text Box 25"/>
          <p:cNvSpPr txBox="1">
            <a:spLocks noChangeArrowheads="1"/>
          </p:cNvSpPr>
          <p:nvPr/>
        </p:nvSpPr>
        <p:spPr bwMode="auto">
          <a:xfrm>
            <a:off x="6486525" y="6305550"/>
            <a:ext cx="311150" cy="153988"/>
          </a:xfrm>
          <a:prstGeom prst="rect">
            <a:avLst/>
          </a:prstGeom>
          <a:noFill/>
          <a:ln w="9525">
            <a:noFill/>
            <a:miter lim="800000"/>
            <a:headEnd/>
            <a:tailEnd/>
          </a:ln>
          <a:effectLst/>
        </p:spPr>
        <p:txBody>
          <a:bodyPr wrap="none" lIns="0" tIns="0" rIns="0" bIns="0"/>
          <a:lstStyle/>
          <a:p>
            <a:r>
              <a:rPr lang="en-US" sz="1100" b="1">
                <a:solidFill>
                  <a:schemeClr val="bg1"/>
                </a:solidFill>
                <a:latin typeface="Arial" charset="0"/>
              </a:rPr>
              <a:t>H</a:t>
            </a:r>
            <a:r>
              <a:rPr lang="en-US" sz="1100" b="1" baseline="-25000">
                <a:solidFill>
                  <a:schemeClr val="bg1"/>
                </a:solidFill>
                <a:latin typeface="Arial" charset="0"/>
              </a:rPr>
              <a:t>2</a:t>
            </a:r>
            <a:r>
              <a:rPr lang="en-US" sz="1100" b="1">
                <a:solidFill>
                  <a:schemeClr val="bg1"/>
                </a:solidFill>
                <a:latin typeface="Arial" charset="0"/>
              </a:rPr>
              <a:t>O</a:t>
            </a:r>
          </a:p>
        </p:txBody>
      </p:sp>
      <p:sp>
        <p:nvSpPr>
          <p:cNvPr id="511002" name="Text Box 26"/>
          <p:cNvSpPr txBox="1">
            <a:spLocks noChangeArrowheads="1"/>
          </p:cNvSpPr>
          <p:nvPr/>
        </p:nvSpPr>
        <p:spPr bwMode="auto">
          <a:xfrm>
            <a:off x="3294063" y="793750"/>
            <a:ext cx="415925" cy="155575"/>
          </a:xfrm>
          <a:prstGeom prst="rect">
            <a:avLst/>
          </a:prstGeom>
          <a:noFill/>
          <a:ln w="9525">
            <a:noFill/>
            <a:miter lim="800000"/>
            <a:headEnd/>
            <a:tailEnd/>
          </a:ln>
          <a:effectLst/>
        </p:spPr>
        <p:txBody>
          <a:bodyPr wrap="none" lIns="0" tIns="0" rIns="0" bIns="0"/>
          <a:lstStyle/>
          <a:p>
            <a:r>
              <a:rPr lang="en-US" sz="1100" b="1">
                <a:latin typeface="Arial" charset="0"/>
              </a:rPr>
              <a:t>NAD</a:t>
            </a:r>
            <a:r>
              <a:rPr lang="en-US" sz="1100" b="1" baseline="30000">
                <a:latin typeface="Arial" charset="0"/>
                <a:sym typeface="Symbol" pitchFamily="84" charset="2"/>
              </a:rPr>
              <a:t></a:t>
            </a:r>
            <a:endParaRPr lang="en-US" sz="1100" b="1">
              <a:latin typeface="Arial" charset="0"/>
            </a:endParaRPr>
          </a:p>
        </p:txBody>
      </p:sp>
      <p:sp>
        <p:nvSpPr>
          <p:cNvPr id="511003" name="Text Box 27"/>
          <p:cNvSpPr txBox="1">
            <a:spLocks noChangeArrowheads="1"/>
          </p:cNvSpPr>
          <p:nvPr/>
        </p:nvSpPr>
        <p:spPr bwMode="auto">
          <a:xfrm>
            <a:off x="5537200" y="1295400"/>
            <a:ext cx="1063625" cy="458788"/>
          </a:xfrm>
          <a:prstGeom prst="rect">
            <a:avLst/>
          </a:prstGeom>
          <a:noFill/>
          <a:ln w="9525">
            <a:noFill/>
            <a:miter lim="800000"/>
            <a:headEnd/>
            <a:tailEnd/>
          </a:ln>
          <a:effectLst/>
        </p:spPr>
        <p:txBody>
          <a:bodyPr wrap="none" lIns="0" tIns="0" rIns="0" bIns="0"/>
          <a:lstStyle/>
          <a:p>
            <a:r>
              <a:rPr lang="en-US" sz="1400" b="1">
                <a:latin typeface="Arial" charset="0"/>
              </a:rPr>
              <a:t>Multiprotein</a:t>
            </a:r>
            <a:br>
              <a:rPr lang="en-US" sz="1400" b="1">
                <a:latin typeface="Arial" charset="0"/>
              </a:rPr>
            </a:br>
            <a:r>
              <a:rPr lang="en-US" sz="1400" b="1">
                <a:latin typeface="Arial" charset="0"/>
              </a:rPr>
              <a:t>complexes</a:t>
            </a:r>
          </a:p>
        </p:txBody>
      </p:sp>
      <p:sp>
        <p:nvSpPr>
          <p:cNvPr id="511004" name="Text Box 28"/>
          <p:cNvSpPr txBox="1">
            <a:spLocks noChangeArrowheads="1"/>
          </p:cNvSpPr>
          <p:nvPr/>
        </p:nvSpPr>
        <p:spPr bwMode="auto">
          <a:xfrm>
            <a:off x="5037138" y="4646613"/>
            <a:ext cx="1525587" cy="485775"/>
          </a:xfrm>
          <a:prstGeom prst="rect">
            <a:avLst/>
          </a:prstGeom>
          <a:noFill/>
          <a:ln w="9525">
            <a:noFill/>
            <a:miter lim="800000"/>
            <a:headEnd/>
            <a:tailEnd/>
          </a:ln>
          <a:effectLst/>
        </p:spPr>
        <p:txBody>
          <a:bodyPr wrap="none" lIns="0" tIns="0" rIns="0" bIns="0"/>
          <a:lstStyle/>
          <a:p>
            <a:pPr algn="r"/>
            <a:r>
              <a:rPr lang="en-US" sz="1400" b="1">
                <a:latin typeface="Arial" charset="0"/>
              </a:rPr>
              <a:t>(originally from  </a:t>
            </a:r>
            <a:br>
              <a:rPr lang="en-US" sz="1400" b="1">
                <a:latin typeface="Arial" charset="0"/>
              </a:rPr>
            </a:br>
            <a:r>
              <a:rPr lang="en-US" sz="1400" b="1">
                <a:latin typeface="Arial" charset="0"/>
              </a:rPr>
              <a:t>    NADH or FADH</a:t>
            </a:r>
            <a:r>
              <a:rPr lang="en-US" sz="1400" b="1" baseline="-25000">
                <a:latin typeface="Arial" charset="0"/>
              </a:rPr>
              <a:t>2</a:t>
            </a:r>
            <a:r>
              <a:rPr lang="en-US" sz="1400" b="1">
                <a:latin typeface="Arial" charset="0"/>
              </a:rPr>
              <a:t>) </a:t>
            </a:r>
          </a:p>
        </p:txBody>
      </p:sp>
      <p:sp>
        <p:nvSpPr>
          <p:cNvPr id="511005" name="Text Box 29"/>
          <p:cNvSpPr txBox="1">
            <a:spLocks noChangeArrowheads="1"/>
          </p:cNvSpPr>
          <p:nvPr/>
        </p:nvSpPr>
        <p:spPr bwMode="auto">
          <a:xfrm>
            <a:off x="3705225" y="1447800"/>
            <a:ext cx="125413" cy="220663"/>
          </a:xfrm>
          <a:prstGeom prst="rect">
            <a:avLst/>
          </a:prstGeom>
          <a:noFill/>
          <a:ln w="9525">
            <a:noFill/>
            <a:miter lim="800000"/>
            <a:headEnd/>
            <a:tailEnd/>
          </a:ln>
          <a:effectLst/>
        </p:spPr>
        <p:txBody>
          <a:bodyPr wrap="none" lIns="0" tIns="0" rIns="0" bIns="0"/>
          <a:lstStyle/>
          <a:p>
            <a:r>
              <a:rPr lang="en-US" sz="1400" b="1">
                <a:latin typeface="Times New Roman" pitchFamily="84" charset="0"/>
              </a:rPr>
              <a:t>I</a:t>
            </a:r>
            <a:endParaRPr lang="en-US" sz="1400" b="1">
              <a:latin typeface="Arial" charset="0"/>
            </a:endParaRPr>
          </a:p>
        </p:txBody>
      </p:sp>
      <p:sp>
        <p:nvSpPr>
          <p:cNvPr id="511006" name="Text Box 30"/>
          <p:cNvSpPr txBox="1">
            <a:spLocks noChangeArrowheads="1"/>
          </p:cNvSpPr>
          <p:nvPr/>
        </p:nvSpPr>
        <p:spPr bwMode="auto">
          <a:xfrm>
            <a:off x="4530725" y="1625600"/>
            <a:ext cx="192088" cy="233363"/>
          </a:xfrm>
          <a:prstGeom prst="rect">
            <a:avLst/>
          </a:prstGeom>
          <a:noFill/>
          <a:ln w="9525">
            <a:noFill/>
            <a:miter lim="800000"/>
            <a:headEnd/>
            <a:tailEnd/>
          </a:ln>
          <a:effectLst/>
        </p:spPr>
        <p:txBody>
          <a:bodyPr wrap="none" lIns="0" tIns="0" rIns="0" bIns="0"/>
          <a:lstStyle/>
          <a:p>
            <a:r>
              <a:rPr lang="en-US" sz="1400" b="1">
                <a:latin typeface="Times New Roman" pitchFamily="84" charset="0"/>
              </a:rPr>
              <a:t>II</a:t>
            </a:r>
            <a:endParaRPr lang="en-US" sz="1400" b="1">
              <a:latin typeface="Arial" charset="0"/>
            </a:endParaRPr>
          </a:p>
        </p:txBody>
      </p:sp>
      <p:sp>
        <p:nvSpPr>
          <p:cNvPr id="511007" name="Text Box 31"/>
          <p:cNvSpPr txBox="1">
            <a:spLocks noChangeArrowheads="1"/>
          </p:cNvSpPr>
          <p:nvPr/>
        </p:nvSpPr>
        <p:spPr bwMode="auto">
          <a:xfrm>
            <a:off x="5053013" y="2068513"/>
            <a:ext cx="192087" cy="233362"/>
          </a:xfrm>
          <a:prstGeom prst="rect">
            <a:avLst/>
          </a:prstGeom>
          <a:noFill/>
          <a:ln w="9525">
            <a:noFill/>
            <a:miter lim="800000"/>
            <a:headEnd/>
            <a:tailEnd/>
          </a:ln>
          <a:effectLst/>
        </p:spPr>
        <p:txBody>
          <a:bodyPr wrap="none" lIns="0" tIns="0" rIns="0" bIns="0"/>
          <a:lstStyle/>
          <a:p>
            <a:r>
              <a:rPr lang="en-US" sz="1400" b="1">
                <a:latin typeface="Times New Roman" pitchFamily="84" charset="0"/>
              </a:rPr>
              <a:t>III</a:t>
            </a:r>
          </a:p>
        </p:txBody>
      </p:sp>
      <p:sp>
        <p:nvSpPr>
          <p:cNvPr id="511008" name="Text Box 32"/>
          <p:cNvSpPr txBox="1">
            <a:spLocks noChangeArrowheads="1"/>
          </p:cNvSpPr>
          <p:nvPr/>
        </p:nvSpPr>
        <p:spPr bwMode="auto">
          <a:xfrm>
            <a:off x="6488113" y="2736850"/>
            <a:ext cx="192087" cy="233363"/>
          </a:xfrm>
          <a:prstGeom prst="rect">
            <a:avLst/>
          </a:prstGeom>
          <a:noFill/>
          <a:ln w="9525">
            <a:noFill/>
            <a:miter lim="800000"/>
            <a:headEnd/>
            <a:tailEnd/>
          </a:ln>
          <a:effectLst/>
        </p:spPr>
        <p:txBody>
          <a:bodyPr wrap="none" lIns="0" tIns="0" rIns="0" bIns="0"/>
          <a:lstStyle/>
          <a:p>
            <a:r>
              <a:rPr lang="en-US" sz="1400" b="1">
                <a:latin typeface="Times New Roman" pitchFamily="84" charset="0"/>
              </a:rPr>
              <a:t>IV</a:t>
            </a:r>
            <a:endParaRPr lang="en-US" sz="1400" b="1">
              <a:latin typeface="Arial" charset="0"/>
            </a:endParaRPr>
          </a:p>
        </p:txBody>
      </p:sp>
      <p:sp>
        <p:nvSpPr>
          <p:cNvPr id="511009" name="Text Box 33"/>
          <p:cNvSpPr txBox="1">
            <a:spLocks noChangeArrowheads="1"/>
          </p:cNvSpPr>
          <p:nvPr/>
        </p:nvSpPr>
        <p:spPr bwMode="auto">
          <a:xfrm>
            <a:off x="2625725" y="501650"/>
            <a:ext cx="192088" cy="233363"/>
          </a:xfrm>
          <a:prstGeom prst="rect">
            <a:avLst/>
          </a:prstGeom>
          <a:noFill/>
          <a:ln w="9525">
            <a:noFill/>
            <a:miter lim="800000"/>
            <a:headEnd/>
            <a:tailEnd/>
          </a:ln>
          <a:effectLst/>
        </p:spPr>
        <p:txBody>
          <a:bodyPr wrap="none" lIns="0" tIns="0" rIns="0" bIns="0"/>
          <a:lstStyle/>
          <a:p>
            <a:r>
              <a:rPr lang="en-US" sz="1400" b="1">
                <a:latin typeface="Arial" charset="0"/>
              </a:rPr>
              <a:t>50</a:t>
            </a:r>
          </a:p>
        </p:txBody>
      </p:sp>
      <p:sp>
        <p:nvSpPr>
          <p:cNvPr id="511010" name="Text Box 34"/>
          <p:cNvSpPr txBox="1">
            <a:spLocks noChangeArrowheads="1"/>
          </p:cNvSpPr>
          <p:nvPr/>
        </p:nvSpPr>
        <p:spPr bwMode="auto">
          <a:xfrm>
            <a:off x="2619375" y="1514475"/>
            <a:ext cx="192088" cy="233363"/>
          </a:xfrm>
          <a:prstGeom prst="rect">
            <a:avLst/>
          </a:prstGeom>
          <a:noFill/>
          <a:ln w="9525">
            <a:noFill/>
            <a:miter lim="800000"/>
            <a:headEnd/>
            <a:tailEnd/>
          </a:ln>
          <a:effectLst/>
        </p:spPr>
        <p:txBody>
          <a:bodyPr wrap="none" lIns="0" tIns="0" rIns="0" bIns="0"/>
          <a:lstStyle/>
          <a:p>
            <a:r>
              <a:rPr lang="en-US" sz="1400" b="1">
                <a:latin typeface="Arial" charset="0"/>
              </a:rPr>
              <a:t>40</a:t>
            </a:r>
          </a:p>
        </p:txBody>
      </p:sp>
      <p:sp>
        <p:nvSpPr>
          <p:cNvPr id="511011" name="Text Box 35"/>
          <p:cNvSpPr txBox="1">
            <a:spLocks noChangeArrowheads="1"/>
          </p:cNvSpPr>
          <p:nvPr/>
        </p:nvSpPr>
        <p:spPr bwMode="auto">
          <a:xfrm>
            <a:off x="2619375" y="2519363"/>
            <a:ext cx="192088" cy="233362"/>
          </a:xfrm>
          <a:prstGeom prst="rect">
            <a:avLst/>
          </a:prstGeom>
          <a:noFill/>
          <a:ln w="9525">
            <a:noFill/>
            <a:miter lim="800000"/>
            <a:headEnd/>
            <a:tailEnd/>
          </a:ln>
          <a:effectLst/>
        </p:spPr>
        <p:txBody>
          <a:bodyPr wrap="none" lIns="0" tIns="0" rIns="0" bIns="0"/>
          <a:lstStyle/>
          <a:p>
            <a:r>
              <a:rPr lang="en-US" sz="1400" b="1">
                <a:latin typeface="Arial" charset="0"/>
              </a:rPr>
              <a:t>30</a:t>
            </a:r>
          </a:p>
        </p:txBody>
      </p:sp>
      <p:sp>
        <p:nvSpPr>
          <p:cNvPr id="511012" name="Text Box 36"/>
          <p:cNvSpPr txBox="1">
            <a:spLocks noChangeArrowheads="1"/>
          </p:cNvSpPr>
          <p:nvPr/>
        </p:nvSpPr>
        <p:spPr bwMode="auto">
          <a:xfrm>
            <a:off x="2619375" y="3511550"/>
            <a:ext cx="192088" cy="233363"/>
          </a:xfrm>
          <a:prstGeom prst="rect">
            <a:avLst/>
          </a:prstGeom>
          <a:noFill/>
          <a:ln w="9525">
            <a:noFill/>
            <a:miter lim="800000"/>
            <a:headEnd/>
            <a:tailEnd/>
          </a:ln>
          <a:effectLst/>
        </p:spPr>
        <p:txBody>
          <a:bodyPr wrap="none" lIns="0" tIns="0" rIns="0" bIns="0"/>
          <a:lstStyle/>
          <a:p>
            <a:r>
              <a:rPr lang="en-US" sz="1400" b="1">
                <a:latin typeface="Arial" charset="0"/>
              </a:rPr>
              <a:t>20</a:t>
            </a:r>
          </a:p>
        </p:txBody>
      </p:sp>
      <p:sp>
        <p:nvSpPr>
          <p:cNvPr id="511013" name="Text Box 37"/>
          <p:cNvSpPr txBox="1">
            <a:spLocks noChangeArrowheads="1"/>
          </p:cNvSpPr>
          <p:nvPr/>
        </p:nvSpPr>
        <p:spPr bwMode="auto">
          <a:xfrm>
            <a:off x="2619375" y="4516438"/>
            <a:ext cx="192088" cy="233362"/>
          </a:xfrm>
          <a:prstGeom prst="rect">
            <a:avLst/>
          </a:prstGeom>
          <a:noFill/>
          <a:ln w="9525">
            <a:noFill/>
            <a:miter lim="800000"/>
            <a:headEnd/>
            <a:tailEnd/>
          </a:ln>
          <a:effectLst/>
        </p:spPr>
        <p:txBody>
          <a:bodyPr wrap="none" lIns="0" tIns="0" rIns="0" bIns="0"/>
          <a:lstStyle/>
          <a:p>
            <a:r>
              <a:rPr lang="en-US" sz="1400" b="1">
                <a:latin typeface="Arial" charset="0"/>
              </a:rPr>
              <a:t>10</a:t>
            </a:r>
          </a:p>
        </p:txBody>
      </p:sp>
      <p:sp>
        <p:nvSpPr>
          <p:cNvPr id="511014" name="Text Box 38"/>
          <p:cNvSpPr txBox="1">
            <a:spLocks noChangeArrowheads="1"/>
          </p:cNvSpPr>
          <p:nvPr/>
        </p:nvSpPr>
        <p:spPr bwMode="auto">
          <a:xfrm>
            <a:off x="2722563" y="5522913"/>
            <a:ext cx="192087" cy="233362"/>
          </a:xfrm>
          <a:prstGeom prst="rect">
            <a:avLst/>
          </a:prstGeom>
          <a:noFill/>
          <a:ln w="9525">
            <a:noFill/>
            <a:miter lim="800000"/>
            <a:headEnd/>
            <a:tailEnd/>
          </a:ln>
          <a:effectLst/>
        </p:spPr>
        <p:txBody>
          <a:bodyPr wrap="none" lIns="0" tIns="0" rIns="0" bIns="0"/>
          <a:lstStyle/>
          <a:p>
            <a:r>
              <a:rPr lang="en-US" sz="1400" b="1">
                <a:latin typeface="Arial" charset="0"/>
              </a:rPr>
              <a:t>0</a:t>
            </a:r>
          </a:p>
        </p:txBody>
      </p:sp>
      <p:sp>
        <p:nvSpPr>
          <p:cNvPr id="511015" name="Text Box 39"/>
          <p:cNvSpPr txBox="1">
            <a:spLocks noChangeArrowheads="1"/>
          </p:cNvSpPr>
          <p:nvPr/>
        </p:nvSpPr>
        <p:spPr bwMode="auto">
          <a:xfrm rot="-5400000">
            <a:off x="715169" y="2969419"/>
            <a:ext cx="3417888" cy="222250"/>
          </a:xfrm>
          <a:prstGeom prst="rect">
            <a:avLst/>
          </a:prstGeom>
          <a:noFill/>
          <a:ln w="9525">
            <a:noFill/>
            <a:miter lim="800000"/>
            <a:headEnd/>
            <a:tailEnd/>
          </a:ln>
          <a:effectLst/>
        </p:spPr>
        <p:txBody>
          <a:bodyPr wrap="none" lIns="0" tIns="0" rIns="0" bIns="0"/>
          <a:lstStyle/>
          <a:p>
            <a:r>
              <a:rPr lang="en-US" sz="1400" b="1">
                <a:latin typeface="Arial" charset="0"/>
              </a:rPr>
              <a:t>Free energy (</a:t>
            </a:r>
            <a:r>
              <a:rPr lang="en-US" sz="1400" b="1" i="1">
                <a:latin typeface="Arial" charset="0"/>
              </a:rPr>
              <a:t>G</a:t>
            </a:r>
            <a:r>
              <a:rPr lang="en-US" sz="1400" b="1">
                <a:latin typeface="Arial" charset="0"/>
              </a:rPr>
              <a:t>) relative to O</a:t>
            </a:r>
            <a:r>
              <a:rPr lang="en-US" sz="1400" b="1" baseline="-25000">
                <a:latin typeface="Arial" charset="0"/>
              </a:rPr>
              <a:t>2</a:t>
            </a:r>
            <a:r>
              <a:rPr lang="en-US" sz="1400" b="1">
                <a:latin typeface="Arial" charset="0"/>
              </a:rPr>
              <a:t> (kcal/mol)</a:t>
            </a:r>
          </a:p>
        </p:txBody>
      </p:sp>
      <p:sp>
        <p:nvSpPr>
          <p:cNvPr id="511016" name="Text Box 40"/>
          <p:cNvSpPr txBox="1">
            <a:spLocks noChangeArrowheads="1"/>
          </p:cNvSpPr>
          <p:nvPr/>
        </p:nvSpPr>
        <p:spPr bwMode="auto">
          <a:xfrm>
            <a:off x="2982913" y="1566863"/>
            <a:ext cx="415925" cy="155575"/>
          </a:xfrm>
          <a:prstGeom prst="rect">
            <a:avLst/>
          </a:prstGeom>
          <a:noFill/>
          <a:ln w="9525">
            <a:noFill/>
            <a:miter lim="800000"/>
            <a:headEnd/>
            <a:tailEnd/>
          </a:ln>
          <a:effectLst/>
        </p:spPr>
        <p:txBody>
          <a:bodyPr wrap="none" lIns="0" tIns="0" rIns="0" bIns="0"/>
          <a:lstStyle/>
          <a:p>
            <a:r>
              <a:rPr lang="en-US" sz="1100" b="1">
                <a:latin typeface="Arial" charset="0"/>
              </a:rPr>
              <a:t>FMN</a:t>
            </a:r>
          </a:p>
        </p:txBody>
      </p:sp>
      <p:sp>
        <p:nvSpPr>
          <p:cNvPr id="511017" name="Text Box 41"/>
          <p:cNvSpPr txBox="1">
            <a:spLocks noChangeArrowheads="1"/>
          </p:cNvSpPr>
          <p:nvPr/>
        </p:nvSpPr>
        <p:spPr bwMode="auto">
          <a:xfrm>
            <a:off x="3397250" y="1782763"/>
            <a:ext cx="415925" cy="155575"/>
          </a:xfrm>
          <a:prstGeom prst="rect">
            <a:avLst/>
          </a:prstGeom>
          <a:noFill/>
          <a:ln w="9525">
            <a:noFill/>
            <a:miter lim="800000"/>
            <a:headEnd/>
            <a:tailEnd/>
          </a:ln>
          <a:effectLst/>
        </p:spPr>
        <p:txBody>
          <a:bodyPr wrap="none" lIns="0" tIns="0" rIns="0" bIns="0"/>
          <a:lstStyle/>
          <a:p>
            <a:r>
              <a:rPr lang="en-US" sz="1100" b="1">
                <a:latin typeface="Arial" charset="0"/>
              </a:rPr>
              <a:t>Fe</a:t>
            </a:r>
            <a:r>
              <a:rPr lang="en-US" sz="900" b="1">
                <a:latin typeface="Arial" charset="0"/>
                <a:sym typeface="Symbol" pitchFamily="84" charset="2"/>
              </a:rPr>
              <a:t></a:t>
            </a:r>
            <a:r>
              <a:rPr lang="en-US" sz="1100" b="1">
                <a:latin typeface="Arial" charset="0"/>
              </a:rPr>
              <a:t>S</a:t>
            </a:r>
          </a:p>
        </p:txBody>
      </p:sp>
      <p:sp>
        <p:nvSpPr>
          <p:cNvPr id="511018" name="Text Box 42"/>
          <p:cNvSpPr txBox="1">
            <a:spLocks noChangeArrowheads="1"/>
          </p:cNvSpPr>
          <p:nvPr/>
        </p:nvSpPr>
        <p:spPr bwMode="auto">
          <a:xfrm>
            <a:off x="4019550" y="1733550"/>
            <a:ext cx="415925" cy="155575"/>
          </a:xfrm>
          <a:prstGeom prst="rect">
            <a:avLst/>
          </a:prstGeom>
          <a:noFill/>
          <a:ln w="9525">
            <a:noFill/>
            <a:miter lim="800000"/>
            <a:headEnd/>
            <a:tailEnd/>
          </a:ln>
          <a:effectLst/>
        </p:spPr>
        <p:txBody>
          <a:bodyPr wrap="none" lIns="0" tIns="0" rIns="0" bIns="0"/>
          <a:lstStyle/>
          <a:p>
            <a:r>
              <a:rPr lang="en-US" sz="1100" b="1">
                <a:latin typeface="Arial" charset="0"/>
              </a:rPr>
              <a:t>Fe</a:t>
            </a:r>
            <a:r>
              <a:rPr lang="en-US" sz="900" b="1">
                <a:latin typeface="Arial" charset="0"/>
                <a:sym typeface="Symbol" pitchFamily="84" charset="2"/>
              </a:rPr>
              <a:t></a:t>
            </a:r>
            <a:r>
              <a:rPr lang="en-US" sz="1100" b="1">
                <a:latin typeface="Arial" charset="0"/>
              </a:rPr>
              <a:t>S</a:t>
            </a:r>
          </a:p>
        </p:txBody>
      </p:sp>
      <p:sp>
        <p:nvSpPr>
          <p:cNvPr id="511019" name="Text Box 43"/>
          <p:cNvSpPr txBox="1">
            <a:spLocks noChangeArrowheads="1"/>
          </p:cNvSpPr>
          <p:nvPr/>
        </p:nvSpPr>
        <p:spPr bwMode="auto">
          <a:xfrm>
            <a:off x="4497388" y="1322388"/>
            <a:ext cx="415925" cy="155575"/>
          </a:xfrm>
          <a:prstGeom prst="rect">
            <a:avLst/>
          </a:prstGeom>
          <a:noFill/>
          <a:ln w="9525">
            <a:noFill/>
            <a:miter lim="800000"/>
            <a:headEnd/>
            <a:tailEnd/>
          </a:ln>
          <a:effectLst/>
        </p:spPr>
        <p:txBody>
          <a:bodyPr wrap="none" lIns="0" tIns="0" rIns="0" bIns="0"/>
          <a:lstStyle/>
          <a:p>
            <a:r>
              <a:rPr lang="en-US" sz="1100" b="1">
                <a:latin typeface="Arial" charset="0"/>
              </a:rPr>
              <a:t>FAD</a:t>
            </a:r>
          </a:p>
        </p:txBody>
      </p:sp>
      <p:sp>
        <p:nvSpPr>
          <p:cNvPr id="511020" name="Text Box 44"/>
          <p:cNvSpPr txBox="1">
            <a:spLocks noChangeArrowheads="1"/>
          </p:cNvSpPr>
          <p:nvPr/>
        </p:nvSpPr>
        <p:spPr bwMode="auto">
          <a:xfrm>
            <a:off x="3940175" y="2011363"/>
            <a:ext cx="190500" cy="142875"/>
          </a:xfrm>
          <a:prstGeom prst="rect">
            <a:avLst/>
          </a:prstGeom>
          <a:noFill/>
          <a:ln w="9525">
            <a:noFill/>
            <a:miter lim="800000"/>
            <a:headEnd/>
            <a:tailEnd/>
          </a:ln>
          <a:effectLst/>
        </p:spPr>
        <p:txBody>
          <a:bodyPr wrap="none" lIns="0" tIns="0" rIns="0" bIns="0"/>
          <a:lstStyle/>
          <a:p>
            <a:r>
              <a:rPr lang="en-US" sz="1100" b="1">
                <a:latin typeface="Arial" charset="0"/>
              </a:rPr>
              <a:t>Q</a:t>
            </a:r>
          </a:p>
        </p:txBody>
      </p:sp>
      <p:sp>
        <p:nvSpPr>
          <p:cNvPr id="511021" name="Text Box 45"/>
          <p:cNvSpPr txBox="1">
            <a:spLocks noChangeArrowheads="1"/>
          </p:cNvSpPr>
          <p:nvPr/>
        </p:nvSpPr>
        <p:spPr bwMode="auto">
          <a:xfrm>
            <a:off x="4206875" y="2236788"/>
            <a:ext cx="415925" cy="155575"/>
          </a:xfrm>
          <a:prstGeom prst="rect">
            <a:avLst/>
          </a:prstGeom>
          <a:noFill/>
          <a:ln w="9525">
            <a:noFill/>
            <a:miter lim="800000"/>
            <a:headEnd/>
            <a:tailEnd/>
          </a:ln>
          <a:effectLst/>
        </p:spPr>
        <p:txBody>
          <a:bodyPr wrap="none" lIns="0" tIns="0" rIns="0" bIns="0"/>
          <a:lstStyle/>
          <a:p>
            <a:r>
              <a:rPr lang="en-US" sz="1100" b="1">
                <a:latin typeface="Arial" charset="0"/>
              </a:rPr>
              <a:t>Cyt </a:t>
            </a:r>
            <a:r>
              <a:rPr lang="en-US" sz="1100" b="1" i="1">
                <a:latin typeface="Arial" charset="0"/>
              </a:rPr>
              <a:t>b</a:t>
            </a:r>
            <a:endParaRPr lang="en-US" sz="1100" b="1">
              <a:latin typeface="Arial" charset="0"/>
            </a:endParaRPr>
          </a:p>
        </p:txBody>
      </p:sp>
      <p:sp>
        <p:nvSpPr>
          <p:cNvPr id="511022" name="Text Box 46"/>
          <p:cNvSpPr txBox="1">
            <a:spLocks noChangeArrowheads="1"/>
          </p:cNvSpPr>
          <p:nvPr/>
        </p:nvSpPr>
        <p:spPr bwMode="auto">
          <a:xfrm>
            <a:off x="5006975" y="2693988"/>
            <a:ext cx="415925" cy="155575"/>
          </a:xfrm>
          <a:prstGeom prst="rect">
            <a:avLst/>
          </a:prstGeom>
          <a:noFill/>
          <a:ln w="9525">
            <a:noFill/>
            <a:miter lim="800000"/>
            <a:headEnd/>
            <a:tailEnd/>
          </a:ln>
          <a:effectLst/>
        </p:spPr>
        <p:txBody>
          <a:bodyPr wrap="none" lIns="0" tIns="0" rIns="0" bIns="0"/>
          <a:lstStyle/>
          <a:p>
            <a:r>
              <a:rPr lang="en-US" sz="1100" b="1">
                <a:latin typeface="Arial" charset="0"/>
              </a:rPr>
              <a:t>Cyt </a:t>
            </a:r>
            <a:r>
              <a:rPr lang="en-US" sz="1100" b="1" i="1">
                <a:latin typeface="Arial" charset="0"/>
              </a:rPr>
              <a:t>c</a:t>
            </a:r>
            <a:r>
              <a:rPr lang="en-US" sz="1100" b="1" baseline="-25000">
                <a:latin typeface="Arial" charset="0"/>
              </a:rPr>
              <a:t>1</a:t>
            </a:r>
            <a:endParaRPr lang="en-US" sz="1100" b="1">
              <a:latin typeface="Arial" charset="0"/>
            </a:endParaRPr>
          </a:p>
        </p:txBody>
      </p:sp>
      <p:sp>
        <p:nvSpPr>
          <p:cNvPr id="511023" name="Text Box 47"/>
          <p:cNvSpPr txBox="1">
            <a:spLocks noChangeArrowheads="1"/>
          </p:cNvSpPr>
          <p:nvPr/>
        </p:nvSpPr>
        <p:spPr bwMode="auto">
          <a:xfrm>
            <a:off x="5448300" y="2940050"/>
            <a:ext cx="415925" cy="155575"/>
          </a:xfrm>
          <a:prstGeom prst="rect">
            <a:avLst/>
          </a:prstGeom>
          <a:noFill/>
          <a:ln w="9525">
            <a:noFill/>
            <a:miter lim="800000"/>
            <a:headEnd/>
            <a:tailEnd/>
          </a:ln>
          <a:effectLst/>
        </p:spPr>
        <p:txBody>
          <a:bodyPr wrap="none" lIns="0" tIns="0" rIns="0" bIns="0"/>
          <a:lstStyle/>
          <a:p>
            <a:r>
              <a:rPr lang="en-US" sz="1100" b="1">
                <a:latin typeface="Arial" charset="0"/>
              </a:rPr>
              <a:t>Cyt </a:t>
            </a:r>
            <a:r>
              <a:rPr lang="en-US" sz="1100" b="1" i="1">
                <a:latin typeface="Arial" charset="0"/>
              </a:rPr>
              <a:t>c</a:t>
            </a:r>
            <a:endParaRPr lang="en-US" sz="1100" b="1">
              <a:latin typeface="Arial" charset="0"/>
            </a:endParaRPr>
          </a:p>
        </p:txBody>
      </p:sp>
      <p:sp>
        <p:nvSpPr>
          <p:cNvPr id="511024" name="Text Box 48"/>
          <p:cNvSpPr txBox="1">
            <a:spLocks noChangeArrowheads="1"/>
          </p:cNvSpPr>
          <p:nvPr/>
        </p:nvSpPr>
        <p:spPr bwMode="auto">
          <a:xfrm>
            <a:off x="5876925" y="3159125"/>
            <a:ext cx="415925" cy="155575"/>
          </a:xfrm>
          <a:prstGeom prst="rect">
            <a:avLst/>
          </a:prstGeom>
          <a:noFill/>
          <a:ln w="9525">
            <a:noFill/>
            <a:miter lim="800000"/>
            <a:headEnd/>
            <a:tailEnd/>
          </a:ln>
          <a:effectLst/>
        </p:spPr>
        <p:txBody>
          <a:bodyPr wrap="none" lIns="0" tIns="0" rIns="0" bIns="0"/>
          <a:lstStyle/>
          <a:p>
            <a:r>
              <a:rPr lang="en-US" sz="1100" b="1">
                <a:latin typeface="Arial" charset="0"/>
              </a:rPr>
              <a:t>Cyt </a:t>
            </a:r>
            <a:r>
              <a:rPr lang="en-US" sz="1100" b="1" i="1">
                <a:latin typeface="Arial" charset="0"/>
              </a:rPr>
              <a:t>a</a:t>
            </a:r>
            <a:endParaRPr lang="en-US" sz="1100" b="1">
              <a:latin typeface="Arial" charset="0"/>
            </a:endParaRPr>
          </a:p>
        </p:txBody>
      </p:sp>
      <p:sp>
        <p:nvSpPr>
          <p:cNvPr id="511025" name="Text Box 49"/>
          <p:cNvSpPr txBox="1">
            <a:spLocks noChangeArrowheads="1"/>
          </p:cNvSpPr>
          <p:nvPr/>
        </p:nvSpPr>
        <p:spPr bwMode="auto">
          <a:xfrm>
            <a:off x="6246813" y="3382963"/>
            <a:ext cx="415925" cy="155575"/>
          </a:xfrm>
          <a:prstGeom prst="rect">
            <a:avLst/>
          </a:prstGeom>
          <a:noFill/>
          <a:ln w="9525">
            <a:noFill/>
            <a:miter lim="800000"/>
            <a:headEnd/>
            <a:tailEnd/>
          </a:ln>
          <a:effectLst/>
        </p:spPr>
        <p:txBody>
          <a:bodyPr wrap="none" lIns="0" tIns="0" rIns="0" bIns="0"/>
          <a:lstStyle/>
          <a:p>
            <a:r>
              <a:rPr lang="en-US" sz="1100" b="1">
                <a:latin typeface="Arial" charset="0"/>
              </a:rPr>
              <a:t>Cyt </a:t>
            </a:r>
            <a:r>
              <a:rPr lang="en-US" sz="1100" b="1" i="1">
                <a:latin typeface="Arial" charset="0"/>
              </a:rPr>
              <a:t>a</a:t>
            </a:r>
            <a:r>
              <a:rPr lang="en-US" sz="1100" b="1" baseline="-25000">
                <a:latin typeface="Arial" charset="0"/>
              </a:rPr>
              <a:t>3</a:t>
            </a:r>
            <a:endParaRPr lang="en-US" sz="1100" b="1">
              <a:latin typeface="Arial" charset="0"/>
            </a:endParaRPr>
          </a:p>
        </p:txBody>
      </p:sp>
      <p:sp>
        <p:nvSpPr>
          <p:cNvPr id="511026" name="Text Box 50"/>
          <p:cNvSpPr txBox="1">
            <a:spLocks noChangeArrowheads="1"/>
          </p:cNvSpPr>
          <p:nvPr/>
        </p:nvSpPr>
        <p:spPr bwMode="auto">
          <a:xfrm>
            <a:off x="4648200" y="2481263"/>
            <a:ext cx="415925" cy="155575"/>
          </a:xfrm>
          <a:prstGeom prst="rect">
            <a:avLst/>
          </a:prstGeom>
          <a:noFill/>
          <a:ln w="9525">
            <a:noFill/>
            <a:miter lim="800000"/>
            <a:headEnd/>
            <a:tailEnd/>
          </a:ln>
          <a:effectLst/>
        </p:spPr>
        <p:txBody>
          <a:bodyPr wrap="none" lIns="0" tIns="0" rIns="0" bIns="0"/>
          <a:lstStyle/>
          <a:p>
            <a:r>
              <a:rPr lang="en-US" sz="1100" b="1">
                <a:latin typeface="Arial" charset="0"/>
              </a:rPr>
              <a:t>Fe</a:t>
            </a:r>
            <a:r>
              <a:rPr lang="en-US" sz="900" b="1">
                <a:latin typeface="Arial" charset="0"/>
                <a:sym typeface="Symbol" pitchFamily="84" charset="2"/>
              </a:rPr>
              <a:t></a:t>
            </a:r>
            <a:r>
              <a:rPr lang="en-US" sz="1100" b="1">
                <a:latin typeface="Arial" charset="0"/>
              </a:rPr>
              <a:t>S</a:t>
            </a:r>
          </a:p>
        </p:txBody>
      </p:sp>
      <p:sp>
        <p:nvSpPr>
          <p:cNvPr id="511027" name="Line 51"/>
          <p:cNvSpPr>
            <a:spLocks noChangeShapeType="1"/>
          </p:cNvSpPr>
          <p:nvPr/>
        </p:nvSpPr>
        <p:spPr bwMode="auto">
          <a:xfrm>
            <a:off x="5053013" y="1282700"/>
            <a:ext cx="436562" cy="149225"/>
          </a:xfrm>
          <a:prstGeom prst="line">
            <a:avLst/>
          </a:prstGeom>
          <a:noFill/>
          <a:ln w="12700">
            <a:solidFill>
              <a:schemeClr val="tx1"/>
            </a:solidFill>
            <a:round/>
            <a:headEnd/>
            <a:tailEnd/>
          </a:ln>
          <a:effectLst/>
        </p:spPr>
        <p:txBody>
          <a:bodyPr wrap="none" anchor="ctr"/>
          <a:lstStyle/>
          <a:p>
            <a:endParaRPr lang="en-US"/>
          </a:p>
        </p:txBody>
      </p:sp>
      <p:sp>
        <p:nvSpPr>
          <p:cNvPr id="511028" name="Line 52"/>
          <p:cNvSpPr>
            <a:spLocks noChangeShapeType="1"/>
          </p:cNvSpPr>
          <p:nvPr/>
        </p:nvSpPr>
        <p:spPr bwMode="auto">
          <a:xfrm flipV="1">
            <a:off x="4989513" y="1431925"/>
            <a:ext cx="508000" cy="466725"/>
          </a:xfrm>
          <a:prstGeom prst="line">
            <a:avLst/>
          </a:prstGeom>
          <a:noFill/>
          <a:ln w="12700">
            <a:solidFill>
              <a:schemeClr val="tx1"/>
            </a:solidFill>
            <a:round/>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5128" name="Picture 56" descr="09_15Chemiosmosis-U"/>
          <p:cNvPicPr>
            <a:picLocks noChangeAspect="1" noChangeArrowheads="1"/>
          </p:cNvPicPr>
          <p:nvPr/>
        </p:nvPicPr>
        <p:blipFill>
          <a:blip r:embed="rId3" cstate="print"/>
          <a:srcRect/>
          <a:stretch>
            <a:fillRect/>
          </a:stretch>
        </p:blipFill>
        <p:spPr bwMode="auto">
          <a:xfrm>
            <a:off x="296863" y="534988"/>
            <a:ext cx="8548687" cy="5786437"/>
          </a:xfrm>
          <a:prstGeom prst="rect">
            <a:avLst/>
          </a:prstGeom>
          <a:noFill/>
        </p:spPr>
      </p:pic>
      <p:sp>
        <p:nvSpPr>
          <p:cNvPr id="515075" name="Rectangle 3"/>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a:r>
              <a:rPr lang="en-US" sz="1200" dirty="0">
                <a:latin typeface="Arial" charset="0"/>
              </a:rPr>
              <a:t>Figure 9.15</a:t>
            </a:r>
          </a:p>
        </p:txBody>
      </p:sp>
      <p:sp>
        <p:nvSpPr>
          <p:cNvPr id="515076" name="Text Box 4"/>
          <p:cNvSpPr txBox="1">
            <a:spLocks noChangeArrowheads="1"/>
          </p:cNvSpPr>
          <p:nvPr/>
        </p:nvSpPr>
        <p:spPr bwMode="auto">
          <a:xfrm>
            <a:off x="431800" y="1844675"/>
            <a:ext cx="1050925" cy="950913"/>
          </a:xfrm>
          <a:prstGeom prst="rect">
            <a:avLst/>
          </a:prstGeom>
          <a:noFill/>
          <a:ln w="9525">
            <a:noFill/>
            <a:miter lim="800000"/>
            <a:headEnd/>
            <a:tailEnd/>
          </a:ln>
          <a:effectLst/>
        </p:spPr>
        <p:txBody>
          <a:bodyPr wrap="none" lIns="0" tIns="0" rIns="0" bIns="0"/>
          <a:lstStyle/>
          <a:p>
            <a:pPr>
              <a:lnSpc>
                <a:spcPct val="90000"/>
              </a:lnSpc>
            </a:pPr>
            <a:r>
              <a:rPr lang="en-US" sz="1600" b="1">
                <a:latin typeface="Arial" charset="0"/>
              </a:rPr>
              <a:t>Protein</a:t>
            </a:r>
            <a:br>
              <a:rPr lang="en-US" sz="1600" b="1">
                <a:latin typeface="Arial" charset="0"/>
              </a:rPr>
            </a:br>
            <a:r>
              <a:rPr lang="en-US" sz="1600" b="1">
                <a:latin typeface="Arial" charset="0"/>
              </a:rPr>
              <a:t>complex</a:t>
            </a:r>
            <a:br>
              <a:rPr lang="en-US" sz="1600" b="1">
                <a:latin typeface="Arial" charset="0"/>
              </a:rPr>
            </a:br>
            <a:r>
              <a:rPr lang="en-US" sz="1600" b="1">
                <a:latin typeface="Arial" charset="0"/>
              </a:rPr>
              <a:t>of electron</a:t>
            </a:r>
            <a:br>
              <a:rPr lang="en-US" sz="1600" b="1">
                <a:latin typeface="Arial" charset="0"/>
              </a:rPr>
            </a:br>
            <a:r>
              <a:rPr lang="en-US" sz="1600" b="1">
                <a:latin typeface="Arial" charset="0"/>
              </a:rPr>
              <a:t>carriers</a:t>
            </a:r>
          </a:p>
        </p:txBody>
      </p:sp>
      <p:sp>
        <p:nvSpPr>
          <p:cNvPr id="515092" name="Text Box 20"/>
          <p:cNvSpPr txBox="1">
            <a:spLocks noChangeArrowheads="1"/>
          </p:cNvSpPr>
          <p:nvPr/>
        </p:nvSpPr>
        <p:spPr bwMode="auto">
          <a:xfrm>
            <a:off x="398463" y="4722813"/>
            <a:ext cx="1858962" cy="474662"/>
          </a:xfrm>
          <a:prstGeom prst="rect">
            <a:avLst/>
          </a:prstGeom>
          <a:noFill/>
          <a:ln w="9525">
            <a:noFill/>
            <a:miter lim="800000"/>
            <a:headEnd/>
            <a:tailEnd/>
          </a:ln>
          <a:effectLst/>
        </p:spPr>
        <p:txBody>
          <a:bodyPr wrap="none" lIns="0" tIns="0" rIns="0" bIns="0"/>
          <a:lstStyle/>
          <a:p>
            <a:pPr>
              <a:lnSpc>
                <a:spcPct val="90000"/>
              </a:lnSpc>
            </a:pPr>
            <a:r>
              <a:rPr lang="en-US" sz="1600" b="1">
                <a:latin typeface="Arial" charset="0"/>
              </a:rPr>
              <a:t>(carrying electrons</a:t>
            </a:r>
            <a:br>
              <a:rPr lang="en-US" sz="1600" b="1">
                <a:latin typeface="Arial" charset="0"/>
              </a:rPr>
            </a:br>
            <a:r>
              <a:rPr lang="en-US" sz="1600" b="1">
                <a:latin typeface="Arial" charset="0"/>
              </a:rPr>
              <a:t>from food)</a:t>
            </a:r>
          </a:p>
        </p:txBody>
      </p:sp>
      <p:sp>
        <p:nvSpPr>
          <p:cNvPr id="515093" name="Text Box 21"/>
          <p:cNvSpPr txBox="1">
            <a:spLocks noChangeArrowheads="1"/>
          </p:cNvSpPr>
          <p:nvPr/>
        </p:nvSpPr>
        <p:spPr bwMode="auto">
          <a:xfrm>
            <a:off x="2566988" y="5449888"/>
            <a:ext cx="2413000" cy="261937"/>
          </a:xfrm>
          <a:prstGeom prst="rect">
            <a:avLst/>
          </a:prstGeom>
          <a:noFill/>
          <a:ln w="9525">
            <a:noFill/>
            <a:miter lim="800000"/>
            <a:headEnd/>
            <a:tailEnd/>
          </a:ln>
          <a:effectLst/>
        </p:spPr>
        <p:txBody>
          <a:bodyPr wrap="none" lIns="0" tIns="0" rIns="0" bIns="0"/>
          <a:lstStyle/>
          <a:p>
            <a:pPr>
              <a:lnSpc>
                <a:spcPct val="90000"/>
              </a:lnSpc>
            </a:pPr>
            <a:r>
              <a:rPr lang="en-US" sz="1600" b="1">
                <a:latin typeface="Arial" charset="0"/>
              </a:rPr>
              <a:t>Electron transport chain</a:t>
            </a:r>
          </a:p>
        </p:txBody>
      </p:sp>
      <p:sp>
        <p:nvSpPr>
          <p:cNvPr id="515094" name="Text Box 22"/>
          <p:cNvSpPr txBox="1">
            <a:spLocks noChangeArrowheads="1"/>
          </p:cNvSpPr>
          <p:nvPr/>
        </p:nvSpPr>
        <p:spPr bwMode="auto">
          <a:xfrm>
            <a:off x="3678238" y="5859463"/>
            <a:ext cx="2611437" cy="261937"/>
          </a:xfrm>
          <a:prstGeom prst="rect">
            <a:avLst/>
          </a:prstGeom>
          <a:noFill/>
          <a:ln w="9525">
            <a:noFill/>
            <a:miter lim="800000"/>
            <a:headEnd/>
            <a:tailEnd/>
          </a:ln>
          <a:effectLst/>
        </p:spPr>
        <p:txBody>
          <a:bodyPr wrap="none" lIns="0" tIns="0" rIns="0" bIns="0"/>
          <a:lstStyle/>
          <a:p>
            <a:pPr>
              <a:lnSpc>
                <a:spcPct val="90000"/>
              </a:lnSpc>
            </a:pPr>
            <a:r>
              <a:rPr lang="en-US" sz="1600" b="1">
                <a:latin typeface="Arial" charset="0"/>
              </a:rPr>
              <a:t>Oxidative phosphorylation</a:t>
            </a:r>
          </a:p>
        </p:txBody>
      </p:sp>
      <p:sp>
        <p:nvSpPr>
          <p:cNvPr id="515095" name="Text Box 23"/>
          <p:cNvSpPr txBox="1">
            <a:spLocks noChangeArrowheads="1"/>
          </p:cNvSpPr>
          <p:nvPr/>
        </p:nvSpPr>
        <p:spPr bwMode="auto">
          <a:xfrm>
            <a:off x="7013575" y="5449888"/>
            <a:ext cx="1514475" cy="250825"/>
          </a:xfrm>
          <a:prstGeom prst="rect">
            <a:avLst/>
          </a:prstGeom>
          <a:noFill/>
          <a:ln w="9525">
            <a:noFill/>
            <a:miter lim="800000"/>
            <a:headEnd/>
            <a:tailEnd/>
          </a:ln>
          <a:effectLst/>
        </p:spPr>
        <p:txBody>
          <a:bodyPr wrap="none" lIns="0" tIns="0" rIns="0" bIns="0"/>
          <a:lstStyle/>
          <a:p>
            <a:pPr>
              <a:lnSpc>
                <a:spcPct val="90000"/>
              </a:lnSpc>
            </a:pPr>
            <a:r>
              <a:rPr lang="en-US" sz="1600" b="1">
                <a:latin typeface="Arial" charset="0"/>
              </a:rPr>
              <a:t>Chemiosmosis</a:t>
            </a:r>
          </a:p>
        </p:txBody>
      </p:sp>
      <p:sp>
        <p:nvSpPr>
          <p:cNvPr id="515096" name="Text Box 24"/>
          <p:cNvSpPr txBox="1">
            <a:spLocks noChangeArrowheads="1"/>
          </p:cNvSpPr>
          <p:nvPr/>
        </p:nvSpPr>
        <p:spPr bwMode="auto">
          <a:xfrm>
            <a:off x="8135938" y="3506788"/>
            <a:ext cx="654050" cy="647700"/>
          </a:xfrm>
          <a:prstGeom prst="rect">
            <a:avLst/>
          </a:prstGeom>
          <a:noFill/>
          <a:ln w="9525">
            <a:noFill/>
            <a:miter lim="800000"/>
            <a:headEnd/>
            <a:tailEnd/>
          </a:ln>
          <a:effectLst/>
        </p:spPr>
        <p:txBody>
          <a:bodyPr wrap="none" lIns="0" tIns="0" rIns="0" bIns="0"/>
          <a:lstStyle/>
          <a:p>
            <a:pPr>
              <a:lnSpc>
                <a:spcPct val="90000"/>
              </a:lnSpc>
            </a:pPr>
            <a:r>
              <a:rPr lang="en-US" sz="1600" b="1">
                <a:latin typeface="Arial" charset="0"/>
              </a:rPr>
              <a:t>ATP</a:t>
            </a:r>
            <a:br>
              <a:rPr lang="en-US" sz="1600" b="1">
                <a:latin typeface="Arial" charset="0"/>
              </a:rPr>
            </a:br>
            <a:r>
              <a:rPr lang="en-US" sz="1600" b="1">
                <a:latin typeface="Arial" charset="0"/>
              </a:rPr>
              <a:t>synth-</a:t>
            </a:r>
            <a:br>
              <a:rPr lang="en-US" sz="1600" b="1">
                <a:latin typeface="Arial" charset="0"/>
              </a:rPr>
            </a:br>
            <a:r>
              <a:rPr lang="en-US" sz="1600" b="1">
                <a:latin typeface="Arial" charset="0"/>
              </a:rPr>
              <a:t>ase</a:t>
            </a:r>
          </a:p>
        </p:txBody>
      </p:sp>
      <p:sp>
        <p:nvSpPr>
          <p:cNvPr id="515097" name="Text Box 25"/>
          <p:cNvSpPr txBox="1">
            <a:spLocks noChangeArrowheads="1"/>
          </p:cNvSpPr>
          <p:nvPr/>
        </p:nvSpPr>
        <p:spPr bwMode="auto">
          <a:xfrm>
            <a:off x="1363663" y="3362325"/>
            <a:ext cx="177800" cy="276225"/>
          </a:xfrm>
          <a:prstGeom prst="rect">
            <a:avLst/>
          </a:prstGeom>
          <a:noFill/>
          <a:ln w="9525">
            <a:noFill/>
            <a:miter lim="800000"/>
            <a:headEnd/>
            <a:tailEnd/>
          </a:ln>
          <a:effectLst/>
        </p:spPr>
        <p:txBody>
          <a:bodyPr wrap="none" lIns="0" tIns="0" rIns="0" bIns="0"/>
          <a:lstStyle/>
          <a:p>
            <a:pPr>
              <a:lnSpc>
                <a:spcPct val="90000"/>
              </a:lnSpc>
            </a:pPr>
            <a:r>
              <a:rPr lang="en-US" sz="1600" b="1">
                <a:latin typeface="Times New Roman" pitchFamily="84" charset="0"/>
              </a:rPr>
              <a:t>I</a:t>
            </a:r>
            <a:endParaRPr lang="en-US" sz="1600" b="1">
              <a:latin typeface="Arial" charset="0"/>
            </a:endParaRPr>
          </a:p>
        </p:txBody>
      </p:sp>
      <p:sp>
        <p:nvSpPr>
          <p:cNvPr id="515098" name="Text Box 26"/>
          <p:cNvSpPr txBox="1">
            <a:spLocks noChangeArrowheads="1"/>
          </p:cNvSpPr>
          <p:nvPr/>
        </p:nvSpPr>
        <p:spPr bwMode="auto">
          <a:xfrm>
            <a:off x="2282825" y="3765550"/>
            <a:ext cx="177800" cy="276225"/>
          </a:xfrm>
          <a:prstGeom prst="rect">
            <a:avLst/>
          </a:prstGeom>
          <a:noFill/>
          <a:ln w="9525">
            <a:noFill/>
            <a:miter lim="800000"/>
            <a:headEnd/>
            <a:tailEnd/>
          </a:ln>
          <a:effectLst/>
        </p:spPr>
        <p:txBody>
          <a:bodyPr wrap="none" lIns="0" tIns="0" rIns="0" bIns="0"/>
          <a:lstStyle/>
          <a:p>
            <a:pPr>
              <a:lnSpc>
                <a:spcPct val="90000"/>
              </a:lnSpc>
            </a:pPr>
            <a:r>
              <a:rPr lang="en-US" sz="1600" b="1">
                <a:latin typeface="Times New Roman" pitchFamily="84" charset="0"/>
              </a:rPr>
              <a:t>II</a:t>
            </a:r>
            <a:endParaRPr lang="en-US" sz="1600" b="1">
              <a:latin typeface="Arial" charset="0"/>
            </a:endParaRPr>
          </a:p>
        </p:txBody>
      </p:sp>
      <p:sp>
        <p:nvSpPr>
          <p:cNvPr id="515099" name="Text Box 27"/>
          <p:cNvSpPr txBox="1">
            <a:spLocks noChangeArrowheads="1"/>
          </p:cNvSpPr>
          <p:nvPr/>
        </p:nvSpPr>
        <p:spPr bwMode="auto">
          <a:xfrm>
            <a:off x="3144838" y="3205163"/>
            <a:ext cx="177800" cy="276225"/>
          </a:xfrm>
          <a:prstGeom prst="rect">
            <a:avLst/>
          </a:prstGeom>
          <a:noFill/>
          <a:ln w="9525">
            <a:noFill/>
            <a:miter lim="800000"/>
            <a:headEnd/>
            <a:tailEnd/>
          </a:ln>
          <a:effectLst/>
        </p:spPr>
        <p:txBody>
          <a:bodyPr wrap="none" lIns="0" tIns="0" rIns="0" bIns="0"/>
          <a:lstStyle/>
          <a:p>
            <a:pPr>
              <a:lnSpc>
                <a:spcPct val="90000"/>
              </a:lnSpc>
            </a:pPr>
            <a:r>
              <a:rPr lang="en-US" sz="1600" b="1">
                <a:latin typeface="Times New Roman" pitchFamily="84" charset="0"/>
              </a:rPr>
              <a:t>III</a:t>
            </a:r>
          </a:p>
        </p:txBody>
      </p:sp>
      <p:sp>
        <p:nvSpPr>
          <p:cNvPr id="515100" name="Text Box 28"/>
          <p:cNvSpPr txBox="1">
            <a:spLocks noChangeArrowheads="1"/>
          </p:cNvSpPr>
          <p:nvPr/>
        </p:nvSpPr>
        <p:spPr bwMode="auto">
          <a:xfrm>
            <a:off x="5046663" y="2905125"/>
            <a:ext cx="177800" cy="276225"/>
          </a:xfrm>
          <a:prstGeom prst="rect">
            <a:avLst/>
          </a:prstGeom>
          <a:noFill/>
          <a:ln w="9525">
            <a:noFill/>
            <a:miter lim="800000"/>
            <a:headEnd/>
            <a:tailEnd/>
          </a:ln>
          <a:effectLst/>
        </p:spPr>
        <p:txBody>
          <a:bodyPr wrap="none" lIns="0" tIns="0" rIns="0" bIns="0"/>
          <a:lstStyle/>
          <a:p>
            <a:pPr>
              <a:lnSpc>
                <a:spcPct val="90000"/>
              </a:lnSpc>
            </a:pPr>
            <a:r>
              <a:rPr lang="en-US" sz="1600" b="1">
                <a:latin typeface="Times New Roman" pitchFamily="84" charset="0"/>
              </a:rPr>
              <a:t>IV</a:t>
            </a:r>
            <a:endParaRPr lang="en-US" sz="1600" b="1">
              <a:latin typeface="Arial" charset="0"/>
            </a:endParaRPr>
          </a:p>
        </p:txBody>
      </p:sp>
      <p:sp>
        <p:nvSpPr>
          <p:cNvPr id="515101" name="Text Box 29"/>
          <p:cNvSpPr txBox="1">
            <a:spLocks noChangeArrowheads="1"/>
          </p:cNvSpPr>
          <p:nvPr/>
        </p:nvSpPr>
        <p:spPr bwMode="auto">
          <a:xfrm>
            <a:off x="2533650" y="3051175"/>
            <a:ext cx="192088" cy="222250"/>
          </a:xfrm>
          <a:prstGeom prst="rect">
            <a:avLst/>
          </a:prstGeom>
          <a:noFill/>
          <a:ln w="9525">
            <a:noFill/>
            <a:miter lim="800000"/>
            <a:headEnd/>
            <a:tailEnd/>
          </a:ln>
          <a:effectLst/>
        </p:spPr>
        <p:txBody>
          <a:bodyPr wrap="none" lIns="0" tIns="0" rIns="0" bIns="0"/>
          <a:lstStyle/>
          <a:p>
            <a:pPr>
              <a:lnSpc>
                <a:spcPct val="90000"/>
              </a:lnSpc>
            </a:pPr>
            <a:r>
              <a:rPr lang="en-US" sz="1600" b="1">
                <a:latin typeface="Arial" charset="0"/>
              </a:rPr>
              <a:t>Q</a:t>
            </a:r>
          </a:p>
        </p:txBody>
      </p:sp>
      <p:sp>
        <p:nvSpPr>
          <p:cNvPr id="515102" name="Text Box 30"/>
          <p:cNvSpPr txBox="1">
            <a:spLocks noChangeArrowheads="1"/>
          </p:cNvSpPr>
          <p:nvPr/>
        </p:nvSpPr>
        <p:spPr bwMode="auto">
          <a:xfrm>
            <a:off x="4114800" y="2159000"/>
            <a:ext cx="563563" cy="236538"/>
          </a:xfrm>
          <a:prstGeom prst="rect">
            <a:avLst/>
          </a:prstGeom>
          <a:noFill/>
          <a:ln w="9525">
            <a:noFill/>
            <a:miter lim="800000"/>
            <a:headEnd/>
            <a:tailEnd/>
          </a:ln>
          <a:effectLst/>
        </p:spPr>
        <p:txBody>
          <a:bodyPr wrap="none" lIns="0" tIns="0" rIns="0" bIns="0"/>
          <a:lstStyle/>
          <a:p>
            <a:pPr>
              <a:lnSpc>
                <a:spcPct val="90000"/>
              </a:lnSpc>
            </a:pPr>
            <a:r>
              <a:rPr lang="en-US" sz="1600" b="1">
                <a:latin typeface="Arial" charset="0"/>
              </a:rPr>
              <a:t>Cyt </a:t>
            </a:r>
            <a:r>
              <a:rPr lang="en-US" sz="1600" b="1" i="1">
                <a:latin typeface="Arial" charset="0"/>
              </a:rPr>
              <a:t>c</a:t>
            </a:r>
            <a:endParaRPr lang="en-US" sz="1600" b="1">
              <a:latin typeface="Arial" charset="0"/>
            </a:endParaRPr>
          </a:p>
        </p:txBody>
      </p:sp>
      <p:sp>
        <p:nvSpPr>
          <p:cNvPr id="515103" name="Text Box 31"/>
          <p:cNvSpPr txBox="1">
            <a:spLocks noChangeArrowheads="1"/>
          </p:cNvSpPr>
          <p:nvPr/>
        </p:nvSpPr>
        <p:spPr bwMode="auto">
          <a:xfrm>
            <a:off x="2844800" y="4024313"/>
            <a:ext cx="442913" cy="222250"/>
          </a:xfrm>
          <a:prstGeom prst="rect">
            <a:avLst/>
          </a:prstGeom>
          <a:noFill/>
          <a:ln w="9525">
            <a:noFill/>
            <a:miter lim="800000"/>
            <a:headEnd/>
            <a:tailEnd/>
          </a:ln>
          <a:effectLst/>
        </p:spPr>
        <p:txBody>
          <a:bodyPr wrap="none" lIns="0" tIns="0" rIns="0" bIns="0"/>
          <a:lstStyle/>
          <a:p>
            <a:pPr>
              <a:lnSpc>
                <a:spcPct val="90000"/>
              </a:lnSpc>
            </a:pPr>
            <a:r>
              <a:rPr lang="en-US" sz="1600" b="1">
                <a:latin typeface="Arial" charset="0"/>
              </a:rPr>
              <a:t>FAD</a:t>
            </a:r>
          </a:p>
        </p:txBody>
      </p:sp>
      <p:sp>
        <p:nvSpPr>
          <p:cNvPr id="515104" name="Text Box 32"/>
          <p:cNvSpPr txBox="1">
            <a:spLocks noChangeArrowheads="1"/>
          </p:cNvSpPr>
          <p:nvPr/>
        </p:nvSpPr>
        <p:spPr bwMode="auto">
          <a:xfrm>
            <a:off x="2222500" y="4049713"/>
            <a:ext cx="668338" cy="236537"/>
          </a:xfrm>
          <a:prstGeom prst="rect">
            <a:avLst/>
          </a:prstGeom>
          <a:noFill/>
          <a:ln w="9525">
            <a:noFill/>
            <a:miter lim="800000"/>
            <a:headEnd/>
            <a:tailEnd/>
          </a:ln>
          <a:effectLst/>
        </p:spPr>
        <p:txBody>
          <a:bodyPr wrap="none" lIns="0" tIns="0" rIns="0" bIns="0"/>
          <a:lstStyle/>
          <a:p>
            <a:pPr>
              <a:lnSpc>
                <a:spcPct val="90000"/>
              </a:lnSpc>
            </a:pPr>
            <a:r>
              <a:rPr lang="en-US" sz="1400" b="1">
                <a:latin typeface="Arial" charset="0"/>
              </a:rPr>
              <a:t>FADH</a:t>
            </a:r>
            <a:r>
              <a:rPr lang="en-US" sz="1400" b="1" baseline="-25000">
                <a:latin typeface="Arial" charset="0"/>
              </a:rPr>
              <a:t>2</a:t>
            </a:r>
            <a:endParaRPr lang="en-US" sz="1400" b="1">
              <a:latin typeface="Arial" charset="0"/>
            </a:endParaRPr>
          </a:p>
        </p:txBody>
      </p:sp>
      <p:sp>
        <p:nvSpPr>
          <p:cNvPr id="515105" name="Text Box 33"/>
          <p:cNvSpPr txBox="1">
            <a:spLocks noChangeArrowheads="1"/>
          </p:cNvSpPr>
          <p:nvPr/>
        </p:nvSpPr>
        <p:spPr bwMode="auto">
          <a:xfrm>
            <a:off x="547688" y="4505325"/>
            <a:ext cx="534987" cy="223838"/>
          </a:xfrm>
          <a:prstGeom prst="rect">
            <a:avLst/>
          </a:prstGeom>
          <a:noFill/>
          <a:ln w="9525">
            <a:noFill/>
            <a:miter lim="800000"/>
            <a:headEnd/>
            <a:tailEnd/>
          </a:ln>
          <a:effectLst/>
        </p:spPr>
        <p:txBody>
          <a:bodyPr wrap="none" lIns="0" tIns="0" rIns="0" bIns="0"/>
          <a:lstStyle/>
          <a:p>
            <a:pPr>
              <a:lnSpc>
                <a:spcPct val="90000"/>
              </a:lnSpc>
            </a:pPr>
            <a:r>
              <a:rPr lang="en-US" sz="1400" b="1">
                <a:latin typeface="Arial" charset="0"/>
              </a:rPr>
              <a:t>NADH</a:t>
            </a:r>
          </a:p>
        </p:txBody>
      </p:sp>
      <p:sp>
        <p:nvSpPr>
          <p:cNvPr id="515106" name="Text Box 34"/>
          <p:cNvSpPr txBox="1">
            <a:spLocks noChangeArrowheads="1"/>
          </p:cNvSpPr>
          <p:nvPr/>
        </p:nvSpPr>
        <p:spPr bwMode="auto">
          <a:xfrm>
            <a:off x="6407150" y="4572000"/>
            <a:ext cx="866775" cy="261938"/>
          </a:xfrm>
          <a:prstGeom prst="rect">
            <a:avLst/>
          </a:prstGeom>
          <a:noFill/>
          <a:ln w="9525">
            <a:noFill/>
            <a:miter lim="800000"/>
            <a:headEnd/>
            <a:tailEnd/>
          </a:ln>
          <a:effectLst/>
        </p:spPr>
        <p:txBody>
          <a:bodyPr wrap="none" lIns="0" tIns="0" rIns="0" bIns="0"/>
          <a:lstStyle/>
          <a:p>
            <a:pPr>
              <a:lnSpc>
                <a:spcPct val="90000"/>
              </a:lnSpc>
            </a:pPr>
            <a:r>
              <a:rPr lang="en-US" sz="1400" b="1">
                <a:latin typeface="Arial" charset="0"/>
              </a:rPr>
              <a:t>ADP </a:t>
            </a:r>
            <a:r>
              <a:rPr lang="en-US" sz="1400" b="1">
                <a:latin typeface="Arial" charset="0"/>
                <a:sym typeface="Symbol" pitchFamily="84" charset="2"/>
              </a:rPr>
              <a:t></a:t>
            </a:r>
            <a:r>
              <a:rPr lang="en-US" sz="1400" b="1">
                <a:latin typeface="Arial" charset="0"/>
              </a:rPr>
              <a:t> P </a:t>
            </a:r>
            <a:r>
              <a:rPr lang="en-US" sz="1400" b="1" baseline="-25000">
                <a:latin typeface="Arial" charset="0"/>
              </a:rPr>
              <a:t>i</a:t>
            </a:r>
            <a:endParaRPr lang="en-US" sz="1400" b="1">
              <a:latin typeface="Arial" charset="0"/>
            </a:endParaRPr>
          </a:p>
        </p:txBody>
      </p:sp>
      <p:sp>
        <p:nvSpPr>
          <p:cNvPr id="515107" name="Text Box 35"/>
          <p:cNvSpPr txBox="1">
            <a:spLocks noChangeArrowheads="1"/>
          </p:cNvSpPr>
          <p:nvPr/>
        </p:nvSpPr>
        <p:spPr bwMode="auto">
          <a:xfrm>
            <a:off x="1757363" y="4445000"/>
            <a:ext cx="534987" cy="223838"/>
          </a:xfrm>
          <a:prstGeom prst="rect">
            <a:avLst/>
          </a:prstGeom>
          <a:noFill/>
          <a:ln w="9525">
            <a:noFill/>
            <a:miter lim="800000"/>
            <a:headEnd/>
            <a:tailEnd/>
          </a:ln>
          <a:effectLst/>
        </p:spPr>
        <p:txBody>
          <a:bodyPr wrap="none" lIns="0" tIns="0" rIns="0" bIns="0"/>
          <a:lstStyle/>
          <a:p>
            <a:pPr>
              <a:lnSpc>
                <a:spcPct val="90000"/>
              </a:lnSpc>
            </a:pPr>
            <a:r>
              <a:rPr lang="en-US" sz="1400" b="1">
                <a:latin typeface="Arial" charset="0"/>
              </a:rPr>
              <a:t>NAD</a:t>
            </a:r>
            <a:r>
              <a:rPr lang="en-US" sz="1400" b="1" baseline="30000">
                <a:latin typeface="Arial" charset="0"/>
                <a:sym typeface="Symbol" pitchFamily="84" charset="2"/>
              </a:rPr>
              <a:t></a:t>
            </a:r>
            <a:endParaRPr lang="en-US" sz="1400" b="1">
              <a:latin typeface="Arial" charset="0"/>
            </a:endParaRPr>
          </a:p>
        </p:txBody>
      </p:sp>
      <p:sp>
        <p:nvSpPr>
          <p:cNvPr id="515108" name="Text Box 36"/>
          <p:cNvSpPr txBox="1">
            <a:spLocks noChangeArrowheads="1"/>
          </p:cNvSpPr>
          <p:nvPr/>
        </p:nvSpPr>
        <p:spPr bwMode="auto">
          <a:xfrm>
            <a:off x="7478713" y="5059363"/>
            <a:ext cx="296862" cy="211137"/>
          </a:xfrm>
          <a:prstGeom prst="rect">
            <a:avLst/>
          </a:prstGeom>
          <a:noFill/>
          <a:ln w="9525">
            <a:noFill/>
            <a:miter lim="800000"/>
            <a:headEnd/>
            <a:tailEnd/>
          </a:ln>
          <a:effectLst/>
        </p:spPr>
        <p:txBody>
          <a:bodyPr wrap="none" lIns="0" tIns="0" rIns="0" bIns="0"/>
          <a:lstStyle/>
          <a:p>
            <a:pPr>
              <a:lnSpc>
                <a:spcPct val="90000"/>
              </a:lnSpc>
            </a:pPr>
            <a:r>
              <a:rPr lang="en-US" sz="1400" b="1">
                <a:latin typeface="Arial" charset="0"/>
              </a:rPr>
              <a:t>H</a:t>
            </a:r>
            <a:r>
              <a:rPr lang="en-US" sz="1400" b="1" baseline="30000">
                <a:latin typeface="Arial" charset="0"/>
                <a:sym typeface="Symbol" pitchFamily="84" charset="2"/>
              </a:rPr>
              <a:t></a:t>
            </a:r>
            <a:endParaRPr lang="en-US" sz="1400" b="1">
              <a:latin typeface="Arial" charset="0"/>
            </a:endParaRPr>
          </a:p>
        </p:txBody>
      </p:sp>
      <p:sp>
        <p:nvSpPr>
          <p:cNvPr id="515109" name="Text Box 37"/>
          <p:cNvSpPr txBox="1">
            <a:spLocks noChangeArrowheads="1"/>
          </p:cNvSpPr>
          <p:nvPr/>
        </p:nvSpPr>
        <p:spPr bwMode="auto">
          <a:xfrm>
            <a:off x="4230688" y="3941763"/>
            <a:ext cx="931862" cy="225425"/>
          </a:xfrm>
          <a:prstGeom prst="rect">
            <a:avLst/>
          </a:prstGeom>
          <a:noFill/>
          <a:ln w="9525">
            <a:noFill/>
            <a:miter lim="800000"/>
            <a:headEnd/>
            <a:tailEnd/>
          </a:ln>
          <a:effectLst/>
        </p:spPr>
        <p:txBody>
          <a:bodyPr wrap="none" lIns="0" tIns="0" rIns="0" bIns="0"/>
          <a:lstStyle/>
          <a:p>
            <a:pPr>
              <a:lnSpc>
                <a:spcPct val="90000"/>
              </a:lnSpc>
            </a:pPr>
            <a:r>
              <a:rPr lang="en-US" sz="1400" b="1">
                <a:latin typeface="Arial" charset="0"/>
              </a:rPr>
              <a:t>2 H</a:t>
            </a:r>
            <a:r>
              <a:rPr lang="en-US" sz="1400" b="1" baseline="30000">
                <a:latin typeface="Arial" charset="0"/>
                <a:sym typeface="Symbol" pitchFamily="84" charset="2"/>
              </a:rPr>
              <a:t></a:t>
            </a:r>
            <a:r>
              <a:rPr lang="en-US" sz="1400" b="1">
                <a:latin typeface="Arial" charset="0"/>
              </a:rPr>
              <a:t> + </a:t>
            </a:r>
            <a:r>
              <a:rPr lang="en-US" sz="1400" b="1" baseline="30000">
                <a:latin typeface="Arial" charset="0"/>
              </a:rPr>
              <a:t>1</a:t>
            </a:r>
            <a:r>
              <a:rPr lang="en-US" sz="1400" b="1">
                <a:latin typeface="Arial" charset="0"/>
              </a:rPr>
              <a:t>/</a:t>
            </a:r>
            <a:r>
              <a:rPr lang="en-US" sz="1400" b="1" baseline="-25000">
                <a:latin typeface="Arial" charset="0"/>
              </a:rPr>
              <a:t>2</a:t>
            </a:r>
            <a:r>
              <a:rPr lang="en-US" sz="1400" b="1">
                <a:latin typeface="Arial" charset="0"/>
              </a:rPr>
              <a:t>O</a:t>
            </a:r>
            <a:r>
              <a:rPr lang="en-US" sz="1400" b="1" baseline="-25000">
                <a:latin typeface="Arial" charset="0"/>
              </a:rPr>
              <a:t>2</a:t>
            </a:r>
          </a:p>
        </p:txBody>
      </p:sp>
      <p:sp>
        <p:nvSpPr>
          <p:cNvPr id="515110" name="Text Box 38"/>
          <p:cNvSpPr txBox="1">
            <a:spLocks noChangeArrowheads="1"/>
          </p:cNvSpPr>
          <p:nvPr/>
        </p:nvSpPr>
        <p:spPr bwMode="auto">
          <a:xfrm>
            <a:off x="1490663" y="1784350"/>
            <a:ext cx="296862" cy="211138"/>
          </a:xfrm>
          <a:prstGeom prst="rect">
            <a:avLst/>
          </a:prstGeom>
          <a:noFill/>
          <a:ln w="9525">
            <a:noFill/>
            <a:miter lim="800000"/>
            <a:headEnd/>
            <a:tailEnd/>
          </a:ln>
          <a:effectLst/>
        </p:spPr>
        <p:txBody>
          <a:bodyPr wrap="none" lIns="0" tIns="0" rIns="0" bIns="0"/>
          <a:lstStyle/>
          <a:p>
            <a:pPr>
              <a:lnSpc>
                <a:spcPct val="90000"/>
              </a:lnSpc>
            </a:pPr>
            <a:r>
              <a:rPr lang="en-US" sz="1400" b="1">
                <a:latin typeface="Arial" charset="0"/>
              </a:rPr>
              <a:t>H</a:t>
            </a:r>
            <a:r>
              <a:rPr lang="en-US" sz="1400" b="1" baseline="30000">
                <a:latin typeface="Arial" charset="0"/>
                <a:sym typeface="Symbol" pitchFamily="84" charset="2"/>
              </a:rPr>
              <a:t></a:t>
            </a:r>
            <a:endParaRPr lang="en-US" sz="1400" b="1">
              <a:latin typeface="Arial" charset="0"/>
            </a:endParaRPr>
          </a:p>
        </p:txBody>
      </p:sp>
      <p:sp>
        <p:nvSpPr>
          <p:cNvPr id="515111" name="Text Box 39"/>
          <p:cNvSpPr txBox="1">
            <a:spLocks noChangeArrowheads="1"/>
          </p:cNvSpPr>
          <p:nvPr/>
        </p:nvSpPr>
        <p:spPr bwMode="auto">
          <a:xfrm>
            <a:off x="3344863" y="1360488"/>
            <a:ext cx="296862" cy="211137"/>
          </a:xfrm>
          <a:prstGeom prst="rect">
            <a:avLst/>
          </a:prstGeom>
          <a:noFill/>
          <a:ln w="9525">
            <a:noFill/>
            <a:miter lim="800000"/>
            <a:headEnd/>
            <a:tailEnd/>
          </a:ln>
          <a:effectLst/>
        </p:spPr>
        <p:txBody>
          <a:bodyPr wrap="none" lIns="0" tIns="0" rIns="0" bIns="0"/>
          <a:lstStyle/>
          <a:p>
            <a:pPr>
              <a:lnSpc>
                <a:spcPct val="90000"/>
              </a:lnSpc>
            </a:pPr>
            <a:r>
              <a:rPr lang="en-US" sz="1400" b="1">
                <a:latin typeface="Arial" charset="0"/>
              </a:rPr>
              <a:t>H</a:t>
            </a:r>
            <a:r>
              <a:rPr lang="en-US" sz="1400" b="1" baseline="30000">
                <a:latin typeface="Arial" charset="0"/>
                <a:sym typeface="Symbol" pitchFamily="84" charset="2"/>
              </a:rPr>
              <a:t></a:t>
            </a:r>
            <a:endParaRPr lang="en-US" sz="1400" b="1">
              <a:latin typeface="Arial" charset="0"/>
            </a:endParaRPr>
          </a:p>
        </p:txBody>
      </p:sp>
      <p:sp>
        <p:nvSpPr>
          <p:cNvPr id="515112" name="Text Box 40"/>
          <p:cNvSpPr txBox="1">
            <a:spLocks noChangeArrowheads="1"/>
          </p:cNvSpPr>
          <p:nvPr/>
        </p:nvSpPr>
        <p:spPr bwMode="auto">
          <a:xfrm>
            <a:off x="5421313" y="1203325"/>
            <a:ext cx="296862" cy="211138"/>
          </a:xfrm>
          <a:prstGeom prst="rect">
            <a:avLst/>
          </a:prstGeom>
          <a:noFill/>
          <a:ln w="9525">
            <a:noFill/>
            <a:miter lim="800000"/>
            <a:headEnd/>
            <a:tailEnd/>
          </a:ln>
          <a:effectLst/>
        </p:spPr>
        <p:txBody>
          <a:bodyPr wrap="none" lIns="0" tIns="0" rIns="0" bIns="0"/>
          <a:lstStyle/>
          <a:p>
            <a:pPr>
              <a:lnSpc>
                <a:spcPct val="90000"/>
              </a:lnSpc>
            </a:pPr>
            <a:r>
              <a:rPr lang="en-US" sz="1400" b="1">
                <a:latin typeface="Arial" charset="0"/>
              </a:rPr>
              <a:t>H</a:t>
            </a:r>
            <a:r>
              <a:rPr lang="en-US" sz="1400" b="1" baseline="30000">
                <a:latin typeface="Arial" charset="0"/>
                <a:sym typeface="Symbol" pitchFamily="84" charset="2"/>
              </a:rPr>
              <a:t></a:t>
            </a:r>
            <a:endParaRPr lang="en-US" sz="1400" b="1">
              <a:latin typeface="Arial" charset="0"/>
            </a:endParaRPr>
          </a:p>
        </p:txBody>
      </p:sp>
      <p:grpSp>
        <p:nvGrpSpPr>
          <p:cNvPr id="2" name="Group 45"/>
          <p:cNvGrpSpPr>
            <a:grpSpLocks/>
          </p:cNvGrpSpPr>
          <p:nvPr/>
        </p:nvGrpSpPr>
        <p:grpSpPr bwMode="auto">
          <a:xfrm>
            <a:off x="6677025" y="5427663"/>
            <a:ext cx="317500" cy="300037"/>
            <a:chOff x="1406" y="3419"/>
            <a:chExt cx="200" cy="189"/>
          </a:xfrm>
        </p:grpSpPr>
        <p:sp>
          <p:nvSpPr>
            <p:cNvPr id="515114" name="Oval 42"/>
            <p:cNvSpPr>
              <a:spLocks noChangeArrowheads="1"/>
            </p:cNvSpPr>
            <p:nvPr/>
          </p:nvSpPr>
          <p:spPr bwMode="auto">
            <a:xfrm>
              <a:off x="1406" y="3419"/>
              <a:ext cx="168" cy="167"/>
            </a:xfrm>
            <a:prstGeom prst="ellipse">
              <a:avLst/>
            </a:prstGeom>
            <a:solidFill>
              <a:srgbClr val="0072CA"/>
            </a:solidFill>
            <a:ln w="12700">
              <a:noFill/>
              <a:round/>
              <a:headEnd/>
              <a:tailEnd/>
            </a:ln>
            <a:effectLst/>
          </p:spPr>
          <p:txBody>
            <a:bodyPr wrap="none" anchor="ctr"/>
            <a:lstStyle/>
            <a:p>
              <a:endParaRPr lang="en-US"/>
            </a:p>
          </p:txBody>
        </p:sp>
        <p:sp>
          <p:nvSpPr>
            <p:cNvPr id="515115" name="Text Box 43"/>
            <p:cNvSpPr txBox="1">
              <a:spLocks noChangeArrowheads="1"/>
            </p:cNvSpPr>
            <p:nvPr/>
          </p:nvSpPr>
          <p:spPr bwMode="auto">
            <a:xfrm>
              <a:off x="1459" y="3429"/>
              <a:ext cx="147" cy="179"/>
            </a:xfrm>
            <a:prstGeom prst="rect">
              <a:avLst/>
            </a:prstGeom>
            <a:noFill/>
            <a:ln w="9525">
              <a:noFill/>
              <a:miter lim="800000"/>
              <a:headEnd/>
              <a:tailEnd/>
            </a:ln>
            <a:effectLst/>
          </p:spPr>
          <p:txBody>
            <a:bodyPr wrap="none" lIns="0" tIns="0" rIns="0" bIns="0"/>
            <a:lstStyle/>
            <a:p>
              <a:r>
                <a:rPr lang="en-US" sz="1600" b="1">
                  <a:solidFill>
                    <a:schemeClr val="bg1"/>
                  </a:solidFill>
                  <a:latin typeface="Arial" charset="0"/>
                </a:rPr>
                <a:t>2</a:t>
              </a:r>
            </a:p>
          </p:txBody>
        </p:sp>
      </p:grpSp>
      <p:grpSp>
        <p:nvGrpSpPr>
          <p:cNvPr id="3" name="Group 46"/>
          <p:cNvGrpSpPr>
            <a:grpSpLocks/>
          </p:cNvGrpSpPr>
          <p:nvPr/>
        </p:nvGrpSpPr>
        <p:grpSpPr bwMode="auto">
          <a:xfrm>
            <a:off x="2225675" y="5434013"/>
            <a:ext cx="317500" cy="300037"/>
            <a:chOff x="1406" y="3419"/>
            <a:chExt cx="200" cy="189"/>
          </a:xfrm>
        </p:grpSpPr>
        <p:sp>
          <p:nvSpPr>
            <p:cNvPr id="515119" name="Oval 47"/>
            <p:cNvSpPr>
              <a:spLocks noChangeArrowheads="1"/>
            </p:cNvSpPr>
            <p:nvPr/>
          </p:nvSpPr>
          <p:spPr bwMode="auto">
            <a:xfrm>
              <a:off x="1406" y="3419"/>
              <a:ext cx="168" cy="167"/>
            </a:xfrm>
            <a:prstGeom prst="ellipse">
              <a:avLst/>
            </a:prstGeom>
            <a:solidFill>
              <a:srgbClr val="0072CA"/>
            </a:solidFill>
            <a:ln w="12700">
              <a:noFill/>
              <a:round/>
              <a:headEnd/>
              <a:tailEnd/>
            </a:ln>
            <a:effectLst/>
          </p:spPr>
          <p:txBody>
            <a:bodyPr wrap="none" anchor="ctr"/>
            <a:lstStyle/>
            <a:p>
              <a:endParaRPr lang="en-US"/>
            </a:p>
          </p:txBody>
        </p:sp>
        <p:sp>
          <p:nvSpPr>
            <p:cNvPr id="515120" name="Text Box 48"/>
            <p:cNvSpPr txBox="1">
              <a:spLocks noChangeArrowheads="1"/>
            </p:cNvSpPr>
            <p:nvPr/>
          </p:nvSpPr>
          <p:spPr bwMode="auto">
            <a:xfrm>
              <a:off x="1459" y="3429"/>
              <a:ext cx="147" cy="179"/>
            </a:xfrm>
            <a:prstGeom prst="rect">
              <a:avLst/>
            </a:prstGeom>
            <a:noFill/>
            <a:ln w="9525">
              <a:noFill/>
              <a:miter lim="800000"/>
              <a:headEnd/>
              <a:tailEnd/>
            </a:ln>
            <a:effectLst/>
          </p:spPr>
          <p:txBody>
            <a:bodyPr wrap="none" lIns="0" tIns="0" rIns="0" bIns="0"/>
            <a:lstStyle/>
            <a:p>
              <a:r>
                <a:rPr lang="en-US" sz="1600" b="1">
                  <a:solidFill>
                    <a:schemeClr val="bg1"/>
                  </a:solidFill>
                  <a:latin typeface="Arial" charset="0"/>
                </a:rPr>
                <a:t>1</a:t>
              </a:r>
            </a:p>
          </p:txBody>
        </p:sp>
      </p:grpSp>
      <p:sp>
        <p:nvSpPr>
          <p:cNvPr id="515121" name="Text Box 49"/>
          <p:cNvSpPr txBox="1">
            <a:spLocks noChangeArrowheads="1"/>
          </p:cNvSpPr>
          <p:nvPr/>
        </p:nvSpPr>
        <p:spPr bwMode="auto">
          <a:xfrm>
            <a:off x="7478713" y="2003425"/>
            <a:ext cx="296862" cy="211138"/>
          </a:xfrm>
          <a:prstGeom prst="rect">
            <a:avLst/>
          </a:prstGeom>
          <a:noFill/>
          <a:ln w="9525">
            <a:noFill/>
            <a:miter lim="800000"/>
            <a:headEnd/>
            <a:tailEnd/>
          </a:ln>
          <a:effectLst/>
        </p:spPr>
        <p:txBody>
          <a:bodyPr wrap="none" lIns="0" tIns="0" rIns="0" bIns="0"/>
          <a:lstStyle/>
          <a:p>
            <a:pPr>
              <a:lnSpc>
                <a:spcPct val="90000"/>
              </a:lnSpc>
            </a:pPr>
            <a:r>
              <a:rPr lang="en-US" sz="1400" b="1">
                <a:latin typeface="Arial" charset="0"/>
              </a:rPr>
              <a:t>H</a:t>
            </a:r>
            <a:r>
              <a:rPr lang="en-US" sz="1400" b="1" baseline="30000">
                <a:latin typeface="Arial" charset="0"/>
                <a:sym typeface="Symbol" pitchFamily="84" charset="2"/>
              </a:rPr>
              <a:t></a:t>
            </a:r>
            <a:endParaRPr lang="en-US" sz="1400" b="1">
              <a:latin typeface="Arial" charset="0"/>
            </a:endParaRPr>
          </a:p>
        </p:txBody>
      </p:sp>
      <p:sp>
        <p:nvSpPr>
          <p:cNvPr id="515122" name="Text Box 50"/>
          <p:cNvSpPr txBox="1">
            <a:spLocks noChangeArrowheads="1"/>
          </p:cNvSpPr>
          <p:nvPr/>
        </p:nvSpPr>
        <p:spPr bwMode="auto">
          <a:xfrm>
            <a:off x="6037263" y="3948113"/>
            <a:ext cx="388937" cy="225425"/>
          </a:xfrm>
          <a:prstGeom prst="rect">
            <a:avLst/>
          </a:prstGeom>
          <a:noFill/>
          <a:ln w="9525">
            <a:noFill/>
            <a:miter lim="800000"/>
            <a:headEnd/>
            <a:tailEnd/>
          </a:ln>
          <a:effectLst/>
        </p:spPr>
        <p:txBody>
          <a:bodyPr wrap="none" lIns="0" tIns="0" rIns="0" bIns="0"/>
          <a:lstStyle/>
          <a:p>
            <a:pPr>
              <a:lnSpc>
                <a:spcPct val="90000"/>
              </a:lnSpc>
            </a:pPr>
            <a:r>
              <a:rPr lang="en-US" sz="1400" b="1">
                <a:latin typeface="Arial" charset="0"/>
              </a:rPr>
              <a:t>H</a:t>
            </a:r>
            <a:r>
              <a:rPr lang="en-US" sz="1400" b="1" baseline="-25000">
                <a:latin typeface="Arial" charset="0"/>
              </a:rPr>
              <a:t>2</a:t>
            </a:r>
            <a:r>
              <a:rPr lang="en-US" sz="1400" b="1">
                <a:latin typeface="Arial" charset="0"/>
              </a:rPr>
              <a:t>O</a:t>
            </a:r>
            <a:endParaRPr lang="en-US" sz="1400" b="1" baseline="-25000">
              <a:latin typeface="Arial" charset="0"/>
            </a:endParaRPr>
          </a:p>
        </p:txBody>
      </p:sp>
      <p:sp>
        <p:nvSpPr>
          <p:cNvPr id="515123" name="Line 51"/>
          <p:cNvSpPr>
            <a:spLocks noChangeShapeType="1"/>
          </p:cNvSpPr>
          <p:nvPr/>
        </p:nvSpPr>
        <p:spPr bwMode="auto">
          <a:xfrm>
            <a:off x="766763" y="2751138"/>
            <a:ext cx="555625" cy="317500"/>
          </a:xfrm>
          <a:prstGeom prst="line">
            <a:avLst/>
          </a:prstGeom>
          <a:noFill/>
          <a:ln w="12700">
            <a:solidFill>
              <a:schemeClr val="tx1"/>
            </a:solidFill>
            <a:round/>
            <a:headEnd/>
            <a:tailEnd/>
          </a:ln>
          <a:effectLst/>
        </p:spPr>
        <p:txBody>
          <a:bodyPr wrap="none" anchor="ctr"/>
          <a:lstStyle/>
          <a:p>
            <a:endParaRPr lang="en-US"/>
          </a:p>
        </p:txBody>
      </p:sp>
      <p:sp>
        <p:nvSpPr>
          <p:cNvPr id="515124" name="Line 52"/>
          <p:cNvSpPr>
            <a:spLocks noChangeShapeType="1"/>
          </p:cNvSpPr>
          <p:nvPr/>
        </p:nvSpPr>
        <p:spPr bwMode="auto">
          <a:xfrm flipV="1">
            <a:off x="7818438" y="3584575"/>
            <a:ext cx="263525" cy="14288"/>
          </a:xfrm>
          <a:prstGeom prst="line">
            <a:avLst/>
          </a:prstGeom>
          <a:noFill/>
          <a:ln w="12700">
            <a:solidFill>
              <a:schemeClr val="tx1"/>
            </a:solidFill>
            <a:round/>
            <a:headEnd/>
            <a:tailEnd/>
          </a:ln>
          <a:effectLst/>
        </p:spPr>
        <p:txBody>
          <a:bodyPr wrap="none" anchor="ctr"/>
          <a:lstStyle/>
          <a:p>
            <a:endParaRPr lang="en-US"/>
          </a:p>
        </p:txBody>
      </p:sp>
      <p:sp>
        <p:nvSpPr>
          <p:cNvPr id="515125" name="AutoShape 53"/>
          <p:cNvSpPr>
            <a:spLocks/>
          </p:cNvSpPr>
          <p:nvPr/>
        </p:nvSpPr>
        <p:spPr bwMode="auto">
          <a:xfrm rot="-5400000">
            <a:off x="3645694" y="2772569"/>
            <a:ext cx="177800" cy="5160962"/>
          </a:xfrm>
          <a:prstGeom prst="leftBrace">
            <a:avLst>
              <a:gd name="adj1" fmla="val 241890"/>
              <a:gd name="adj2" fmla="val 50000"/>
            </a:avLst>
          </a:prstGeom>
          <a:noFill/>
          <a:ln w="12700">
            <a:solidFill>
              <a:schemeClr val="tx1"/>
            </a:solidFill>
            <a:round/>
            <a:headEnd/>
            <a:tailEnd/>
          </a:ln>
          <a:effectLst/>
        </p:spPr>
        <p:txBody>
          <a:bodyPr wrap="none" anchor="ctr"/>
          <a:lstStyle/>
          <a:p>
            <a:endParaRPr lang="en-US"/>
          </a:p>
        </p:txBody>
      </p:sp>
      <p:sp>
        <p:nvSpPr>
          <p:cNvPr id="515126" name="AutoShape 54"/>
          <p:cNvSpPr>
            <a:spLocks/>
          </p:cNvSpPr>
          <p:nvPr/>
        </p:nvSpPr>
        <p:spPr bwMode="auto">
          <a:xfrm rot="-5400000">
            <a:off x="4888707" y="1951831"/>
            <a:ext cx="165100" cy="7646987"/>
          </a:xfrm>
          <a:prstGeom prst="leftBrace">
            <a:avLst>
              <a:gd name="adj1" fmla="val 385978"/>
              <a:gd name="adj2" fmla="val 50000"/>
            </a:avLst>
          </a:prstGeom>
          <a:noFill/>
          <a:ln w="12700">
            <a:solidFill>
              <a:schemeClr val="tx1"/>
            </a:solidFill>
            <a:round/>
            <a:headEnd/>
            <a:tailEnd/>
          </a:ln>
          <a:effectLst/>
        </p:spPr>
        <p:txBody>
          <a:bodyPr wrap="none" anchor="ctr"/>
          <a:lstStyle/>
          <a:p>
            <a:endParaRPr lang="en-US"/>
          </a:p>
        </p:txBody>
      </p:sp>
      <p:sp>
        <p:nvSpPr>
          <p:cNvPr id="515127" name="AutoShape 55"/>
          <p:cNvSpPr>
            <a:spLocks/>
          </p:cNvSpPr>
          <p:nvPr/>
        </p:nvSpPr>
        <p:spPr bwMode="auto">
          <a:xfrm rot="-5400000">
            <a:off x="7489032" y="4140994"/>
            <a:ext cx="165100" cy="2420937"/>
          </a:xfrm>
          <a:prstGeom prst="leftBrace">
            <a:avLst>
              <a:gd name="adj1" fmla="val 122195"/>
              <a:gd name="adj2" fmla="val 50000"/>
            </a:avLst>
          </a:prstGeom>
          <a:noFill/>
          <a:ln w="12700">
            <a:solidFill>
              <a:schemeClr val="tx1"/>
            </a:solidFill>
            <a:round/>
            <a:headEnd/>
            <a:tailEnd/>
          </a:ln>
          <a:effectLst/>
        </p:spPr>
        <p:txBody>
          <a:bodyPr wrap="none" anchor="ctr"/>
          <a:lstStyle/>
          <a:p>
            <a:endParaRPr lang="en-US"/>
          </a:p>
        </p:txBody>
      </p:sp>
      <p:sp>
        <p:nvSpPr>
          <p:cNvPr id="515129" name="Text Box 57"/>
          <p:cNvSpPr txBox="1">
            <a:spLocks noChangeArrowheads="1"/>
          </p:cNvSpPr>
          <p:nvPr/>
        </p:nvSpPr>
        <p:spPr bwMode="auto">
          <a:xfrm>
            <a:off x="8105775" y="4578350"/>
            <a:ext cx="403225" cy="207963"/>
          </a:xfrm>
          <a:prstGeom prst="rect">
            <a:avLst/>
          </a:prstGeom>
          <a:noFill/>
          <a:ln w="9525">
            <a:noFill/>
            <a:miter lim="800000"/>
            <a:headEnd/>
            <a:tailEnd/>
          </a:ln>
          <a:effectLst/>
        </p:spPr>
        <p:txBody>
          <a:bodyPr wrap="none" lIns="0" tIns="0" rIns="0" bIns="0"/>
          <a:lstStyle/>
          <a:p>
            <a:pPr>
              <a:lnSpc>
                <a:spcPct val="90000"/>
              </a:lnSpc>
            </a:pPr>
            <a:r>
              <a:rPr lang="en-US" sz="1400" b="1">
                <a:latin typeface="Arial" charset="0"/>
              </a:rPr>
              <a:t>ATP</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7183" name="Picture 63" descr="09_16ATPYieldPerGlucose-U"/>
          <p:cNvPicPr>
            <a:picLocks noChangeAspect="1" noChangeArrowheads="1"/>
          </p:cNvPicPr>
          <p:nvPr/>
        </p:nvPicPr>
        <p:blipFill>
          <a:blip r:embed="rId3" cstate="print"/>
          <a:srcRect/>
          <a:stretch>
            <a:fillRect/>
          </a:stretch>
        </p:blipFill>
        <p:spPr bwMode="auto">
          <a:xfrm>
            <a:off x="296863" y="971550"/>
            <a:ext cx="8548687" cy="4914900"/>
          </a:xfrm>
          <a:prstGeom prst="rect">
            <a:avLst/>
          </a:prstGeom>
          <a:noFill/>
        </p:spPr>
      </p:pic>
      <p:sp>
        <p:nvSpPr>
          <p:cNvPr id="517123" name="Rectangle 3"/>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a:r>
              <a:rPr lang="en-US" sz="1200" dirty="0">
                <a:latin typeface="Arial" charset="0"/>
              </a:rPr>
              <a:t>Figure 9.16</a:t>
            </a:r>
          </a:p>
        </p:txBody>
      </p:sp>
      <p:sp>
        <p:nvSpPr>
          <p:cNvPr id="517124" name="Text Box 4"/>
          <p:cNvSpPr txBox="1">
            <a:spLocks noChangeArrowheads="1"/>
          </p:cNvSpPr>
          <p:nvPr/>
        </p:nvSpPr>
        <p:spPr bwMode="auto">
          <a:xfrm>
            <a:off x="1222375" y="1076325"/>
            <a:ext cx="1316038" cy="368300"/>
          </a:xfrm>
          <a:prstGeom prst="rect">
            <a:avLst/>
          </a:prstGeom>
          <a:noFill/>
          <a:ln w="9525">
            <a:noFill/>
            <a:miter lim="800000"/>
            <a:headEnd/>
            <a:tailEnd/>
          </a:ln>
          <a:effectLst/>
        </p:spPr>
        <p:txBody>
          <a:bodyPr wrap="none" lIns="0" tIns="0" rIns="0" bIns="0"/>
          <a:lstStyle/>
          <a:p>
            <a:pPr>
              <a:lnSpc>
                <a:spcPct val="90000"/>
              </a:lnSpc>
            </a:pPr>
            <a:r>
              <a:rPr lang="en-US" sz="1200" b="1">
                <a:latin typeface="Arial" charset="0"/>
              </a:rPr>
              <a:t>Electron shuttles</a:t>
            </a:r>
            <a:br>
              <a:rPr lang="en-US" sz="1200" b="1">
                <a:latin typeface="Arial" charset="0"/>
              </a:rPr>
            </a:br>
            <a:r>
              <a:rPr lang="en-US" sz="1200" b="1">
                <a:latin typeface="Arial" charset="0"/>
              </a:rPr>
              <a:t>span membrane</a:t>
            </a:r>
          </a:p>
        </p:txBody>
      </p:sp>
      <p:sp>
        <p:nvSpPr>
          <p:cNvPr id="517160" name="Text Box 40"/>
          <p:cNvSpPr txBox="1">
            <a:spLocks noChangeArrowheads="1"/>
          </p:cNvSpPr>
          <p:nvPr/>
        </p:nvSpPr>
        <p:spPr bwMode="auto">
          <a:xfrm>
            <a:off x="6570663" y="1082675"/>
            <a:ext cx="1355725" cy="169863"/>
          </a:xfrm>
          <a:prstGeom prst="rect">
            <a:avLst/>
          </a:prstGeom>
          <a:noFill/>
          <a:ln w="9525">
            <a:noFill/>
            <a:miter lim="800000"/>
            <a:headEnd/>
            <a:tailEnd/>
          </a:ln>
          <a:effectLst/>
        </p:spPr>
        <p:txBody>
          <a:bodyPr wrap="none" lIns="0" tIns="0" rIns="0" bIns="0"/>
          <a:lstStyle/>
          <a:p>
            <a:pPr>
              <a:lnSpc>
                <a:spcPct val="90000"/>
              </a:lnSpc>
            </a:pPr>
            <a:r>
              <a:rPr lang="en-US" sz="1200" b="1">
                <a:latin typeface="Arial" charset="0"/>
              </a:rPr>
              <a:t>MITOCHONDRION</a:t>
            </a:r>
          </a:p>
        </p:txBody>
      </p:sp>
      <p:sp>
        <p:nvSpPr>
          <p:cNvPr id="517161" name="Text Box 41"/>
          <p:cNvSpPr txBox="1">
            <a:spLocks noChangeArrowheads="1"/>
          </p:cNvSpPr>
          <p:nvPr/>
        </p:nvSpPr>
        <p:spPr bwMode="auto">
          <a:xfrm>
            <a:off x="3278188" y="1243013"/>
            <a:ext cx="614362" cy="142875"/>
          </a:xfrm>
          <a:prstGeom prst="rect">
            <a:avLst/>
          </a:prstGeom>
          <a:noFill/>
          <a:ln w="9525">
            <a:noFill/>
            <a:miter lim="800000"/>
            <a:headEnd/>
            <a:tailEnd/>
          </a:ln>
          <a:effectLst/>
        </p:spPr>
        <p:txBody>
          <a:bodyPr wrap="none" lIns="0" tIns="0" rIns="0" bIns="0"/>
          <a:lstStyle/>
          <a:p>
            <a:pPr>
              <a:lnSpc>
                <a:spcPct val="90000"/>
              </a:lnSpc>
            </a:pPr>
            <a:r>
              <a:rPr lang="en-US" sz="1200" b="1">
                <a:latin typeface="Arial" charset="0"/>
              </a:rPr>
              <a:t>2 NADH</a:t>
            </a:r>
          </a:p>
        </p:txBody>
      </p:sp>
      <p:sp>
        <p:nvSpPr>
          <p:cNvPr id="517162" name="Text Box 42"/>
          <p:cNvSpPr txBox="1">
            <a:spLocks noChangeArrowheads="1"/>
          </p:cNvSpPr>
          <p:nvPr/>
        </p:nvSpPr>
        <p:spPr bwMode="auto">
          <a:xfrm>
            <a:off x="1062038" y="2095500"/>
            <a:ext cx="614362" cy="142875"/>
          </a:xfrm>
          <a:prstGeom prst="rect">
            <a:avLst/>
          </a:prstGeom>
          <a:noFill/>
          <a:ln w="9525">
            <a:noFill/>
            <a:miter lim="800000"/>
            <a:headEnd/>
            <a:tailEnd/>
          </a:ln>
          <a:effectLst/>
        </p:spPr>
        <p:txBody>
          <a:bodyPr wrap="none" lIns="0" tIns="0" rIns="0" bIns="0"/>
          <a:lstStyle/>
          <a:p>
            <a:pPr>
              <a:lnSpc>
                <a:spcPct val="90000"/>
              </a:lnSpc>
            </a:pPr>
            <a:r>
              <a:rPr lang="en-US" sz="1200" b="1">
                <a:latin typeface="Arial" charset="0"/>
              </a:rPr>
              <a:t>2 NADH</a:t>
            </a:r>
          </a:p>
        </p:txBody>
      </p:sp>
      <p:sp>
        <p:nvSpPr>
          <p:cNvPr id="517163" name="Text Box 43"/>
          <p:cNvSpPr txBox="1">
            <a:spLocks noChangeArrowheads="1"/>
          </p:cNvSpPr>
          <p:nvPr/>
        </p:nvSpPr>
        <p:spPr bwMode="auto">
          <a:xfrm>
            <a:off x="3614738" y="2095500"/>
            <a:ext cx="614362" cy="142875"/>
          </a:xfrm>
          <a:prstGeom prst="rect">
            <a:avLst/>
          </a:prstGeom>
          <a:noFill/>
          <a:ln w="9525">
            <a:noFill/>
            <a:miter lim="800000"/>
            <a:headEnd/>
            <a:tailEnd/>
          </a:ln>
          <a:effectLst/>
        </p:spPr>
        <p:txBody>
          <a:bodyPr wrap="none" lIns="0" tIns="0" rIns="0" bIns="0"/>
          <a:lstStyle/>
          <a:p>
            <a:pPr>
              <a:lnSpc>
                <a:spcPct val="90000"/>
              </a:lnSpc>
            </a:pPr>
            <a:r>
              <a:rPr lang="en-US" sz="1200" b="1">
                <a:latin typeface="Arial" charset="0"/>
              </a:rPr>
              <a:t>2 NADH</a:t>
            </a:r>
          </a:p>
        </p:txBody>
      </p:sp>
      <p:sp>
        <p:nvSpPr>
          <p:cNvPr id="517164" name="Text Box 44"/>
          <p:cNvSpPr txBox="1">
            <a:spLocks noChangeArrowheads="1"/>
          </p:cNvSpPr>
          <p:nvPr/>
        </p:nvSpPr>
        <p:spPr bwMode="auto">
          <a:xfrm>
            <a:off x="5559425" y="2097088"/>
            <a:ext cx="614363" cy="142875"/>
          </a:xfrm>
          <a:prstGeom prst="rect">
            <a:avLst/>
          </a:prstGeom>
          <a:noFill/>
          <a:ln w="9525">
            <a:noFill/>
            <a:miter lim="800000"/>
            <a:headEnd/>
            <a:tailEnd/>
          </a:ln>
          <a:effectLst/>
        </p:spPr>
        <p:txBody>
          <a:bodyPr wrap="none" lIns="0" tIns="0" rIns="0" bIns="0"/>
          <a:lstStyle/>
          <a:p>
            <a:pPr>
              <a:lnSpc>
                <a:spcPct val="90000"/>
              </a:lnSpc>
            </a:pPr>
            <a:r>
              <a:rPr lang="en-US" sz="1200" b="1">
                <a:latin typeface="Arial" charset="0"/>
              </a:rPr>
              <a:t>6 NADH</a:t>
            </a:r>
          </a:p>
        </p:txBody>
      </p:sp>
      <p:sp>
        <p:nvSpPr>
          <p:cNvPr id="517165" name="Text Box 45"/>
          <p:cNvSpPr txBox="1">
            <a:spLocks noChangeArrowheads="1"/>
          </p:cNvSpPr>
          <p:nvPr/>
        </p:nvSpPr>
        <p:spPr bwMode="auto">
          <a:xfrm>
            <a:off x="3246438" y="1658938"/>
            <a:ext cx="679450" cy="195262"/>
          </a:xfrm>
          <a:prstGeom prst="rect">
            <a:avLst/>
          </a:prstGeom>
          <a:noFill/>
          <a:ln w="9525">
            <a:noFill/>
            <a:miter lim="800000"/>
            <a:headEnd/>
            <a:tailEnd/>
          </a:ln>
          <a:effectLst/>
        </p:spPr>
        <p:txBody>
          <a:bodyPr wrap="none" lIns="0" tIns="0" rIns="0" bIns="0"/>
          <a:lstStyle/>
          <a:p>
            <a:pPr>
              <a:lnSpc>
                <a:spcPct val="90000"/>
              </a:lnSpc>
            </a:pPr>
            <a:r>
              <a:rPr lang="en-US" sz="1200" b="1">
                <a:latin typeface="Arial" charset="0"/>
              </a:rPr>
              <a:t>2 FADH</a:t>
            </a:r>
            <a:r>
              <a:rPr lang="en-US" sz="1200" b="1" baseline="-25000">
                <a:latin typeface="Arial" charset="0"/>
              </a:rPr>
              <a:t>2</a:t>
            </a:r>
            <a:endParaRPr lang="en-US" sz="1200" b="1">
              <a:latin typeface="Arial" charset="0"/>
            </a:endParaRPr>
          </a:p>
        </p:txBody>
      </p:sp>
      <p:sp>
        <p:nvSpPr>
          <p:cNvPr id="517166" name="Text Box 46"/>
          <p:cNvSpPr txBox="1">
            <a:spLocks noChangeArrowheads="1"/>
          </p:cNvSpPr>
          <p:nvPr/>
        </p:nvSpPr>
        <p:spPr bwMode="auto">
          <a:xfrm>
            <a:off x="6492875" y="2076450"/>
            <a:ext cx="679450" cy="195263"/>
          </a:xfrm>
          <a:prstGeom prst="rect">
            <a:avLst/>
          </a:prstGeom>
          <a:noFill/>
          <a:ln w="9525">
            <a:noFill/>
            <a:miter lim="800000"/>
            <a:headEnd/>
            <a:tailEnd/>
          </a:ln>
          <a:effectLst/>
        </p:spPr>
        <p:txBody>
          <a:bodyPr wrap="none" lIns="0" tIns="0" rIns="0" bIns="0"/>
          <a:lstStyle/>
          <a:p>
            <a:pPr>
              <a:lnSpc>
                <a:spcPct val="90000"/>
              </a:lnSpc>
            </a:pPr>
            <a:r>
              <a:rPr lang="en-US" sz="1200" b="1">
                <a:latin typeface="Arial" charset="0"/>
              </a:rPr>
              <a:t>2 FADH</a:t>
            </a:r>
            <a:r>
              <a:rPr lang="en-US" sz="1200" b="1" baseline="-25000">
                <a:latin typeface="Arial" charset="0"/>
              </a:rPr>
              <a:t>2</a:t>
            </a:r>
            <a:endParaRPr lang="en-US" sz="1200" b="1">
              <a:latin typeface="Arial" charset="0"/>
            </a:endParaRPr>
          </a:p>
        </p:txBody>
      </p:sp>
      <p:sp>
        <p:nvSpPr>
          <p:cNvPr id="517167" name="Text Box 47"/>
          <p:cNvSpPr txBox="1">
            <a:spLocks noChangeArrowheads="1"/>
          </p:cNvSpPr>
          <p:nvPr/>
        </p:nvSpPr>
        <p:spPr bwMode="auto">
          <a:xfrm>
            <a:off x="3476625" y="1455738"/>
            <a:ext cx="190500" cy="155575"/>
          </a:xfrm>
          <a:prstGeom prst="rect">
            <a:avLst/>
          </a:prstGeom>
          <a:noFill/>
          <a:ln w="9525">
            <a:noFill/>
            <a:miter lim="800000"/>
            <a:headEnd/>
            <a:tailEnd/>
          </a:ln>
          <a:effectLst/>
        </p:spPr>
        <p:txBody>
          <a:bodyPr wrap="none" lIns="0" tIns="0" rIns="0" bIns="0"/>
          <a:lstStyle/>
          <a:p>
            <a:pPr>
              <a:lnSpc>
                <a:spcPct val="90000"/>
              </a:lnSpc>
            </a:pPr>
            <a:r>
              <a:rPr lang="en-US" sz="1200" b="1">
                <a:latin typeface="Arial" charset="0"/>
              </a:rPr>
              <a:t>or</a:t>
            </a:r>
          </a:p>
        </p:txBody>
      </p:sp>
      <p:sp>
        <p:nvSpPr>
          <p:cNvPr id="517168" name="Text Box 48"/>
          <p:cNvSpPr txBox="1">
            <a:spLocks noChangeArrowheads="1"/>
          </p:cNvSpPr>
          <p:nvPr/>
        </p:nvSpPr>
        <p:spPr bwMode="auto">
          <a:xfrm>
            <a:off x="4760913" y="4392613"/>
            <a:ext cx="587375" cy="142875"/>
          </a:xfrm>
          <a:prstGeom prst="rect">
            <a:avLst/>
          </a:prstGeom>
          <a:noFill/>
          <a:ln w="9525">
            <a:noFill/>
            <a:miter lim="800000"/>
            <a:headEnd/>
            <a:tailEnd/>
          </a:ln>
          <a:effectLst/>
        </p:spPr>
        <p:txBody>
          <a:bodyPr wrap="none" lIns="0" tIns="0" rIns="0" bIns="0"/>
          <a:lstStyle/>
          <a:p>
            <a:pPr>
              <a:lnSpc>
                <a:spcPct val="90000"/>
              </a:lnSpc>
            </a:pPr>
            <a:r>
              <a:rPr lang="en-US" sz="1200" b="1">
                <a:latin typeface="Arial" charset="0"/>
                <a:sym typeface="Symbol" pitchFamily="84" charset="2"/>
              </a:rPr>
              <a:t></a:t>
            </a:r>
            <a:r>
              <a:rPr lang="en-US" sz="1200" b="1">
                <a:latin typeface="Arial" charset="0"/>
              </a:rPr>
              <a:t> 2 ATP</a:t>
            </a:r>
          </a:p>
        </p:txBody>
      </p:sp>
      <p:sp>
        <p:nvSpPr>
          <p:cNvPr id="517169" name="Text Box 49"/>
          <p:cNvSpPr txBox="1">
            <a:spLocks noChangeArrowheads="1"/>
          </p:cNvSpPr>
          <p:nvPr/>
        </p:nvSpPr>
        <p:spPr bwMode="auto">
          <a:xfrm>
            <a:off x="1116013" y="4398963"/>
            <a:ext cx="587375" cy="142875"/>
          </a:xfrm>
          <a:prstGeom prst="rect">
            <a:avLst/>
          </a:prstGeom>
          <a:noFill/>
          <a:ln w="9525">
            <a:noFill/>
            <a:miter lim="800000"/>
            <a:headEnd/>
            <a:tailEnd/>
          </a:ln>
          <a:effectLst/>
        </p:spPr>
        <p:txBody>
          <a:bodyPr wrap="none" lIns="0" tIns="0" rIns="0" bIns="0"/>
          <a:lstStyle/>
          <a:p>
            <a:pPr>
              <a:lnSpc>
                <a:spcPct val="90000"/>
              </a:lnSpc>
            </a:pPr>
            <a:r>
              <a:rPr lang="en-US" sz="1200" b="1">
                <a:latin typeface="Arial" charset="0"/>
                <a:sym typeface="Symbol" pitchFamily="84" charset="2"/>
              </a:rPr>
              <a:t></a:t>
            </a:r>
            <a:r>
              <a:rPr lang="en-US" sz="1200" b="1">
                <a:latin typeface="Arial" charset="0"/>
              </a:rPr>
              <a:t> 2 ATP</a:t>
            </a:r>
          </a:p>
        </p:txBody>
      </p:sp>
      <p:sp>
        <p:nvSpPr>
          <p:cNvPr id="517170" name="Text Box 50"/>
          <p:cNvSpPr txBox="1">
            <a:spLocks noChangeArrowheads="1"/>
          </p:cNvSpPr>
          <p:nvPr/>
        </p:nvSpPr>
        <p:spPr bwMode="auto">
          <a:xfrm>
            <a:off x="7035800" y="4391025"/>
            <a:ext cx="1604963" cy="155575"/>
          </a:xfrm>
          <a:prstGeom prst="rect">
            <a:avLst/>
          </a:prstGeom>
          <a:noFill/>
          <a:ln w="9525">
            <a:noFill/>
            <a:miter lim="800000"/>
            <a:headEnd/>
            <a:tailEnd/>
          </a:ln>
          <a:effectLst/>
        </p:spPr>
        <p:txBody>
          <a:bodyPr wrap="none" lIns="0" tIns="0" rIns="0" bIns="0"/>
          <a:lstStyle/>
          <a:p>
            <a:pPr>
              <a:lnSpc>
                <a:spcPct val="90000"/>
              </a:lnSpc>
            </a:pPr>
            <a:r>
              <a:rPr lang="en-US" sz="1200" b="1">
                <a:latin typeface="Arial" charset="0"/>
                <a:sym typeface="Symbol" pitchFamily="84" charset="2"/>
              </a:rPr>
              <a:t></a:t>
            </a:r>
            <a:r>
              <a:rPr lang="en-US" sz="1200" b="1">
                <a:latin typeface="Arial" charset="0"/>
              </a:rPr>
              <a:t> about 26 or 28 ATP</a:t>
            </a:r>
          </a:p>
        </p:txBody>
      </p:sp>
      <p:sp>
        <p:nvSpPr>
          <p:cNvPr id="517171" name="Text Box 51"/>
          <p:cNvSpPr txBox="1">
            <a:spLocks noChangeArrowheads="1"/>
          </p:cNvSpPr>
          <p:nvPr/>
        </p:nvSpPr>
        <p:spPr bwMode="auto">
          <a:xfrm>
            <a:off x="952500" y="2803525"/>
            <a:ext cx="838200" cy="157163"/>
          </a:xfrm>
          <a:prstGeom prst="rect">
            <a:avLst/>
          </a:prstGeom>
          <a:noFill/>
          <a:ln w="9525">
            <a:noFill/>
            <a:miter lim="800000"/>
            <a:headEnd/>
            <a:tailEnd/>
          </a:ln>
          <a:effectLst/>
        </p:spPr>
        <p:txBody>
          <a:bodyPr wrap="none" lIns="0" tIns="0" rIns="0" bIns="0"/>
          <a:lstStyle/>
          <a:p>
            <a:pPr>
              <a:lnSpc>
                <a:spcPct val="90000"/>
              </a:lnSpc>
            </a:pPr>
            <a:r>
              <a:rPr lang="en-US" sz="1200" b="1">
                <a:latin typeface="Arial" charset="0"/>
                <a:sym typeface="Symbol" pitchFamily="84" charset="2"/>
              </a:rPr>
              <a:t>Glycolysis</a:t>
            </a:r>
            <a:endParaRPr lang="en-US" sz="1200" b="1">
              <a:latin typeface="Arial" charset="0"/>
            </a:endParaRPr>
          </a:p>
        </p:txBody>
      </p:sp>
      <p:sp>
        <p:nvSpPr>
          <p:cNvPr id="517172" name="Text Box 52"/>
          <p:cNvSpPr txBox="1">
            <a:spLocks noChangeArrowheads="1"/>
          </p:cNvSpPr>
          <p:nvPr/>
        </p:nvSpPr>
        <p:spPr bwMode="auto">
          <a:xfrm>
            <a:off x="468313" y="3101975"/>
            <a:ext cx="639762" cy="142875"/>
          </a:xfrm>
          <a:prstGeom prst="rect">
            <a:avLst/>
          </a:prstGeom>
          <a:noFill/>
          <a:ln w="9525">
            <a:noFill/>
            <a:miter lim="800000"/>
            <a:headEnd/>
            <a:tailEnd/>
          </a:ln>
          <a:effectLst/>
        </p:spPr>
        <p:txBody>
          <a:bodyPr wrap="none" lIns="0" tIns="0" rIns="0" bIns="0"/>
          <a:lstStyle/>
          <a:p>
            <a:pPr>
              <a:lnSpc>
                <a:spcPct val="90000"/>
              </a:lnSpc>
            </a:pPr>
            <a:r>
              <a:rPr lang="en-US" sz="1200" b="1">
                <a:latin typeface="Arial" charset="0"/>
                <a:sym typeface="Symbol" pitchFamily="84" charset="2"/>
              </a:rPr>
              <a:t>Glucose</a:t>
            </a:r>
            <a:endParaRPr lang="en-US" sz="1200" b="1">
              <a:latin typeface="Arial" charset="0"/>
            </a:endParaRPr>
          </a:p>
        </p:txBody>
      </p:sp>
      <p:sp>
        <p:nvSpPr>
          <p:cNvPr id="517173" name="Text Box 53"/>
          <p:cNvSpPr txBox="1">
            <a:spLocks noChangeArrowheads="1"/>
          </p:cNvSpPr>
          <p:nvPr/>
        </p:nvSpPr>
        <p:spPr bwMode="auto">
          <a:xfrm>
            <a:off x="1414463" y="3095625"/>
            <a:ext cx="812800" cy="169863"/>
          </a:xfrm>
          <a:prstGeom prst="rect">
            <a:avLst/>
          </a:prstGeom>
          <a:noFill/>
          <a:ln w="9525">
            <a:noFill/>
            <a:miter lim="800000"/>
            <a:headEnd/>
            <a:tailEnd/>
          </a:ln>
          <a:effectLst/>
        </p:spPr>
        <p:txBody>
          <a:bodyPr wrap="none" lIns="0" tIns="0" rIns="0" bIns="0"/>
          <a:lstStyle/>
          <a:p>
            <a:pPr>
              <a:lnSpc>
                <a:spcPct val="90000"/>
              </a:lnSpc>
            </a:pPr>
            <a:r>
              <a:rPr lang="en-US" sz="1200" b="1">
                <a:latin typeface="Arial" charset="0"/>
                <a:sym typeface="Symbol" pitchFamily="84" charset="2"/>
              </a:rPr>
              <a:t>2 Pyruvate</a:t>
            </a:r>
            <a:endParaRPr lang="en-US" sz="1200" b="1">
              <a:latin typeface="Arial" charset="0"/>
            </a:endParaRPr>
          </a:p>
        </p:txBody>
      </p:sp>
      <p:sp>
        <p:nvSpPr>
          <p:cNvPr id="517174" name="Text Box 54"/>
          <p:cNvSpPr txBox="1">
            <a:spLocks noChangeArrowheads="1"/>
          </p:cNvSpPr>
          <p:nvPr/>
        </p:nvSpPr>
        <p:spPr bwMode="auto">
          <a:xfrm>
            <a:off x="2616200" y="2803525"/>
            <a:ext cx="1433513" cy="157163"/>
          </a:xfrm>
          <a:prstGeom prst="rect">
            <a:avLst/>
          </a:prstGeom>
          <a:noFill/>
          <a:ln w="9525">
            <a:noFill/>
            <a:miter lim="800000"/>
            <a:headEnd/>
            <a:tailEnd/>
          </a:ln>
          <a:effectLst/>
        </p:spPr>
        <p:txBody>
          <a:bodyPr wrap="none" lIns="0" tIns="0" rIns="0" bIns="0"/>
          <a:lstStyle/>
          <a:p>
            <a:pPr>
              <a:lnSpc>
                <a:spcPct val="90000"/>
              </a:lnSpc>
            </a:pPr>
            <a:r>
              <a:rPr lang="en-US" sz="1200" b="1">
                <a:latin typeface="Arial" charset="0"/>
                <a:sym typeface="Symbol" pitchFamily="84" charset="2"/>
              </a:rPr>
              <a:t>Pyruvate oxidation</a:t>
            </a:r>
            <a:endParaRPr lang="en-US" sz="1200" b="1">
              <a:latin typeface="Arial" charset="0"/>
            </a:endParaRPr>
          </a:p>
        </p:txBody>
      </p:sp>
      <p:sp>
        <p:nvSpPr>
          <p:cNvPr id="517175" name="Text Box 55"/>
          <p:cNvSpPr txBox="1">
            <a:spLocks noChangeArrowheads="1"/>
          </p:cNvSpPr>
          <p:nvPr/>
        </p:nvSpPr>
        <p:spPr bwMode="auto">
          <a:xfrm>
            <a:off x="2828925" y="3095625"/>
            <a:ext cx="984250" cy="168275"/>
          </a:xfrm>
          <a:prstGeom prst="rect">
            <a:avLst/>
          </a:prstGeom>
          <a:noFill/>
          <a:ln w="9525">
            <a:noFill/>
            <a:miter lim="800000"/>
            <a:headEnd/>
            <a:tailEnd/>
          </a:ln>
          <a:effectLst/>
        </p:spPr>
        <p:txBody>
          <a:bodyPr wrap="none" lIns="0" tIns="0" rIns="0" bIns="0"/>
          <a:lstStyle/>
          <a:p>
            <a:pPr>
              <a:lnSpc>
                <a:spcPct val="90000"/>
              </a:lnSpc>
            </a:pPr>
            <a:r>
              <a:rPr lang="en-US" sz="1200" b="1">
                <a:latin typeface="Arial" charset="0"/>
                <a:sym typeface="Symbol" pitchFamily="84" charset="2"/>
              </a:rPr>
              <a:t>2 Acetyl CoA</a:t>
            </a:r>
            <a:endParaRPr lang="en-US" sz="1200" b="1">
              <a:latin typeface="Arial" charset="0"/>
            </a:endParaRPr>
          </a:p>
        </p:txBody>
      </p:sp>
      <p:sp>
        <p:nvSpPr>
          <p:cNvPr id="517176" name="Text Box 56"/>
          <p:cNvSpPr txBox="1">
            <a:spLocks noChangeArrowheads="1"/>
          </p:cNvSpPr>
          <p:nvPr/>
        </p:nvSpPr>
        <p:spPr bwMode="auto">
          <a:xfrm>
            <a:off x="4735513" y="2909888"/>
            <a:ext cx="441325" cy="539750"/>
          </a:xfrm>
          <a:prstGeom prst="rect">
            <a:avLst/>
          </a:prstGeom>
          <a:noFill/>
          <a:ln w="9525">
            <a:noFill/>
            <a:miter lim="800000"/>
            <a:headEnd/>
            <a:tailEnd/>
          </a:ln>
          <a:effectLst/>
        </p:spPr>
        <p:txBody>
          <a:bodyPr wrap="none" lIns="0" tIns="0" rIns="0" bIns="0"/>
          <a:lstStyle/>
          <a:p>
            <a:pPr algn="ctr">
              <a:lnSpc>
                <a:spcPct val="90000"/>
              </a:lnSpc>
            </a:pPr>
            <a:r>
              <a:rPr lang="en-US" sz="1200" b="1">
                <a:latin typeface="Arial" charset="0"/>
                <a:sym typeface="Symbol" pitchFamily="84" charset="2"/>
              </a:rPr>
              <a:t>Citric</a:t>
            </a:r>
            <a:br>
              <a:rPr lang="en-US" sz="1200" b="1">
                <a:latin typeface="Arial" charset="0"/>
                <a:sym typeface="Symbol" pitchFamily="84" charset="2"/>
              </a:rPr>
            </a:br>
            <a:r>
              <a:rPr lang="en-US" sz="1200" b="1">
                <a:latin typeface="Arial" charset="0"/>
                <a:sym typeface="Symbol" pitchFamily="84" charset="2"/>
              </a:rPr>
              <a:t>acid</a:t>
            </a:r>
            <a:br>
              <a:rPr lang="en-US" sz="1200" b="1">
                <a:latin typeface="Arial" charset="0"/>
                <a:sym typeface="Symbol" pitchFamily="84" charset="2"/>
              </a:rPr>
            </a:br>
            <a:r>
              <a:rPr lang="en-US" sz="1200" b="1">
                <a:latin typeface="Arial" charset="0"/>
                <a:sym typeface="Symbol" pitchFamily="84" charset="2"/>
              </a:rPr>
              <a:t>cycle</a:t>
            </a:r>
            <a:endParaRPr lang="en-US" sz="1200" b="1">
              <a:latin typeface="Arial" charset="0"/>
            </a:endParaRPr>
          </a:p>
        </p:txBody>
      </p:sp>
      <p:sp>
        <p:nvSpPr>
          <p:cNvPr id="517177" name="Text Box 57"/>
          <p:cNvSpPr txBox="1">
            <a:spLocks noChangeArrowheads="1"/>
          </p:cNvSpPr>
          <p:nvPr/>
        </p:nvSpPr>
        <p:spPr bwMode="auto">
          <a:xfrm>
            <a:off x="7037388" y="2738438"/>
            <a:ext cx="1366837" cy="869950"/>
          </a:xfrm>
          <a:prstGeom prst="rect">
            <a:avLst/>
          </a:prstGeom>
          <a:noFill/>
          <a:ln w="9525">
            <a:noFill/>
            <a:miter lim="800000"/>
            <a:headEnd/>
            <a:tailEnd/>
          </a:ln>
          <a:effectLst/>
        </p:spPr>
        <p:txBody>
          <a:bodyPr wrap="none" lIns="0" tIns="0" rIns="0" bIns="0"/>
          <a:lstStyle/>
          <a:p>
            <a:pPr algn="ctr">
              <a:lnSpc>
                <a:spcPct val="90000"/>
              </a:lnSpc>
            </a:pPr>
            <a:r>
              <a:rPr lang="en-US" sz="1200" b="1">
                <a:latin typeface="Arial" charset="0"/>
                <a:sym typeface="Symbol" pitchFamily="84" charset="2"/>
              </a:rPr>
              <a:t>Oxidative</a:t>
            </a:r>
            <a:br>
              <a:rPr lang="en-US" sz="1200" b="1">
                <a:latin typeface="Arial" charset="0"/>
                <a:sym typeface="Symbol" pitchFamily="84" charset="2"/>
              </a:rPr>
            </a:br>
            <a:r>
              <a:rPr lang="en-US" sz="1200" b="1">
                <a:latin typeface="Arial" charset="0"/>
                <a:sym typeface="Symbol" pitchFamily="84" charset="2"/>
              </a:rPr>
              <a:t>phosphorylation:</a:t>
            </a:r>
            <a:br>
              <a:rPr lang="en-US" sz="1200" b="1">
                <a:latin typeface="Arial" charset="0"/>
                <a:sym typeface="Symbol" pitchFamily="84" charset="2"/>
              </a:rPr>
            </a:br>
            <a:r>
              <a:rPr lang="en-US" sz="1200" b="1">
                <a:latin typeface="Arial" charset="0"/>
                <a:sym typeface="Symbol" pitchFamily="84" charset="2"/>
              </a:rPr>
              <a:t>electron transport</a:t>
            </a:r>
            <a:br>
              <a:rPr lang="en-US" sz="1200" b="1">
                <a:latin typeface="Arial" charset="0"/>
                <a:sym typeface="Symbol" pitchFamily="84" charset="2"/>
              </a:rPr>
            </a:br>
            <a:r>
              <a:rPr lang="en-US" sz="1200" b="1">
                <a:latin typeface="Arial" charset="0"/>
                <a:sym typeface="Symbol" pitchFamily="84" charset="2"/>
              </a:rPr>
              <a:t>and</a:t>
            </a:r>
            <a:br>
              <a:rPr lang="en-US" sz="1200" b="1">
                <a:latin typeface="Arial" charset="0"/>
                <a:sym typeface="Symbol" pitchFamily="84" charset="2"/>
              </a:rPr>
            </a:br>
            <a:r>
              <a:rPr lang="en-US" sz="1200" b="1">
                <a:latin typeface="Arial" charset="0"/>
                <a:sym typeface="Symbol" pitchFamily="84" charset="2"/>
              </a:rPr>
              <a:t>chemiosmosis</a:t>
            </a:r>
            <a:endParaRPr lang="en-US" sz="1200" b="1">
              <a:latin typeface="Arial" charset="0"/>
            </a:endParaRPr>
          </a:p>
        </p:txBody>
      </p:sp>
      <p:sp>
        <p:nvSpPr>
          <p:cNvPr id="517178" name="Text Box 58"/>
          <p:cNvSpPr txBox="1">
            <a:spLocks noChangeArrowheads="1"/>
          </p:cNvSpPr>
          <p:nvPr/>
        </p:nvSpPr>
        <p:spPr bwMode="auto">
          <a:xfrm>
            <a:off x="447675" y="5462588"/>
            <a:ext cx="771525" cy="169862"/>
          </a:xfrm>
          <a:prstGeom prst="rect">
            <a:avLst/>
          </a:prstGeom>
          <a:noFill/>
          <a:ln w="9525">
            <a:noFill/>
            <a:miter lim="800000"/>
            <a:headEnd/>
            <a:tailEnd/>
          </a:ln>
          <a:effectLst/>
        </p:spPr>
        <p:txBody>
          <a:bodyPr wrap="none" lIns="0" tIns="0" rIns="0" bIns="0"/>
          <a:lstStyle/>
          <a:p>
            <a:pPr>
              <a:lnSpc>
                <a:spcPct val="90000"/>
              </a:lnSpc>
            </a:pPr>
            <a:r>
              <a:rPr lang="en-US" sz="1200" b="1">
                <a:latin typeface="Arial" charset="0"/>
                <a:sym typeface="Symbol" pitchFamily="84" charset="2"/>
              </a:rPr>
              <a:t>CYTOSOL</a:t>
            </a:r>
            <a:endParaRPr lang="en-US" sz="1200" b="1">
              <a:latin typeface="Arial" charset="0"/>
            </a:endParaRPr>
          </a:p>
        </p:txBody>
      </p:sp>
      <p:sp>
        <p:nvSpPr>
          <p:cNvPr id="517179" name="Text Box 59"/>
          <p:cNvSpPr txBox="1">
            <a:spLocks noChangeArrowheads="1"/>
          </p:cNvSpPr>
          <p:nvPr/>
        </p:nvSpPr>
        <p:spPr bwMode="auto">
          <a:xfrm>
            <a:off x="2470150" y="5011738"/>
            <a:ext cx="1684338" cy="207962"/>
          </a:xfrm>
          <a:prstGeom prst="rect">
            <a:avLst/>
          </a:prstGeom>
          <a:noFill/>
          <a:ln w="9525">
            <a:noFill/>
            <a:miter lim="800000"/>
            <a:headEnd/>
            <a:tailEnd/>
          </a:ln>
          <a:effectLst/>
        </p:spPr>
        <p:txBody>
          <a:bodyPr wrap="none" lIns="0" tIns="0" rIns="0" bIns="0"/>
          <a:lstStyle/>
          <a:p>
            <a:pPr>
              <a:lnSpc>
                <a:spcPct val="90000"/>
              </a:lnSpc>
            </a:pPr>
            <a:r>
              <a:rPr lang="en-US" sz="1200" b="1">
                <a:latin typeface="Arial" charset="0"/>
                <a:sym typeface="Symbol" pitchFamily="84" charset="2"/>
              </a:rPr>
              <a:t>Maximum per glucose:</a:t>
            </a:r>
            <a:endParaRPr lang="en-US" sz="1200" b="1">
              <a:latin typeface="Arial" charset="0"/>
            </a:endParaRPr>
          </a:p>
        </p:txBody>
      </p:sp>
      <p:sp>
        <p:nvSpPr>
          <p:cNvPr id="517180" name="Text Box 60"/>
          <p:cNvSpPr txBox="1">
            <a:spLocks noChangeArrowheads="1"/>
          </p:cNvSpPr>
          <p:nvPr/>
        </p:nvSpPr>
        <p:spPr bwMode="auto">
          <a:xfrm>
            <a:off x="4418013" y="4921250"/>
            <a:ext cx="944562" cy="328613"/>
          </a:xfrm>
          <a:prstGeom prst="rect">
            <a:avLst/>
          </a:prstGeom>
          <a:noFill/>
          <a:ln w="9525">
            <a:noFill/>
            <a:miter lim="800000"/>
            <a:headEnd/>
            <a:tailEnd/>
          </a:ln>
          <a:effectLst/>
        </p:spPr>
        <p:txBody>
          <a:bodyPr wrap="none" lIns="0" tIns="0" rIns="0" bIns="0"/>
          <a:lstStyle/>
          <a:p>
            <a:pPr algn="ctr">
              <a:lnSpc>
                <a:spcPct val="90000"/>
              </a:lnSpc>
            </a:pPr>
            <a:r>
              <a:rPr lang="en-US" sz="1200" b="1">
                <a:latin typeface="Arial" charset="0"/>
                <a:sym typeface="Symbol" pitchFamily="84" charset="2"/>
              </a:rPr>
              <a:t>About</a:t>
            </a:r>
            <a:br>
              <a:rPr lang="en-US" sz="1200" b="1">
                <a:latin typeface="Arial" charset="0"/>
                <a:sym typeface="Symbol" pitchFamily="84" charset="2"/>
              </a:rPr>
            </a:br>
            <a:r>
              <a:rPr lang="en-US" sz="1200" b="1">
                <a:latin typeface="Arial" charset="0"/>
                <a:sym typeface="Symbol" pitchFamily="84" charset="2"/>
              </a:rPr>
              <a:t>30 or 32 ATP</a:t>
            </a:r>
            <a:endParaRPr lang="en-US" sz="1200" b="1">
              <a:latin typeface="Arial" charset="0"/>
            </a:endParaRPr>
          </a:p>
        </p:txBody>
      </p:sp>
      <p:sp>
        <p:nvSpPr>
          <p:cNvPr id="517181" name="Line 61"/>
          <p:cNvSpPr>
            <a:spLocks noChangeShapeType="1"/>
          </p:cNvSpPr>
          <p:nvPr/>
        </p:nvSpPr>
        <p:spPr bwMode="auto">
          <a:xfrm>
            <a:off x="2500313" y="1150938"/>
            <a:ext cx="171450" cy="449262"/>
          </a:xfrm>
          <a:prstGeom prst="line">
            <a:avLst/>
          </a:prstGeom>
          <a:noFill/>
          <a:ln w="12700">
            <a:solidFill>
              <a:schemeClr val="tx1"/>
            </a:solidFill>
            <a:round/>
            <a:headEnd/>
            <a:tailEnd/>
          </a:ln>
          <a:effectLst/>
        </p:spPr>
        <p:txBody>
          <a:bodyPr wrap="none" anchor="ctr"/>
          <a:lstStyle/>
          <a:p>
            <a:endParaRPr lang="en-US"/>
          </a:p>
        </p:txBody>
      </p:sp>
      <p:sp>
        <p:nvSpPr>
          <p:cNvPr id="517182" name="Line 62"/>
          <p:cNvSpPr>
            <a:spLocks noChangeShapeType="1"/>
          </p:cNvSpPr>
          <p:nvPr/>
        </p:nvSpPr>
        <p:spPr bwMode="auto">
          <a:xfrm>
            <a:off x="2493963" y="1150938"/>
            <a:ext cx="257175" cy="146050"/>
          </a:xfrm>
          <a:prstGeom prst="line">
            <a:avLst/>
          </a:prstGeom>
          <a:noFill/>
          <a:ln w="12700">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ANIMATIONS!</a:t>
            </a:r>
            <a:endParaRPr lang="en-US" dirty="0"/>
          </a:p>
        </p:txBody>
      </p:sp>
    </p:spTree>
    <p:extLst>
      <p:ext uri="{BB962C8B-B14F-4D97-AF65-F5344CB8AC3E}">
        <p14:creationId xmlns:p14="http://schemas.microsoft.com/office/powerpoint/2010/main" val="15578462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Reactants and Products</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896580537"/>
              </p:ext>
            </p:extLst>
          </p:nvPr>
        </p:nvGraphicFramePr>
        <p:xfrm>
          <a:off x="152401" y="1527175"/>
          <a:ext cx="8653464" cy="3273424"/>
        </p:xfrm>
        <a:graphic>
          <a:graphicData uri="http://schemas.openxmlformats.org/drawingml/2006/table">
            <a:tbl>
              <a:tblPr firstRow="1" bandRow="1">
                <a:tableStyleId>{5C22544A-7EE6-4342-B048-85BDC9FD1C3A}</a:tableStyleId>
              </a:tblPr>
              <a:tblGrid>
                <a:gridCol w="2163366"/>
                <a:gridCol w="2163366"/>
                <a:gridCol w="2163366"/>
                <a:gridCol w="2163366"/>
              </a:tblGrid>
              <a:tr h="486680">
                <a:tc>
                  <a:txBody>
                    <a:bodyPr/>
                    <a:lstStyle/>
                    <a:p>
                      <a:endParaRPr lang="en-US" dirty="0"/>
                    </a:p>
                  </a:txBody>
                  <a:tcPr/>
                </a:tc>
                <a:tc>
                  <a:txBody>
                    <a:bodyPr/>
                    <a:lstStyle/>
                    <a:p>
                      <a:r>
                        <a:rPr lang="en-US" dirty="0" smtClean="0"/>
                        <a:t>Glycolysis</a:t>
                      </a:r>
                      <a:endParaRPr lang="en-US" dirty="0"/>
                    </a:p>
                  </a:txBody>
                  <a:tcPr/>
                </a:tc>
                <a:tc>
                  <a:txBody>
                    <a:bodyPr/>
                    <a:lstStyle/>
                    <a:p>
                      <a:r>
                        <a:rPr lang="en-US" dirty="0" smtClean="0"/>
                        <a:t>Krebs Cycle</a:t>
                      </a:r>
                      <a:endParaRPr lang="en-US" dirty="0"/>
                    </a:p>
                  </a:txBody>
                  <a:tcPr/>
                </a:tc>
                <a:tc>
                  <a:txBody>
                    <a:bodyPr/>
                    <a:lstStyle/>
                    <a:p>
                      <a:r>
                        <a:rPr lang="en-US" dirty="0" smtClean="0"/>
                        <a:t>ETC</a:t>
                      </a:r>
                      <a:endParaRPr lang="en-US" dirty="0"/>
                    </a:p>
                  </a:txBody>
                  <a:tcPr/>
                </a:tc>
              </a:tr>
              <a:tr h="486680">
                <a:tc>
                  <a:txBody>
                    <a:bodyPr/>
                    <a:lstStyle/>
                    <a:p>
                      <a:r>
                        <a:rPr lang="en-US" dirty="0" smtClean="0"/>
                        <a:t>Use Glucose?</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486680">
                <a:tc>
                  <a:txBody>
                    <a:bodyPr/>
                    <a:lstStyle/>
                    <a:p>
                      <a:r>
                        <a:rPr lang="en-US" dirty="0" smtClean="0"/>
                        <a:t>Use Oxygen?</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486680">
                <a:tc>
                  <a:txBody>
                    <a:bodyPr/>
                    <a:lstStyle/>
                    <a:p>
                      <a:r>
                        <a:rPr lang="en-US" dirty="0" smtClean="0"/>
                        <a:t>Create ATP?</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840024">
                <a:tc>
                  <a:txBody>
                    <a:bodyPr/>
                    <a:lstStyle/>
                    <a:p>
                      <a:r>
                        <a:rPr lang="en-US" dirty="0" smtClean="0"/>
                        <a:t>Create Carbon Dioxide?</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486680">
                <a:tc>
                  <a:txBody>
                    <a:bodyPr/>
                    <a:lstStyle/>
                    <a:p>
                      <a:r>
                        <a:rPr lang="en-US" dirty="0" smtClean="0"/>
                        <a:t>Create Water?</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9981613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Respirometers</a:t>
            </a:r>
            <a:endParaRPr lang="en-US" dirty="0"/>
          </a:p>
        </p:txBody>
      </p:sp>
      <p:pic>
        <p:nvPicPr>
          <p:cNvPr id="4" name="Content Placeholder 3"/>
          <p:cNvPicPr>
            <a:picLocks noGrp="1" noChangeAspect="1"/>
          </p:cNvPicPr>
          <p:nvPr>
            <p:ph sz="quarter" idx="1"/>
          </p:nvPr>
        </p:nvPicPr>
        <p:blipFill>
          <a:blip r:embed="rId2"/>
          <a:stretch>
            <a:fillRect/>
          </a:stretch>
        </p:blipFill>
        <p:spPr>
          <a:xfrm>
            <a:off x="1252010" y="1676400"/>
            <a:ext cx="6633883" cy="3810000"/>
          </a:xfrm>
          <a:prstGeom prst="rect">
            <a:avLst/>
          </a:prstGeom>
        </p:spPr>
      </p:pic>
    </p:spTree>
    <p:extLst>
      <p:ext uri="{BB962C8B-B14F-4D97-AF65-F5344CB8AC3E}">
        <p14:creationId xmlns:p14="http://schemas.microsoft.com/office/powerpoint/2010/main" val="38092067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Respirometers</a:t>
            </a:r>
            <a:endParaRPr lang="en-US" dirty="0"/>
          </a:p>
        </p:txBody>
      </p:sp>
      <p:pic>
        <p:nvPicPr>
          <p:cNvPr id="4" name="Content Placeholder 3"/>
          <p:cNvPicPr>
            <a:picLocks noGrp="1" noChangeAspect="1"/>
          </p:cNvPicPr>
          <p:nvPr>
            <p:ph sz="quarter" idx="1"/>
          </p:nvPr>
        </p:nvPicPr>
        <p:blipFill>
          <a:blip r:embed="rId2"/>
          <a:stretch>
            <a:fillRect/>
          </a:stretch>
        </p:blipFill>
        <p:spPr>
          <a:xfrm>
            <a:off x="817160" y="1676400"/>
            <a:ext cx="7503583" cy="4502150"/>
          </a:xfrm>
          <a:prstGeom prst="rect">
            <a:avLst/>
          </a:prstGeom>
        </p:spPr>
      </p:pic>
    </p:spTree>
    <p:extLst>
      <p:ext uri="{BB962C8B-B14F-4D97-AF65-F5344CB8AC3E}">
        <p14:creationId xmlns:p14="http://schemas.microsoft.com/office/powerpoint/2010/main" val="4133659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pPr eaLnBrk="1" hangingPunct="1"/>
            <a:r>
              <a:rPr lang="en-US" dirty="0" smtClean="0"/>
              <a:t>Metabolism, Catabolic Pathways and Energy</a:t>
            </a:r>
          </a:p>
        </p:txBody>
      </p:sp>
      <p:sp>
        <p:nvSpPr>
          <p:cNvPr id="11267" name="Rectangle 5"/>
          <p:cNvSpPr>
            <a:spLocks noGrp="1" noChangeArrowheads="1"/>
          </p:cNvSpPr>
          <p:nvPr>
            <p:ph type="body" idx="1"/>
          </p:nvPr>
        </p:nvSpPr>
        <p:spPr>
          <a:xfrm>
            <a:off x="152400" y="1371600"/>
            <a:ext cx="8839200" cy="5029200"/>
          </a:xfrm>
        </p:spPr>
        <p:txBody>
          <a:bodyPr>
            <a:normAutofit fontScale="92500" lnSpcReduction="20000"/>
          </a:bodyPr>
          <a:lstStyle/>
          <a:p>
            <a:r>
              <a:rPr lang="en-US" dirty="0" smtClean="0"/>
              <a:t>Metabolism manages material &amp; energy resources of the cell</a:t>
            </a:r>
          </a:p>
          <a:p>
            <a:pPr lvl="1"/>
            <a:r>
              <a:rPr lang="en-US" dirty="0" smtClean="0"/>
              <a:t>Breaks down complex molecules &amp; puts together simple molecules</a:t>
            </a:r>
            <a:endParaRPr lang="en-US" sz="2600" dirty="0" smtClean="0"/>
          </a:p>
          <a:p>
            <a:pPr eaLnBrk="1" hangingPunct="1">
              <a:lnSpc>
                <a:spcPct val="90000"/>
              </a:lnSpc>
            </a:pPr>
            <a:r>
              <a:rPr lang="en-US" sz="2600" dirty="0" smtClean="0"/>
              <a:t>Some molecules have more potential energy because of the arrangement of their atoms</a:t>
            </a:r>
          </a:p>
          <a:p>
            <a:pPr eaLnBrk="1" hangingPunct="1">
              <a:lnSpc>
                <a:spcPct val="90000"/>
              </a:lnSpc>
            </a:pPr>
            <a:r>
              <a:rPr lang="en-US" sz="2600" dirty="0" smtClean="0"/>
              <a:t>Breaking these molecules down (catabolism) releases this energy</a:t>
            </a:r>
          </a:p>
          <a:p>
            <a:endParaRPr lang="en-US" dirty="0" smtClean="0"/>
          </a:p>
          <a:p>
            <a:r>
              <a:rPr lang="en-US" dirty="0" smtClean="0"/>
              <a:t>Exergonic reactions</a:t>
            </a:r>
          </a:p>
          <a:p>
            <a:pPr lvl="1"/>
            <a:r>
              <a:rPr lang="en-US" dirty="0" smtClean="0"/>
              <a:t>Has net release of free energy</a:t>
            </a:r>
          </a:p>
          <a:p>
            <a:pPr lvl="1"/>
            <a:r>
              <a:rPr lang="en-US" dirty="0" smtClean="0"/>
              <a:t>Ex: cellular respiration</a:t>
            </a:r>
          </a:p>
          <a:p>
            <a:r>
              <a:rPr lang="en-US" dirty="0" smtClean="0"/>
              <a:t>Opposite would be endergonic (absorbs free energy)</a:t>
            </a:r>
          </a:p>
          <a:p>
            <a:pPr lvl="2"/>
            <a:r>
              <a:rPr lang="en-US" dirty="0" smtClean="0"/>
              <a:t>Ex: Photosynthesis</a:t>
            </a:r>
          </a:p>
          <a:p>
            <a:r>
              <a:rPr lang="en-US" dirty="0" smtClean="0"/>
              <a:t>Together they maintain order</a:t>
            </a:r>
            <a:endParaRPr lang="en-US" sz="3300" dirty="0" smtClean="0"/>
          </a:p>
          <a:p>
            <a:pPr eaLnBrk="1" hangingPunct="1">
              <a:lnSpc>
                <a:spcPct val="90000"/>
              </a:lnSpc>
            </a:pPr>
            <a:endParaRPr lang="en-US" sz="2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ox(in)">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box(in)">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box(in)">
                                      <p:cBhvr>
                                        <p:cTn id="17" dur="5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box(in)">
                                      <p:cBhvr>
                                        <p:cTn id="22" dur="500"/>
                                        <p:tgtEl>
                                          <p:spTgt spid="112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animEffect transition="in" filter="box(in)">
                                      <p:cBhvr>
                                        <p:cTn id="27" dur="500"/>
                                        <p:tgtEl>
                                          <p:spTgt spid="1126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1267">
                                            <p:txEl>
                                              <p:pRg st="6" end="6"/>
                                            </p:txEl>
                                          </p:spTgt>
                                        </p:tgtEl>
                                        <p:attrNameLst>
                                          <p:attrName>style.visibility</p:attrName>
                                        </p:attrNameLst>
                                      </p:cBhvr>
                                      <p:to>
                                        <p:strVal val="visible"/>
                                      </p:to>
                                    </p:set>
                                    <p:animEffect transition="in" filter="box(in)">
                                      <p:cBhvr>
                                        <p:cTn id="32" dur="500"/>
                                        <p:tgtEl>
                                          <p:spTgt spid="1126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1267">
                                            <p:txEl>
                                              <p:pRg st="7" end="7"/>
                                            </p:txEl>
                                          </p:spTgt>
                                        </p:tgtEl>
                                        <p:attrNameLst>
                                          <p:attrName>style.visibility</p:attrName>
                                        </p:attrNameLst>
                                      </p:cBhvr>
                                      <p:to>
                                        <p:strVal val="visible"/>
                                      </p:to>
                                    </p:set>
                                    <p:animEffect transition="in" filter="box(in)">
                                      <p:cBhvr>
                                        <p:cTn id="37" dur="500"/>
                                        <p:tgtEl>
                                          <p:spTgt spid="1126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1267">
                                            <p:txEl>
                                              <p:pRg st="8" end="8"/>
                                            </p:txEl>
                                          </p:spTgt>
                                        </p:tgtEl>
                                        <p:attrNameLst>
                                          <p:attrName>style.visibility</p:attrName>
                                        </p:attrNameLst>
                                      </p:cBhvr>
                                      <p:to>
                                        <p:strVal val="visible"/>
                                      </p:to>
                                    </p:set>
                                    <p:animEffect transition="in" filter="box(in)">
                                      <p:cBhvr>
                                        <p:cTn id="42" dur="500"/>
                                        <p:tgtEl>
                                          <p:spTgt spid="11267">
                                            <p:txEl>
                                              <p:pRg st="8" end="8"/>
                                            </p:txEl>
                                          </p:spTgt>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11267">
                                            <p:txEl>
                                              <p:pRg st="9" end="9"/>
                                            </p:txEl>
                                          </p:spTgt>
                                        </p:tgtEl>
                                        <p:attrNameLst>
                                          <p:attrName>style.visibility</p:attrName>
                                        </p:attrNameLst>
                                      </p:cBhvr>
                                      <p:to>
                                        <p:strVal val="visible"/>
                                      </p:to>
                                    </p:set>
                                    <p:animEffect transition="in" filter="box(in)">
                                      <p:cBhvr>
                                        <p:cTn id="45" dur="500"/>
                                        <p:tgtEl>
                                          <p:spTgt spid="11267">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11267">
                                            <p:txEl>
                                              <p:pRg st="10" end="10"/>
                                            </p:txEl>
                                          </p:spTgt>
                                        </p:tgtEl>
                                        <p:attrNameLst>
                                          <p:attrName>style.visibility</p:attrName>
                                        </p:attrNameLst>
                                      </p:cBhvr>
                                      <p:to>
                                        <p:strVal val="visible"/>
                                      </p:to>
                                    </p:set>
                                    <p:animEffect transition="in" filter="box(in)">
                                      <p:cBhvr>
                                        <p:cTn id="50" dur="500"/>
                                        <p:tgtEl>
                                          <p:spTgt spid="1126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dirty="0" smtClean="0"/>
              <a:t>Anaerobic respiration</a:t>
            </a:r>
          </a:p>
        </p:txBody>
      </p:sp>
      <p:sp>
        <p:nvSpPr>
          <p:cNvPr id="30723" name="Rectangle 3"/>
          <p:cNvSpPr>
            <a:spLocks noGrp="1" noChangeArrowheads="1"/>
          </p:cNvSpPr>
          <p:nvPr>
            <p:ph type="body" idx="1"/>
          </p:nvPr>
        </p:nvSpPr>
        <p:spPr/>
        <p:txBody>
          <a:bodyPr/>
          <a:lstStyle/>
          <a:p>
            <a:pPr eaLnBrk="1" hangingPunct="1">
              <a:lnSpc>
                <a:spcPct val="90000"/>
              </a:lnSpc>
            </a:pPr>
            <a:r>
              <a:rPr lang="en-US" dirty="0" smtClean="0"/>
              <a:t>When </a:t>
            </a:r>
            <a:r>
              <a:rPr lang="en-US" dirty="0" err="1" smtClean="0"/>
              <a:t>Glycolysis</a:t>
            </a:r>
            <a:r>
              <a:rPr lang="en-US" dirty="0" smtClean="0"/>
              <a:t> occurs, the presence or absence of oxygen determines whether or not the Krebs cycle will proceed.</a:t>
            </a:r>
          </a:p>
          <a:p>
            <a:pPr eaLnBrk="1" hangingPunct="1">
              <a:lnSpc>
                <a:spcPct val="90000"/>
              </a:lnSpc>
            </a:pPr>
            <a:r>
              <a:rPr lang="en-US" dirty="0" smtClean="0"/>
              <a:t>In the absence of oxygen, fermentation occurs instead</a:t>
            </a:r>
          </a:p>
          <a:p>
            <a:pPr lvl="1" eaLnBrk="1" hangingPunct="1">
              <a:lnSpc>
                <a:spcPct val="90000"/>
              </a:lnSpc>
            </a:pPr>
            <a:r>
              <a:rPr lang="en-US" dirty="0" smtClean="0">
                <a:solidFill>
                  <a:schemeClr val="tx1"/>
                </a:solidFill>
              </a:rPr>
              <a:t>Less efficient, only 2 ATP produced</a:t>
            </a:r>
          </a:p>
          <a:p>
            <a:pPr lvl="1" eaLnBrk="1" hangingPunct="1">
              <a:lnSpc>
                <a:spcPct val="90000"/>
              </a:lnSpc>
            </a:pPr>
            <a:r>
              <a:rPr lang="en-US" dirty="0" smtClean="0">
                <a:solidFill>
                  <a:schemeClr val="tx1"/>
                </a:solidFill>
              </a:rPr>
              <a:t>Plants=alcoholic fermentation</a:t>
            </a:r>
          </a:p>
          <a:p>
            <a:pPr lvl="1" eaLnBrk="1" hangingPunct="1">
              <a:lnSpc>
                <a:spcPct val="90000"/>
              </a:lnSpc>
            </a:pPr>
            <a:r>
              <a:rPr lang="en-US" dirty="0" smtClean="0">
                <a:solidFill>
                  <a:schemeClr val="tx1"/>
                </a:solidFill>
              </a:rPr>
              <a:t>Animals=lactic acid fermentation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box(in)">
                                      <p:cBhvr>
                                        <p:cTn id="7" dur="5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box(in)">
                                      <p:cBhvr>
                                        <p:cTn id="12" dur="500"/>
                                        <p:tgtEl>
                                          <p:spTgt spid="307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box(in)">
                                      <p:cBhvr>
                                        <p:cTn id="17" dur="500"/>
                                        <p:tgtEl>
                                          <p:spTgt spid="307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Effect transition="in" filter="box(in)">
                                      <p:cBhvr>
                                        <p:cTn id="22" dur="500"/>
                                        <p:tgtEl>
                                          <p:spTgt spid="307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0723">
                                            <p:txEl>
                                              <p:pRg st="4" end="4"/>
                                            </p:txEl>
                                          </p:spTgt>
                                        </p:tgtEl>
                                        <p:attrNameLst>
                                          <p:attrName>style.visibility</p:attrName>
                                        </p:attrNameLst>
                                      </p:cBhvr>
                                      <p:to>
                                        <p:strVal val="visible"/>
                                      </p:to>
                                    </p:set>
                                    <p:animEffect transition="in" filter="box(in)">
                                      <p:cBhvr>
                                        <p:cTn id="27" dur="500"/>
                                        <p:tgtEl>
                                          <p:spTgt spid="307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5336" name="Picture 24" descr="09_18PyruvateCatabolism-U"/>
          <p:cNvPicPr>
            <a:picLocks noChangeAspect="1" noChangeArrowheads="1"/>
          </p:cNvPicPr>
          <p:nvPr/>
        </p:nvPicPr>
        <p:blipFill>
          <a:blip r:embed="rId3" cstate="print"/>
          <a:srcRect/>
          <a:stretch>
            <a:fillRect/>
          </a:stretch>
        </p:blipFill>
        <p:spPr bwMode="auto">
          <a:xfrm>
            <a:off x="1038225" y="136525"/>
            <a:ext cx="7065963" cy="6584950"/>
          </a:xfrm>
          <a:prstGeom prst="rect">
            <a:avLst/>
          </a:prstGeom>
          <a:noFill/>
        </p:spPr>
      </p:pic>
      <p:sp>
        <p:nvSpPr>
          <p:cNvPr id="525315" name="Rectangle 3"/>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a:r>
              <a:rPr lang="en-US" sz="1200" dirty="0">
                <a:latin typeface="Arial" charset="0"/>
              </a:rPr>
              <a:t>Figure 9.18</a:t>
            </a:r>
          </a:p>
        </p:txBody>
      </p:sp>
      <p:sp>
        <p:nvSpPr>
          <p:cNvPr id="525317" name="Text Box 5"/>
          <p:cNvSpPr txBox="1">
            <a:spLocks noChangeArrowheads="1"/>
          </p:cNvSpPr>
          <p:nvPr/>
        </p:nvSpPr>
        <p:spPr bwMode="auto">
          <a:xfrm>
            <a:off x="3700463" y="157163"/>
            <a:ext cx="979487" cy="290512"/>
          </a:xfrm>
          <a:prstGeom prst="rect">
            <a:avLst/>
          </a:prstGeom>
          <a:noFill/>
          <a:ln w="9525">
            <a:noFill/>
            <a:miter lim="800000"/>
            <a:headEnd/>
            <a:tailEnd/>
          </a:ln>
          <a:effectLst/>
        </p:spPr>
        <p:txBody>
          <a:bodyPr wrap="none" lIns="0" tIns="0" rIns="0" bIns="0"/>
          <a:lstStyle/>
          <a:p>
            <a:r>
              <a:rPr lang="en-US" sz="1800" b="1">
                <a:latin typeface="Arial" charset="0"/>
                <a:ea typeface="ヒラギノ角ゴ Pro W3" pitchFamily="84" charset="-128"/>
              </a:rPr>
              <a:t>Glucose</a:t>
            </a:r>
            <a:endParaRPr lang="en-US" sz="1800" b="1">
              <a:latin typeface="Arial" charset="0"/>
              <a:sym typeface="Symbol" pitchFamily="84" charset="2"/>
            </a:endParaRPr>
          </a:p>
        </p:txBody>
      </p:sp>
      <p:sp>
        <p:nvSpPr>
          <p:cNvPr id="525327" name="Text Box 15"/>
          <p:cNvSpPr txBox="1">
            <a:spLocks noChangeArrowheads="1"/>
          </p:cNvSpPr>
          <p:nvPr/>
        </p:nvSpPr>
        <p:spPr bwMode="auto">
          <a:xfrm>
            <a:off x="1920875" y="998538"/>
            <a:ext cx="1190625" cy="303212"/>
          </a:xfrm>
          <a:prstGeom prst="rect">
            <a:avLst/>
          </a:prstGeom>
          <a:noFill/>
          <a:ln w="9525">
            <a:noFill/>
            <a:miter lim="800000"/>
            <a:headEnd/>
            <a:tailEnd/>
          </a:ln>
          <a:effectLst/>
        </p:spPr>
        <p:txBody>
          <a:bodyPr wrap="none" lIns="0" tIns="0" rIns="0" bIns="0"/>
          <a:lstStyle/>
          <a:p>
            <a:r>
              <a:rPr lang="en-US" sz="1800" b="1">
                <a:latin typeface="Arial" charset="0"/>
                <a:ea typeface="ヒラギノ角ゴ Pro W3" pitchFamily="84" charset="-128"/>
              </a:rPr>
              <a:t>CYTOSOL</a:t>
            </a:r>
            <a:endParaRPr lang="en-US" sz="1800" b="1">
              <a:latin typeface="Arial" charset="0"/>
              <a:sym typeface="Symbol" pitchFamily="84" charset="2"/>
            </a:endParaRPr>
          </a:p>
        </p:txBody>
      </p:sp>
      <p:sp>
        <p:nvSpPr>
          <p:cNvPr id="525328" name="Text Box 16"/>
          <p:cNvSpPr txBox="1">
            <a:spLocks noChangeArrowheads="1"/>
          </p:cNvSpPr>
          <p:nvPr/>
        </p:nvSpPr>
        <p:spPr bwMode="auto">
          <a:xfrm>
            <a:off x="4394200" y="852488"/>
            <a:ext cx="1190625" cy="290512"/>
          </a:xfrm>
          <a:prstGeom prst="rect">
            <a:avLst/>
          </a:prstGeom>
          <a:noFill/>
          <a:ln w="9525">
            <a:noFill/>
            <a:miter lim="800000"/>
            <a:headEnd/>
            <a:tailEnd/>
          </a:ln>
          <a:effectLst/>
        </p:spPr>
        <p:txBody>
          <a:bodyPr wrap="none" lIns="0" tIns="0" rIns="0" bIns="0"/>
          <a:lstStyle/>
          <a:p>
            <a:r>
              <a:rPr lang="en-US" sz="1800" b="1">
                <a:latin typeface="Arial" charset="0"/>
                <a:ea typeface="ヒラギノ角ゴ Pro W3" pitchFamily="84" charset="-128"/>
              </a:rPr>
              <a:t>Glycolysis</a:t>
            </a:r>
            <a:endParaRPr lang="en-US" sz="1800" b="1">
              <a:latin typeface="Arial" charset="0"/>
              <a:sym typeface="Symbol" pitchFamily="84" charset="2"/>
            </a:endParaRPr>
          </a:p>
        </p:txBody>
      </p:sp>
      <p:sp>
        <p:nvSpPr>
          <p:cNvPr id="525329" name="Text Box 17"/>
          <p:cNvSpPr txBox="1">
            <a:spLocks noChangeArrowheads="1"/>
          </p:cNvSpPr>
          <p:nvPr/>
        </p:nvSpPr>
        <p:spPr bwMode="auto">
          <a:xfrm>
            <a:off x="3679825" y="1554163"/>
            <a:ext cx="979488" cy="290512"/>
          </a:xfrm>
          <a:prstGeom prst="rect">
            <a:avLst/>
          </a:prstGeom>
          <a:noFill/>
          <a:ln w="9525">
            <a:noFill/>
            <a:miter lim="800000"/>
            <a:headEnd/>
            <a:tailEnd/>
          </a:ln>
          <a:effectLst/>
        </p:spPr>
        <p:txBody>
          <a:bodyPr wrap="none" lIns="0" tIns="0" rIns="0" bIns="0"/>
          <a:lstStyle/>
          <a:p>
            <a:r>
              <a:rPr lang="en-US" sz="1800" b="1">
                <a:latin typeface="Arial" charset="0"/>
                <a:ea typeface="ヒラギノ角ゴ Pro W3" pitchFamily="84" charset="-128"/>
              </a:rPr>
              <a:t>Pyruvate</a:t>
            </a:r>
            <a:endParaRPr lang="en-US" sz="1800" b="1">
              <a:latin typeface="Arial" charset="0"/>
              <a:sym typeface="Symbol" pitchFamily="84" charset="2"/>
            </a:endParaRPr>
          </a:p>
        </p:txBody>
      </p:sp>
      <p:sp>
        <p:nvSpPr>
          <p:cNvPr id="525330" name="Text Box 18"/>
          <p:cNvSpPr txBox="1">
            <a:spLocks noChangeArrowheads="1"/>
          </p:cNvSpPr>
          <p:nvPr/>
        </p:nvSpPr>
        <p:spPr bwMode="auto">
          <a:xfrm>
            <a:off x="1973263" y="2005013"/>
            <a:ext cx="1681162" cy="555625"/>
          </a:xfrm>
          <a:prstGeom prst="rect">
            <a:avLst/>
          </a:prstGeom>
          <a:noFill/>
          <a:ln w="9525">
            <a:noFill/>
            <a:miter lim="800000"/>
            <a:headEnd/>
            <a:tailEnd/>
          </a:ln>
          <a:effectLst/>
        </p:spPr>
        <p:txBody>
          <a:bodyPr wrap="none" lIns="0" tIns="0" rIns="0" bIns="0"/>
          <a:lstStyle/>
          <a:p>
            <a:r>
              <a:rPr lang="en-US" sz="1800" b="1">
                <a:latin typeface="Arial" charset="0"/>
                <a:ea typeface="ヒラギノ角ゴ Pro W3" pitchFamily="84" charset="-128"/>
              </a:rPr>
              <a:t>No O</a:t>
            </a:r>
            <a:r>
              <a:rPr lang="en-US" sz="1800" b="1" baseline="-25000">
                <a:latin typeface="Arial" charset="0"/>
                <a:ea typeface="ヒラギノ角ゴ Pro W3" pitchFamily="84" charset="-128"/>
              </a:rPr>
              <a:t>2</a:t>
            </a:r>
            <a:r>
              <a:rPr lang="en-US" sz="1800" b="1">
                <a:latin typeface="Arial" charset="0"/>
                <a:ea typeface="ヒラギノ角ゴ Pro W3" pitchFamily="84" charset="-128"/>
              </a:rPr>
              <a:t> present:</a:t>
            </a:r>
            <a:br>
              <a:rPr lang="en-US" sz="1800" b="1">
                <a:latin typeface="Arial" charset="0"/>
                <a:ea typeface="ヒラギノ角ゴ Pro W3" pitchFamily="84" charset="-128"/>
              </a:rPr>
            </a:br>
            <a:r>
              <a:rPr lang="en-US" sz="1800" b="1">
                <a:latin typeface="Arial" charset="0"/>
                <a:ea typeface="ヒラギノ角ゴ Pro W3" pitchFamily="84" charset="-128"/>
              </a:rPr>
              <a:t>Fermentation</a:t>
            </a:r>
            <a:endParaRPr lang="en-US" sz="1800" b="1">
              <a:latin typeface="Arial" charset="0"/>
              <a:sym typeface="Symbol" pitchFamily="84" charset="2"/>
            </a:endParaRPr>
          </a:p>
        </p:txBody>
      </p:sp>
      <p:sp>
        <p:nvSpPr>
          <p:cNvPr id="525331" name="Text Box 19"/>
          <p:cNvSpPr txBox="1">
            <a:spLocks noChangeArrowheads="1"/>
          </p:cNvSpPr>
          <p:nvPr/>
        </p:nvSpPr>
        <p:spPr bwMode="auto">
          <a:xfrm>
            <a:off x="4559300" y="1973263"/>
            <a:ext cx="1919288" cy="833437"/>
          </a:xfrm>
          <a:prstGeom prst="rect">
            <a:avLst/>
          </a:prstGeom>
          <a:noFill/>
          <a:ln w="9525">
            <a:noFill/>
            <a:miter lim="800000"/>
            <a:headEnd/>
            <a:tailEnd/>
          </a:ln>
          <a:effectLst/>
        </p:spPr>
        <p:txBody>
          <a:bodyPr wrap="none" lIns="0" tIns="0" rIns="0" bIns="0"/>
          <a:lstStyle/>
          <a:p>
            <a:r>
              <a:rPr lang="en-US" sz="1800" b="1">
                <a:latin typeface="Arial" charset="0"/>
                <a:ea typeface="ヒラギノ角ゴ Pro W3" pitchFamily="84" charset="-128"/>
              </a:rPr>
              <a:t>O</a:t>
            </a:r>
            <a:r>
              <a:rPr lang="en-US" sz="1800" b="1" baseline="-25000">
                <a:latin typeface="Arial" charset="0"/>
                <a:ea typeface="ヒラギノ角ゴ Pro W3" pitchFamily="84" charset="-128"/>
              </a:rPr>
              <a:t>2</a:t>
            </a:r>
            <a:r>
              <a:rPr lang="en-US" sz="1800" b="1">
                <a:latin typeface="Arial" charset="0"/>
                <a:ea typeface="ヒラギノ角ゴ Pro W3" pitchFamily="84" charset="-128"/>
              </a:rPr>
              <a:t> present:</a:t>
            </a:r>
            <a:br>
              <a:rPr lang="en-US" sz="1800" b="1">
                <a:latin typeface="Arial" charset="0"/>
                <a:ea typeface="ヒラギノ角ゴ Pro W3" pitchFamily="84" charset="-128"/>
              </a:rPr>
            </a:br>
            <a:r>
              <a:rPr lang="en-US" sz="1800" b="1">
                <a:latin typeface="Arial" charset="0"/>
                <a:ea typeface="ヒラギノ角ゴ Pro W3" pitchFamily="84" charset="-128"/>
              </a:rPr>
              <a:t>  Aerobic cellular</a:t>
            </a:r>
            <a:br>
              <a:rPr lang="en-US" sz="1800" b="1">
                <a:latin typeface="Arial" charset="0"/>
                <a:ea typeface="ヒラギノ角ゴ Pro W3" pitchFamily="84" charset="-128"/>
              </a:rPr>
            </a:br>
            <a:r>
              <a:rPr lang="en-US" sz="1800" b="1">
                <a:latin typeface="Arial" charset="0"/>
                <a:ea typeface="ヒラギノ角ゴ Pro W3" pitchFamily="84" charset="-128"/>
              </a:rPr>
              <a:t>     respiration</a:t>
            </a:r>
            <a:endParaRPr lang="en-US" sz="1800" b="1">
              <a:latin typeface="Arial" charset="0"/>
              <a:sym typeface="Symbol" pitchFamily="84" charset="2"/>
            </a:endParaRPr>
          </a:p>
        </p:txBody>
      </p:sp>
      <p:sp>
        <p:nvSpPr>
          <p:cNvPr id="525332" name="Text Box 20"/>
          <p:cNvSpPr txBox="1">
            <a:spLocks noChangeArrowheads="1"/>
          </p:cNvSpPr>
          <p:nvPr/>
        </p:nvSpPr>
        <p:spPr bwMode="auto">
          <a:xfrm>
            <a:off x="1701800" y="3917950"/>
            <a:ext cx="1681163" cy="833438"/>
          </a:xfrm>
          <a:prstGeom prst="rect">
            <a:avLst/>
          </a:prstGeom>
          <a:noFill/>
          <a:ln w="9525">
            <a:noFill/>
            <a:miter lim="800000"/>
            <a:headEnd/>
            <a:tailEnd/>
          </a:ln>
          <a:effectLst/>
        </p:spPr>
        <p:txBody>
          <a:bodyPr wrap="none" lIns="0" tIns="0" rIns="0" bIns="0"/>
          <a:lstStyle/>
          <a:p>
            <a:pPr algn="ctr"/>
            <a:r>
              <a:rPr lang="en-US" sz="1800" b="1">
                <a:latin typeface="Arial" charset="0"/>
                <a:ea typeface="ヒラギノ角ゴ Pro W3" pitchFamily="84" charset="-128"/>
              </a:rPr>
              <a:t>Ethanol,</a:t>
            </a:r>
            <a:br>
              <a:rPr lang="en-US" sz="1800" b="1">
                <a:latin typeface="Arial" charset="0"/>
                <a:ea typeface="ヒラギノ角ゴ Pro W3" pitchFamily="84" charset="-128"/>
              </a:rPr>
            </a:br>
            <a:r>
              <a:rPr lang="en-US" sz="1800" b="1">
                <a:latin typeface="Arial" charset="0"/>
                <a:ea typeface="ヒラギノ角ゴ Pro W3" pitchFamily="84" charset="-128"/>
              </a:rPr>
              <a:t>lactate, or</a:t>
            </a:r>
            <a:br>
              <a:rPr lang="en-US" sz="1800" b="1">
                <a:latin typeface="Arial" charset="0"/>
                <a:ea typeface="ヒラギノ角ゴ Pro W3" pitchFamily="84" charset="-128"/>
              </a:rPr>
            </a:br>
            <a:r>
              <a:rPr lang="en-US" sz="1800" b="1">
                <a:latin typeface="Arial" charset="0"/>
                <a:ea typeface="ヒラギノ角ゴ Pro W3" pitchFamily="84" charset="-128"/>
              </a:rPr>
              <a:t>other products</a:t>
            </a:r>
            <a:endParaRPr lang="en-US" sz="1800" b="1">
              <a:latin typeface="Arial" charset="0"/>
              <a:sym typeface="Symbol" pitchFamily="84" charset="2"/>
            </a:endParaRPr>
          </a:p>
        </p:txBody>
      </p:sp>
      <p:sp>
        <p:nvSpPr>
          <p:cNvPr id="525333" name="Text Box 21"/>
          <p:cNvSpPr txBox="1">
            <a:spLocks noChangeArrowheads="1"/>
          </p:cNvSpPr>
          <p:nvPr/>
        </p:nvSpPr>
        <p:spPr bwMode="auto">
          <a:xfrm>
            <a:off x="4768850" y="3930650"/>
            <a:ext cx="1338263" cy="292100"/>
          </a:xfrm>
          <a:prstGeom prst="rect">
            <a:avLst/>
          </a:prstGeom>
          <a:noFill/>
          <a:ln w="9525">
            <a:noFill/>
            <a:miter lim="800000"/>
            <a:headEnd/>
            <a:tailEnd/>
          </a:ln>
          <a:effectLst/>
        </p:spPr>
        <p:txBody>
          <a:bodyPr wrap="none" lIns="0" tIns="0" rIns="0" bIns="0"/>
          <a:lstStyle/>
          <a:p>
            <a:r>
              <a:rPr lang="en-US" sz="1800" b="1">
                <a:latin typeface="Arial" charset="0"/>
                <a:ea typeface="ヒラギノ角ゴ Pro W3" pitchFamily="84" charset="-128"/>
              </a:rPr>
              <a:t>Acetyl CoA</a:t>
            </a:r>
            <a:endParaRPr lang="en-US" sz="1800" b="1">
              <a:latin typeface="Arial" charset="0"/>
              <a:sym typeface="Symbol" pitchFamily="84" charset="2"/>
            </a:endParaRPr>
          </a:p>
        </p:txBody>
      </p:sp>
      <p:sp>
        <p:nvSpPr>
          <p:cNvPr id="525334" name="Text Box 22"/>
          <p:cNvSpPr txBox="1">
            <a:spLocks noChangeArrowheads="1"/>
          </p:cNvSpPr>
          <p:nvPr/>
        </p:nvSpPr>
        <p:spPr bwMode="auto">
          <a:xfrm>
            <a:off x="6040438" y="3571875"/>
            <a:ext cx="2011362" cy="265113"/>
          </a:xfrm>
          <a:prstGeom prst="rect">
            <a:avLst/>
          </a:prstGeom>
          <a:noFill/>
          <a:ln w="9525">
            <a:noFill/>
            <a:miter lim="800000"/>
            <a:headEnd/>
            <a:tailEnd/>
          </a:ln>
          <a:effectLst/>
        </p:spPr>
        <p:txBody>
          <a:bodyPr wrap="none" lIns="0" tIns="0" rIns="0" bIns="0"/>
          <a:lstStyle/>
          <a:p>
            <a:r>
              <a:rPr lang="en-US" sz="1800" b="1">
                <a:latin typeface="Arial" charset="0"/>
                <a:ea typeface="ヒラギノ角ゴ Pro W3" pitchFamily="84" charset="-128"/>
              </a:rPr>
              <a:t>MITOCHONDRION</a:t>
            </a:r>
            <a:endParaRPr lang="en-US" sz="1800" b="1">
              <a:latin typeface="Arial" charset="0"/>
              <a:sym typeface="Symbol" pitchFamily="84" charset="2"/>
            </a:endParaRPr>
          </a:p>
        </p:txBody>
      </p:sp>
      <p:sp>
        <p:nvSpPr>
          <p:cNvPr id="525335" name="Text Box 23"/>
          <p:cNvSpPr txBox="1">
            <a:spLocks noChangeArrowheads="1"/>
          </p:cNvSpPr>
          <p:nvPr/>
        </p:nvSpPr>
        <p:spPr bwMode="auto">
          <a:xfrm>
            <a:off x="6134100" y="4672013"/>
            <a:ext cx="636588" cy="873125"/>
          </a:xfrm>
          <a:prstGeom prst="rect">
            <a:avLst/>
          </a:prstGeom>
          <a:noFill/>
          <a:ln w="9525">
            <a:noFill/>
            <a:miter lim="800000"/>
            <a:headEnd/>
            <a:tailEnd/>
          </a:ln>
          <a:effectLst/>
        </p:spPr>
        <p:txBody>
          <a:bodyPr wrap="none" lIns="0" tIns="0" rIns="0" bIns="0"/>
          <a:lstStyle/>
          <a:p>
            <a:pPr algn="ctr"/>
            <a:r>
              <a:rPr lang="en-US" sz="1800" b="1">
                <a:latin typeface="Arial" charset="0"/>
                <a:ea typeface="ヒラギノ角ゴ Pro W3" pitchFamily="84" charset="-128"/>
              </a:rPr>
              <a:t>Citric</a:t>
            </a:r>
            <a:br>
              <a:rPr lang="en-US" sz="1800" b="1">
                <a:latin typeface="Arial" charset="0"/>
                <a:ea typeface="ヒラギノ角ゴ Pro W3" pitchFamily="84" charset="-128"/>
              </a:rPr>
            </a:br>
            <a:r>
              <a:rPr lang="en-US" sz="1800" b="1">
                <a:latin typeface="Arial" charset="0"/>
                <a:ea typeface="ヒラギノ角ゴ Pro W3" pitchFamily="84" charset="-128"/>
              </a:rPr>
              <a:t>acid</a:t>
            </a:r>
            <a:br>
              <a:rPr lang="en-US" sz="1800" b="1">
                <a:latin typeface="Arial" charset="0"/>
                <a:ea typeface="ヒラギノ角ゴ Pro W3" pitchFamily="84" charset="-128"/>
              </a:rPr>
            </a:br>
            <a:r>
              <a:rPr lang="en-US" sz="1800" b="1">
                <a:latin typeface="Arial" charset="0"/>
                <a:ea typeface="ヒラギノ角ゴ Pro W3" pitchFamily="84" charset="-128"/>
              </a:rPr>
              <a:t>cycle</a:t>
            </a:r>
            <a:endParaRPr lang="en-US" sz="1800" b="1">
              <a:latin typeface="Arial" charset="0"/>
              <a:sym typeface="Symbol" pitchFamily="84" charset="2"/>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Respiration Observation Lab / Energy</a:t>
            </a:r>
            <a:endParaRPr lang="en-US" dirty="0"/>
          </a:p>
        </p:txBody>
      </p:sp>
      <p:sp>
        <p:nvSpPr>
          <p:cNvPr id="3" name="Content Placeholder 2"/>
          <p:cNvSpPr>
            <a:spLocks noGrp="1"/>
          </p:cNvSpPr>
          <p:nvPr>
            <p:ph sz="quarter" idx="1"/>
          </p:nvPr>
        </p:nvSpPr>
        <p:spPr/>
        <p:txBody>
          <a:bodyPr/>
          <a:lstStyle/>
          <a:p>
            <a:r>
              <a:rPr lang="en-US" dirty="0" smtClean="0"/>
              <a:t>We will post both energy labs together on our lab sites.  </a:t>
            </a:r>
          </a:p>
          <a:p>
            <a:r>
              <a:rPr lang="en-US" dirty="0" smtClean="0"/>
              <a:t>Posting instructions will be shared after the photosynthesis lab.</a:t>
            </a:r>
          </a:p>
          <a:p>
            <a:endParaRPr lang="en-US" dirty="0"/>
          </a:p>
          <a:p>
            <a:r>
              <a:rPr lang="en-US" dirty="0" smtClean="0"/>
              <a:t>Record all observations, questions, graphs in your </a:t>
            </a:r>
            <a:r>
              <a:rPr lang="en-US" smtClean="0"/>
              <a:t>notebook today.</a:t>
            </a:r>
            <a:endParaRPr lang="en-US"/>
          </a:p>
        </p:txBody>
      </p:sp>
    </p:spTree>
    <p:extLst>
      <p:ext uri="{BB962C8B-B14F-4D97-AF65-F5344CB8AC3E}">
        <p14:creationId xmlns:p14="http://schemas.microsoft.com/office/powerpoint/2010/main" val="3697455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dirty="0" smtClean="0"/>
              <a:t>Capturing &amp; storing free energy</a:t>
            </a:r>
          </a:p>
        </p:txBody>
      </p:sp>
      <p:sp>
        <p:nvSpPr>
          <p:cNvPr id="57347" name="Content Placeholder 2"/>
          <p:cNvSpPr>
            <a:spLocks noGrp="1"/>
          </p:cNvSpPr>
          <p:nvPr>
            <p:ph idx="1"/>
          </p:nvPr>
        </p:nvSpPr>
        <p:spPr/>
        <p:txBody>
          <a:bodyPr/>
          <a:lstStyle/>
          <a:p>
            <a:r>
              <a:rPr lang="en-US" dirty="0" err="1" smtClean="0"/>
              <a:t>Autotrophs</a:t>
            </a:r>
            <a:r>
              <a:rPr lang="en-US" dirty="0" smtClean="0"/>
              <a:t>=</a:t>
            </a:r>
          </a:p>
          <a:p>
            <a:pPr lvl="1"/>
            <a:r>
              <a:rPr lang="en-US" dirty="0" smtClean="0"/>
              <a:t>Photosynthetic-capture energy from sunlight</a:t>
            </a:r>
          </a:p>
          <a:p>
            <a:pPr lvl="1"/>
            <a:r>
              <a:rPr lang="en-US" dirty="0" smtClean="0"/>
              <a:t>Chemosynthetic-capture energy from small inorganic molecules</a:t>
            </a:r>
          </a:p>
          <a:p>
            <a:r>
              <a:rPr lang="en-US" dirty="0" err="1" smtClean="0"/>
              <a:t>Heterotrophs</a:t>
            </a:r>
            <a:r>
              <a:rPr lang="en-US" dirty="0" smtClean="0"/>
              <a:t>=</a:t>
            </a:r>
          </a:p>
          <a:p>
            <a:pPr lvl="1"/>
            <a:r>
              <a:rPr lang="en-US" dirty="0" smtClean="0"/>
              <a:t>Metabolize </a:t>
            </a:r>
            <a:r>
              <a:rPr lang="en-US" dirty="0" err="1" smtClean="0"/>
              <a:t>carbs</a:t>
            </a:r>
            <a:r>
              <a:rPr lang="en-US" dirty="0" smtClean="0"/>
              <a:t>, lipids &amp; proteins</a:t>
            </a:r>
          </a:p>
          <a:p>
            <a:pPr lvl="1"/>
            <a:r>
              <a:rPr lang="en-US" dirty="0" smtClean="0"/>
              <a:t>Fermentation-produces alcohol &amp; lactic acid (organic molecules)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box(in)">
                                      <p:cBhvr>
                                        <p:cTn id="7" dur="500"/>
                                        <p:tgtEl>
                                          <p:spTgt spid="57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7347">
                                            <p:txEl>
                                              <p:pRg st="1" end="1"/>
                                            </p:txEl>
                                          </p:spTgt>
                                        </p:tgtEl>
                                        <p:attrNameLst>
                                          <p:attrName>style.visibility</p:attrName>
                                        </p:attrNameLst>
                                      </p:cBhvr>
                                      <p:to>
                                        <p:strVal val="visible"/>
                                      </p:to>
                                    </p:set>
                                    <p:animEffect transition="in" filter="box(in)">
                                      <p:cBhvr>
                                        <p:cTn id="12" dur="500"/>
                                        <p:tgtEl>
                                          <p:spTgt spid="573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7347">
                                            <p:txEl>
                                              <p:pRg st="2" end="2"/>
                                            </p:txEl>
                                          </p:spTgt>
                                        </p:tgtEl>
                                        <p:attrNameLst>
                                          <p:attrName>style.visibility</p:attrName>
                                        </p:attrNameLst>
                                      </p:cBhvr>
                                      <p:to>
                                        <p:strVal val="visible"/>
                                      </p:to>
                                    </p:set>
                                    <p:animEffect transition="in" filter="box(in)">
                                      <p:cBhvr>
                                        <p:cTn id="17" dur="500"/>
                                        <p:tgtEl>
                                          <p:spTgt spid="573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7347">
                                            <p:txEl>
                                              <p:pRg st="3" end="3"/>
                                            </p:txEl>
                                          </p:spTgt>
                                        </p:tgtEl>
                                        <p:attrNameLst>
                                          <p:attrName>style.visibility</p:attrName>
                                        </p:attrNameLst>
                                      </p:cBhvr>
                                      <p:to>
                                        <p:strVal val="visible"/>
                                      </p:to>
                                    </p:set>
                                    <p:animEffect transition="in" filter="box(in)">
                                      <p:cBhvr>
                                        <p:cTn id="22" dur="500"/>
                                        <p:tgtEl>
                                          <p:spTgt spid="573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7347">
                                            <p:txEl>
                                              <p:pRg st="4" end="4"/>
                                            </p:txEl>
                                          </p:spTgt>
                                        </p:tgtEl>
                                        <p:attrNameLst>
                                          <p:attrName>style.visibility</p:attrName>
                                        </p:attrNameLst>
                                      </p:cBhvr>
                                      <p:to>
                                        <p:strVal val="visible"/>
                                      </p:to>
                                    </p:set>
                                    <p:animEffect transition="in" filter="box(in)">
                                      <p:cBhvr>
                                        <p:cTn id="27" dur="500"/>
                                        <p:tgtEl>
                                          <p:spTgt spid="573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7347">
                                            <p:txEl>
                                              <p:pRg st="5" end="5"/>
                                            </p:txEl>
                                          </p:spTgt>
                                        </p:tgtEl>
                                        <p:attrNameLst>
                                          <p:attrName>style.visibility</p:attrName>
                                        </p:attrNameLst>
                                      </p:cBhvr>
                                      <p:to>
                                        <p:strVal val="visible"/>
                                      </p:to>
                                    </p:set>
                                    <p:animEffect transition="in" filter="box(in)">
                                      <p:cBhvr>
                                        <p:cTn id="32" dur="500"/>
                                        <p:tgtEl>
                                          <p:spTgt spid="573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Equation Review / Energy</a:t>
            </a:r>
            <a:endParaRPr lang="en-US" dirty="0"/>
          </a:p>
        </p:txBody>
      </p:sp>
      <p:sp>
        <p:nvSpPr>
          <p:cNvPr id="3" name="Content Placeholder 2"/>
          <p:cNvSpPr>
            <a:spLocks noGrp="1"/>
          </p:cNvSpPr>
          <p:nvPr>
            <p:ph sz="quarter" idx="1"/>
          </p:nvPr>
        </p:nvSpPr>
        <p:spPr/>
        <p:txBody>
          <a:bodyPr/>
          <a:lstStyle/>
          <a:p>
            <a:r>
              <a:rPr lang="en-US" dirty="0" smtClean="0"/>
              <a:t>Use the cards at your table to complete the activity as a table or duo.</a:t>
            </a:r>
          </a:p>
          <a:p>
            <a:r>
              <a:rPr lang="en-US" dirty="0" smtClean="0"/>
              <a:t>Answer all questions (front and back) and paste this page into your notebook after the Energy Notes.  </a:t>
            </a:r>
          </a:p>
          <a:p>
            <a:endParaRPr lang="en-US" dirty="0"/>
          </a:p>
          <a:p>
            <a:endParaRPr lang="en-US" dirty="0" smtClean="0"/>
          </a:p>
          <a:p>
            <a:r>
              <a:rPr lang="en-US" dirty="0" smtClean="0"/>
              <a:t>25 minutes</a:t>
            </a:r>
            <a:endParaRPr lang="en-US" dirty="0"/>
          </a:p>
          <a:p>
            <a:endParaRPr lang="en-US" dirty="0"/>
          </a:p>
        </p:txBody>
      </p:sp>
    </p:spTree>
    <p:extLst>
      <p:ext uri="{BB962C8B-B14F-4D97-AF65-F5344CB8AC3E}">
        <p14:creationId xmlns:p14="http://schemas.microsoft.com/office/powerpoint/2010/main" val="603578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dirty="0" smtClean="0"/>
              <a:t>About Light and Pigments</a:t>
            </a:r>
          </a:p>
        </p:txBody>
      </p:sp>
      <p:sp>
        <p:nvSpPr>
          <p:cNvPr id="41987" name="Rectangle 3"/>
          <p:cNvSpPr>
            <a:spLocks noGrp="1" noChangeArrowheads="1"/>
          </p:cNvSpPr>
          <p:nvPr>
            <p:ph type="body" idx="1"/>
          </p:nvPr>
        </p:nvSpPr>
        <p:spPr>
          <a:xfrm>
            <a:off x="566738" y="1752600"/>
            <a:ext cx="8001000" cy="4800600"/>
          </a:xfrm>
        </p:spPr>
        <p:txBody>
          <a:bodyPr/>
          <a:lstStyle/>
          <a:p>
            <a:pPr eaLnBrk="1" hangingPunct="1">
              <a:lnSpc>
                <a:spcPct val="90000"/>
              </a:lnSpc>
            </a:pPr>
            <a:r>
              <a:rPr lang="en-US" sz="2100" dirty="0" smtClean="0"/>
              <a:t>Light occurs in waves along an electromagnetic spectrum</a:t>
            </a:r>
          </a:p>
          <a:p>
            <a:pPr lvl="1" eaLnBrk="1" hangingPunct="1">
              <a:lnSpc>
                <a:spcPct val="90000"/>
              </a:lnSpc>
            </a:pPr>
            <a:r>
              <a:rPr lang="en-US" sz="2000" b="1" dirty="0" smtClean="0">
                <a:solidFill>
                  <a:srgbClr val="0070C0"/>
                </a:solidFill>
              </a:rPr>
              <a:t>Wavelength is the distance between crests of the wave</a:t>
            </a:r>
          </a:p>
          <a:p>
            <a:pPr lvl="1" eaLnBrk="1" hangingPunct="1">
              <a:lnSpc>
                <a:spcPct val="90000"/>
              </a:lnSpc>
            </a:pPr>
            <a:r>
              <a:rPr lang="en-US" sz="2000" b="1" dirty="0" smtClean="0">
                <a:solidFill>
                  <a:srgbClr val="0070C0"/>
                </a:solidFill>
              </a:rPr>
              <a:t>Visible light spectrum lies between 380 and 750 nm and is responsible for color</a:t>
            </a:r>
          </a:p>
          <a:p>
            <a:pPr lvl="1" eaLnBrk="1" hangingPunct="1">
              <a:lnSpc>
                <a:spcPct val="90000"/>
              </a:lnSpc>
            </a:pPr>
            <a:r>
              <a:rPr lang="en-US" sz="2000" b="1" dirty="0" smtClean="0">
                <a:solidFill>
                  <a:srgbClr val="0070C0"/>
                </a:solidFill>
              </a:rPr>
              <a:t>Light can be absorbed, reflected, or transmitted</a:t>
            </a:r>
          </a:p>
          <a:p>
            <a:pPr lvl="1" eaLnBrk="1" hangingPunct="1">
              <a:lnSpc>
                <a:spcPct val="90000"/>
              </a:lnSpc>
              <a:buNone/>
            </a:pPr>
            <a:endParaRPr lang="en-US" sz="2000" dirty="0" smtClean="0"/>
          </a:p>
          <a:p>
            <a:pPr eaLnBrk="1" hangingPunct="1">
              <a:lnSpc>
                <a:spcPct val="90000"/>
              </a:lnSpc>
            </a:pPr>
            <a:r>
              <a:rPr lang="en-US" sz="2100" dirty="0" smtClean="0"/>
              <a:t>Pigments absorb light for photosynthesis, but absorb best at different wavelengths, which broadens the spectrum for photosynthesis.</a:t>
            </a:r>
          </a:p>
          <a:p>
            <a:pPr lvl="1" eaLnBrk="1" hangingPunct="1">
              <a:lnSpc>
                <a:spcPct val="90000"/>
              </a:lnSpc>
            </a:pPr>
            <a:r>
              <a:rPr lang="en-US" sz="2000" b="1" dirty="0" smtClean="0">
                <a:solidFill>
                  <a:srgbClr val="0070C0"/>
                </a:solidFill>
              </a:rPr>
              <a:t>Chlorophyll a-primary pigment for photosynthesis (blue green)</a:t>
            </a:r>
          </a:p>
          <a:p>
            <a:pPr lvl="1" eaLnBrk="1" hangingPunct="1">
              <a:lnSpc>
                <a:spcPct val="90000"/>
              </a:lnSpc>
            </a:pPr>
            <a:r>
              <a:rPr lang="en-US" sz="2000" b="1" dirty="0" smtClean="0">
                <a:solidFill>
                  <a:srgbClr val="0070C0"/>
                </a:solidFill>
              </a:rPr>
              <a:t>Chlorophyll b-accessory pigment (olive green)</a:t>
            </a:r>
          </a:p>
          <a:p>
            <a:pPr lvl="1" eaLnBrk="1" hangingPunct="1">
              <a:lnSpc>
                <a:spcPct val="90000"/>
              </a:lnSpc>
            </a:pPr>
            <a:r>
              <a:rPr lang="en-US" sz="2000" b="1" dirty="0" err="1" smtClean="0">
                <a:solidFill>
                  <a:srgbClr val="0070C0"/>
                </a:solidFill>
              </a:rPr>
              <a:t>Carotenoids</a:t>
            </a:r>
            <a:r>
              <a:rPr lang="en-US" sz="2000" b="1" dirty="0" smtClean="0">
                <a:solidFill>
                  <a:srgbClr val="0070C0"/>
                </a:solidFill>
              </a:rPr>
              <a:t>-accessory pigment (yellow and orange)</a:t>
            </a:r>
          </a:p>
          <a:p>
            <a:pPr lvl="1" eaLnBrk="1" hangingPunct="1">
              <a:lnSpc>
                <a:spcPct val="90000"/>
              </a:lnSpc>
            </a:pPr>
            <a:endParaRPr lang="en-US" sz="2000" b="1" dirty="0" smtClean="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blinds(horizontal)">
                                      <p:cBhvr>
                                        <p:cTn id="7" dur="500"/>
                                        <p:tgtEl>
                                          <p:spTgt spid="41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blinds(horizontal)">
                                      <p:cBhvr>
                                        <p:cTn id="12" dur="500"/>
                                        <p:tgtEl>
                                          <p:spTgt spid="419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blinds(horizontal)">
                                      <p:cBhvr>
                                        <p:cTn id="17" dur="500"/>
                                        <p:tgtEl>
                                          <p:spTgt spid="419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1987">
                                            <p:txEl>
                                              <p:pRg st="3" end="3"/>
                                            </p:txEl>
                                          </p:spTgt>
                                        </p:tgtEl>
                                        <p:attrNameLst>
                                          <p:attrName>style.visibility</p:attrName>
                                        </p:attrNameLst>
                                      </p:cBhvr>
                                      <p:to>
                                        <p:strVal val="visible"/>
                                      </p:to>
                                    </p:set>
                                    <p:animEffect transition="in" filter="blinds(horizontal)">
                                      <p:cBhvr>
                                        <p:cTn id="22" dur="500"/>
                                        <p:tgtEl>
                                          <p:spTgt spid="419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1987">
                                            <p:txEl>
                                              <p:pRg st="5" end="5"/>
                                            </p:txEl>
                                          </p:spTgt>
                                        </p:tgtEl>
                                        <p:attrNameLst>
                                          <p:attrName>style.visibility</p:attrName>
                                        </p:attrNameLst>
                                      </p:cBhvr>
                                      <p:to>
                                        <p:strVal val="visible"/>
                                      </p:to>
                                    </p:set>
                                    <p:animEffect transition="in" filter="blinds(horizontal)">
                                      <p:cBhvr>
                                        <p:cTn id="27" dur="500"/>
                                        <p:tgtEl>
                                          <p:spTgt spid="4198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1987">
                                            <p:txEl>
                                              <p:pRg st="6" end="6"/>
                                            </p:txEl>
                                          </p:spTgt>
                                        </p:tgtEl>
                                        <p:attrNameLst>
                                          <p:attrName>style.visibility</p:attrName>
                                        </p:attrNameLst>
                                      </p:cBhvr>
                                      <p:to>
                                        <p:strVal val="visible"/>
                                      </p:to>
                                    </p:set>
                                    <p:animEffect transition="in" filter="blinds(horizontal)">
                                      <p:cBhvr>
                                        <p:cTn id="32" dur="500"/>
                                        <p:tgtEl>
                                          <p:spTgt spid="4198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1987">
                                            <p:txEl>
                                              <p:pRg st="7" end="7"/>
                                            </p:txEl>
                                          </p:spTgt>
                                        </p:tgtEl>
                                        <p:attrNameLst>
                                          <p:attrName>style.visibility</p:attrName>
                                        </p:attrNameLst>
                                      </p:cBhvr>
                                      <p:to>
                                        <p:strVal val="visible"/>
                                      </p:to>
                                    </p:set>
                                    <p:animEffect transition="in" filter="blinds(horizontal)">
                                      <p:cBhvr>
                                        <p:cTn id="37" dur="500"/>
                                        <p:tgtEl>
                                          <p:spTgt spid="4198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1987">
                                            <p:txEl>
                                              <p:pRg st="8" end="8"/>
                                            </p:txEl>
                                          </p:spTgt>
                                        </p:tgtEl>
                                        <p:attrNameLst>
                                          <p:attrName>style.visibility</p:attrName>
                                        </p:attrNameLst>
                                      </p:cBhvr>
                                      <p:to>
                                        <p:strVal val="visible"/>
                                      </p:to>
                                    </p:set>
                                    <p:animEffect transition="in" filter="blinds(horizontal)">
                                      <p:cBhvr>
                                        <p:cTn id="42" dur="500"/>
                                        <p:tgtEl>
                                          <p:spTgt spid="419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8" descr="10_07ElectromagSpectrum-U"/>
          <p:cNvPicPr>
            <a:picLocks noChangeAspect="1" noChangeArrowheads="1"/>
          </p:cNvPicPr>
          <p:nvPr/>
        </p:nvPicPr>
        <p:blipFill>
          <a:blip r:embed="rId3" cstate="print"/>
          <a:srcRect/>
          <a:stretch>
            <a:fillRect/>
          </a:stretch>
        </p:blipFill>
        <p:spPr bwMode="auto">
          <a:xfrm>
            <a:off x="296863" y="269875"/>
            <a:ext cx="8548687" cy="6316663"/>
          </a:xfrm>
          <a:prstGeom prst="rect">
            <a:avLst/>
          </a:prstGeom>
          <a:noFill/>
          <a:ln w="9525">
            <a:noFill/>
            <a:miter lim="800000"/>
            <a:headEnd/>
            <a:tailEnd/>
          </a:ln>
        </p:spPr>
      </p:pic>
      <p:sp>
        <p:nvSpPr>
          <p:cNvPr id="20483" name="Rectangle 3"/>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1200" dirty="0" smtClean="0">
                <a:latin typeface="Arial" charset="0"/>
              </a:rPr>
              <a:t>Figure 10.7</a:t>
            </a:r>
          </a:p>
        </p:txBody>
      </p:sp>
      <p:sp>
        <p:nvSpPr>
          <p:cNvPr id="20484" name="Text Box 4"/>
          <p:cNvSpPr txBox="1">
            <a:spLocks noChangeArrowheads="1"/>
          </p:cNvSpPr>
          <p:nvPr/>
        </p:nvSpPr>
        <p:spPr bwMode="auto">
          <a:xfrm>
            <a:off x="950913" y="1344613"/>
            <a:ext cx="941387" cy="561975"/>
          </a:xfrm>
          <a:prstGeom prst="rect">
            <a:avLst/>
          </a:prstGeom>
          <a:noFill/>
          <a:ln w="9525">
            <a:noFill/>
            <a:miter lim="800000"/>
            <a:headEnd/>
            <a:tailEnd/>
          </a:ln>
        </p:spPr>
        <p:txBody>
          <a:bodyPr wrap="none" lIns="0" tIns="0" rIns="0" bIns="0"/>
          <a:lstStyle/>
          <a:p>
            <a:pPr algn="ctr">
              <a:lnSpc>
                <a:spcPct val="90000"/>
              </a:lnSpc>
            </a:pPr>
            <a:r>
              <a:rPr lang="en-US" sz="2000" b="1">
                <a:latin typeface="Arial" charset="0"/>
              </a:rPr>
              <a:t>Gamma</a:t>
            </a:r>
            <a:br>
              <a:rPr lang="en-US" sz="2000" b="1">
                <a:latin typeface="Arial" charset="0"/>
              </a:rPr>
            </a:br>
            <a:r>
              <a:rPr lang="en-US" sz="2000" b="1">
                <a:latin typeface="Arial" charset="0"/>
              </a:rPr>
              <a:t>rays</a:t>
            </a:r>
          </a:p>
        </p:txBody>
      </p:sp>
      <p:sp>
        <p:nvSpPr>
          <p:cNvPr id="20485" name="Text Box 20"/>
          <p:cNvSpPr txBox="1">
            <a:spLocks noChangeArrowheads="1"/>
          </p:cNvSpPr>
          <p:nvPr/>
        </p:nvSpPr>
        <p:spPr bwMode="auto">
          <a:xfrm>
            <a:off x="2120900" y="1457325"/>
            <a:ext cx="835025" cy="296863"/>
          </a:xfrm>
          <a:prstGeom prst="rect">
            <a:avLst/>
          </a:prstGeom>
          <a:noFill/>
          <a:ln w="9525">
            <a:noFill/>
            <a:miter lim="800000"/>
            <a:headEnd/>
            <a:tailEnd/>
          </a:ln>
        </p:spPr>
        <p:txBody>
          <a:bodyPr wrap="none" lIns="0" tIns="0" rIns="0" bIns="0"/>
          <a:lstStyle/>
          <a:p>
            <a:r>
              <a:rPr lang="en-US" sz="2000" b="1">
                <a:latin typeface="Arial" charset="0"/>
              </a:rPr>
              <a:t>X-rays</a:t>
            </a:r>
          </a:p>
        </p:txBody>
      </p:sp>
      <p:sp>
        <p:nvSpPr>
          <p:cNvPr id="20486" name="Text Box 21"/>
          <p:cNvSpPr txBox="1">
            <a:spLocks noChangeArrowheads="1"/>
          </p:cNvSpPr>
          <p:nvPr/>
        </p:nvSpPr>
        <p:spPr bwMode="auto">
          <a:xfrm>
            <a:off x="3411538" y="1450975"/>
            <a:ext cx="398462" cy="296863"/>
          </a:xfrm>
          <a:prstGeom prst="rect">
            <a:avLst/>
          </a:prstGeom>
          <a:noFill/>
          <a:ln w="9525">
            <a:noFill/>
            <a:miter lim="800000"/>
            <a:headEnd/>
            <a:tailEnd/>
          </a:ln>
        </p:spPr>
        <p:txBody>
          <a:bodyPr wrap="none" lIns="0" tIns="0" rIns="0" bIns="0"/>
          <a:lstStyle/>
          <a:p>
            <a:r>
              <a:rPr lang="en-US" sz="2000" b="1">
                <a:latin typeface="Arial" charset="0"/>
              </a:rPr>
              <a:t>UV</a:t>
            </a:r>
          </a:p>
        </p:txBody>
      </p:sp>
      <p:sp>
        <p:nvSpPr>
          <p:cNvPr id="20487" name="Text Box 22"/>
          <p:cNvSpPr txBox="1">
            <a:spLocks noChangeArrowheads="1"/>
          </p:cNvSpPr>
          <p:nvPr/>
        </p:nvSpPr>
        <p:spPr bwMode="auto">
          <a:xfrm>
            <a:off x="4451350" y="1458913"/>
            <a:ext cx="966788" cy="284162"/>
          </a:xfrm>
          <a:prstGeom prst="rect">
            <a:avLst/>
          </a:prstGeom>
          <a:noFill/>
          <a:ln w="9525">
            <a:noFill/>
            <a:miter lim="800000"/>
            <a:headEnd/>
            <a:tailEnd/>
          </a:ln>
        </p:spPr>
        <p:txBody>
          <a:bodyPr wrap="none" lIns="0" tIns="0" rIns="0" bIns="0"/>
          <a:lstStyle/>
          <a:p>
            <a:r>
              <a:rPr lang="en-US" sz="2000" b="1">
                <a:latin typeface="Arial" charset="0"/>
              </a:rPr>
              <a:t>Infrared</a:t>
            </a:r>
          </a:p>
        </p:txBody>
      </p:sp>
      <p:sp>
        <p:nvSpPr>
          <p:cNvPr id="20488" name="Text Box 23"/>
          <p:cNvSpPr txBox="1">
            <a:spLocks noChangeArrowheads="1"/>
          </p:cNvSpPr>
          <p:nvPr/>
        </p:nvSpPr>
        <p:spPr bwMode="auto">
          <a:xfrm>
            <a:off x="5813425" y="1311275"/>
            <a:ext cx="941388" cy="561975"/>
          </a:xfrm>
          <a:prstGeom prst="rect">
            <a:avLst/>
          </a:prstGeom>
          <a:noFill/>
          <a:ln w="9525">
            <a:noFill/>
            <a:miter lim="800000"/>
            <a:headEnd/>
            <a:tailEnd/>
          </a:ln>
        </p:spPr>
        <p:txBody>
          <a:bodyPr wrap="none" lIns="0" tIns="0" rIns="0" bIns="0"/>
          <a:lstStyle/>
          <a:p>
            <a:pPr algn="ctr">
              <a:lnSpc>
                <a:spcPct val="90000"/>
              </a:lnSpc>
            </a:pPr>
            <a:r>
              <a:rPr lang="en-US" sz="2000" b="1">
                <a:latin typeface="Arial" charset="0"/>
              </a:rPr>
              <a:t>Micro-</a:t>
            </a:r>
            <a:br>
              <a:rPr lang="en-US" sz="2000" b="1">
                <a:latin typeface="Arial" charset="0"/>
              </a:rPr>
            </a:br>
            <a:r>
              <a:rPr lang="en-US" sz="2000" b="1">
                <a:latin typeface="Arial" charset="0"/>
              </a:rPr>
              <a:t>waves</a:t>
            </a:r>
          </a:p>
        </p:txBody>
      </p:sp>
      <p:sp>
        <p:nvSpPr>
          <p:cNvPr id="20489" name="Text Box 24"/>
          <p:cNvSpPr txBox="1">
            <a:spLocks noChangeArrowheads="1"/>
          </p:cNvSpPr>
          <p:nvPr/>
        </p:nvSpPr>
        <p:spPr bwMode="auto">
          <a:xfrm>
            <a:off x="7291388" y="1304925"/>
            <a:ext cx="941387" cy="561975"/>
          </a:xfrm>
          <a:prstGeom prst="rect">
            <a:avLst/>
          </a:prstGeom>
          <a:noFill/>
          <a:ln w="9525">
            <a:noFill/>
            <a:miter lim="800000"/>
            <a:headEnd/>
            <a:tailEnd/>
          </a:ln>
        </p:spPr>
        <p:txBody>
          <a:bodyPr wrap="none" lIns="0" tIns="0" rIns="0" bIns="0"/>
          <a:lstStyle/>
          <a:p>
            <a:pPr algn="ctr">
              <a:lnSpc>
                <a:spcPct val="90000"/>
              </a:lnSpc>
            </a:pPr>
            <a:r>
              <a:rPr lang="en-US" sz="2000" b="1">
                <a:latin typeface="Arial" charset="0"/>
              </a:rPr>
              <a:t>Radio</a:t>
            </a:r>
            <a:br>
              <a:rPr lang="en-US" sz="2000" b="1">
                <a:latin typeface="Arial" charset="0"/>
              </a:rPr>
            </a:br>
            <a:r>
              <a:rPr lang="en-US" sz="2000" b="1">
                <a:latin typeface="Arial" charset="0"/>
              </a:rPr>
              <a:t>waves</a:t>
            </a:r>
          </a:p>
        </p:txBody>
      </p:sp>
      <p:sp>
        <p:nvSpPr>
          <p:cNvPr id="20490" name="Text Box 25"/>
          <p:cNvSpPr txBox="1">
            <a:spLocks noChangeArrowheads="1"/>
          </p:cNvSpPr>
          <p:nvPr/>
        </p:nvSpPr>
        <p:spPr bwMode="auto">
          <a:xfrm>
            <a:off x="3660775" y="3890963"/>
            <a:ext cx="1522413" cy="284162"/>
          </a:xfrm>
          <a:prstGeom prst="rect">
            <a:avLst/>
          </a:prstGeom>
          <a:noFill/>
          <a:ln w="9525">
            <a:noFill/>
            <a:miter lim="800000"/>
            <a:headEnd/>
            <a:tailEnd/>
          </a:ln>
        </p:spPr>
        <p:txBody>
          <a:bodyPr wrap="none" lIns="0" tIns="0" rIns="0" bIns="0"/>
          <a:lstStyle/>
          <a:p>
            <a:pPr>
              <a:lnSpc>
                <a:spcPct val="90000"/>
              </a:lnSpc>
            </a:pPr>
            <a:r>
              <a:rPr lang="en-US" sz="2000" b="1">
                <a:latin typeface="Arial" charset="0"/>
              </a:rPr>
              <a:t>Visible light</a:t>
            </a:r>
          </a:p>
        </p:txBody>
      </p:sp>
      <p:sp>
        <p:nvSpPr>
          <p:cNvPr id="20491" name="Text Box 26"/>
          <p:cNvSpPr txBox="1">
            <a:spLocks noChangeArrowheads="1"/>
          </p:cNvSpPr>
          <p:nvPr/>
        </p:nvSpPr>
        <p:spPr bwMode="auto">
          <a:xfrm>
            <a:off x="736600" y="5584825"/>
            <a:ext cx="2476500" cy="258763"/>
          </a:xfrm>
          <a:prstGeom prst="rect">
            <a:avLst/>
          </a:prstGeom>
          <a:noFill/>
          <a:ln w="9525">
            <a:noFill/>
            <a:miter lim="800000"/>
            <a:headEnd/>
            <a:tailEnd/>
          </a:ln>
        </p:spPr>
        <p:txBody>
          <a:bodyPr wrap="none" lIns="0" tIns="0" rIns="0" bIns="0"/>
          <a:lstStyle/>
          <a:p>
            <a:pPr>
              <a:lnSpc>
                <a:spcPct val="90000"/>
              </a:lnSpc>
            </a:pPr>
            <a:r>
              <a:rPr lang="en-US" sz="2000" b="1">
                <a:solidFill>
                  <a:schemeClr val="bg1"/>
                </a:solidFill>
                <a:latin typeface="Arial" charset="0"/>
              </a:rPr>
              <a:t>Shorter wavelength</a:t>
            </a:r>
          </a:p>
        </p:txBody>
      </p:sp>
      <p:sp>
        <p:nvSpPr>
          <p:cNvPr id="20492" name="Text Box 27"/>
          <p:cNvSpPr txBox="1">
            <a:spLocks noChangeArrowheads="1"/>
          </p:cNvSpPr>
          <p:nvPr/>
        </p:nvSpPr>
        <p:spPr bwMode="auto">
          <a:xfrm>
            <a:off x="6061075" y="5578475"/>
            <a:ext cx="2476500" cy="258763"/>
          </a:xfrm>
          <a:prstGeom prst="rect">
            <a:avLst/>
          </a:prstGeom>
          <a:noFill/>
          <a:ln w="9525">
            <a:noFill/>
            <a:miter lim="800000"/>
            <a:headEnd/>
            <a:tailEnd/>
          </a:ln>
        </p:spPr>
        <p:txBody>
          <a:bodyPr wrap="none" lIns="0" tIns="0" rIns="0" bIns="0"/>
          <a:lstStyle/>
          <a:p>
            <a:pPr>
              <a:lnSpc>
                <a:spcPct val="90000"/>
              </a:lnSpc>
            </a:pPr>
            <a:r>
              <a:rPr lang="en-US" sz="2000" b="1">
                <a:solidFill>
                  <a:schemeClr val="bg1"/>
                </a:solidFill>
                <a:latin typeface="Arial" charset="0"/>
              </a:rPr>
              <a:t>Longer wavelength</a:t>
            </a:r>
          </a:p>
        </p:txBody>
      </p:sp>
      <p:sp>
        <p:nvSpPr>
          <p:cNvPr id="20493" name="Text Box 28"/>
          <p:cNvSpPr txBox="1">
            <a:spLocks noChangeArrowheads="1"/>
          </p:cNvSpPr>
          <p:nvPr/>
        </p:nvSpPr>
        <p:spPr bwMode="auto">
          <a:xfrm>
            <a:off x="6056313" y="5981700"/>
            <a:ext cx="1747837" cy="258763"/>
          </a:xfrm>
          <a:prstGeom prst="rect">
            <a:avLst/>
          </a:prstGeom>
          <a:noFill/>
          <a:ln w="9525">
            <a:noFill/>
            <a:miter lim="800000"/>
            <a:headEnd/>
            <a:tailEnd/>
          </a:ln>
        </p:spPr>
        <p:txBody>
          <a:bodyPr wrap="none" lIns="0" tIns="0" rIns="0" bIns="0"/>
          <a:lstStyle/>
          <a:p>
            <a:pPr>
              <a:lnSpc>
                <a:spcPct val="90000"/>
              </a:lnSpc>
            </a:pPr>
            <a:r>
              <a:rPr lang="en-US" sz="2000" b="1">
                <a:solidFill>
                  <a:schemeClr val="bg1"/>
                </a:solidFill>
                <a:latin typeface="Arial" charset="0"/>
              </a:rPr>
              <a:t>Lower energy</a:t>
            </a:r>
          </a:p>
        </p:txBody>
      </p:sp>
      <p:sp>
        <p:nvSpPr>
          <p:cNvPr id="20494" name="Text Box 29"/>
          <p:cNvSpPr txBox="1">
            <a:spLocks noChangeArrowheads="1"/>
          </p:cNvSpPr>
          <p:nvPr/>
        </p:nvSpPr>
        <p:spPr bwMode="auto">
          <a:xfrm>
            <a:off x="1408113" y="5975350"/>
            <a:ext cx="1747837" cy="258763"/>
          </a:xfrm>
          <a:prstGeom prst="rect">
            <a:avLst/>
          </a:prstGeom>
          <a:noFill/>
          <a:ln w="9525">
            <a:noFill/>
            <a:miter lim="800000"/>
            <a:headEnd/>
            <a:tailEnd/>
          </a:ln>
        </p:spPr>
        <p:txBody>
          <a:bodyPr wrap="none" lIns="0" tIns="0" rIns="0" bIns="0"/>
          <a:lstStyle/>
          <a:p>
            <a:pPr>
              <a:lnSpc>
                <a:spcPct val="90000"/>
              </a:lnSpc>
            </a:pPr>
            <a:r>
              <a:rPr lang="en-US" sz="2000" b="1">
                <a:solidFill>
                  <a:schemeClr val="bg1"/>
                </a:solidFill>
                <a:latin typeface="Arial" charset="0"/>
              </a:rPr>
              <a:t>Higher energy</a:t>
            </a:r>
          </a:p>
        </p:txBody>
      </p:sp>
      <p:sp>
        <p:nvSpPr>
          <p:cNvPr id="20495" name="Text Box 32"/>
          <p:cNvSpPr txBox="1">
            <a:spLocks noChangeArrowheads="1"/>
          </p:cNvSpPr>
          <p:nvPr/>
        </p:nvSpPr>
        <p:spPr bwMode="auto">
          <a:xfrm>
            <a:off x="763588" y="5111750"/>
            <a:ext cx="479425" cy="246063"/>
          </a:xfrm>
          <a:prstGeom prst="rect">
            <a:avLst/>
          </a:prstGeom>
          <a:noFill/>
          <a:ln w="9525">
            <a:noFill/>
            <a:miter lim="800000"/>
            <a:headEnd/>
            <a:tailEnd/>
          </a:ln>
        </p:spPr>
        <p:txBody>
          <a:bodyPr wrap="none" lIns="0" tIns="0" rIns="0" bIns="0"/>
          <a:lstStyle/>
          <a:p>
            <a:pPr>
              <a:lnSpc>
                <a:spcPct val="90000"/>
              </a:lnSpc>
            </a:pPr>
            <a:r>
              <a:rPr lang="en-US" sz="2000" b="1">
                <a:solidFill>
                  <a:schemeClr val="bg1"/>
                </a:solidFill>
                <a:latin typeface="Arial" charset="0"/>
              </a:rPr>
              <a:t>380</a:t>
            </a:r>
          </a:p>
        </p:txBody>
      </p:sp>
      <p:sp>
        <p:nvSpPr>
          <p:cNvPr id="20496" name="Text Box 33"/>
          <p:cNvSpPr txBox="1">
            <a:spLocks noChangeArrowheads="1"/>
          </p:cNvSpPr>
          <p:nvPr/>
        </p:nvSpPr>
        <p:spPr bwMode="auto">
          <a:xfrm>
            <a:off x="1828800" y="5114925"/>
            <a:ext cx="479425" cy="246063"/>
          </a:xfrm>
          <a:prstGeom prst="rect">
            <a:avLst/>
          </a:prstGeom>
          <a:noFill/>
          <a:ln w="9525">
            <a:noFill/>
            <a:miter lim="800000"/>
            <a:headEnd/>
            <a:tailEnd/>
          </a:ln>
        </p:spPr>
        <p:txBody>
          <a:bodyPr wrap="none" lIns="0" tIns="0" rIns="0" bIns="0"/>
          <a:lstStyle/>
          <a:p>
            <a:pPr>
              <a:lnSpc>
                <a:spcPct val="90000"/>
              </a:lnSpc>
            </a:pPr>
            <a:r>
              <a:rPr lang="en-US" sz="2000" b="1">
                <a:solidFill>
                  <a:schemeClr val="bg1"/>
                </a:solidFill>
                <a:latin typeface="Arial" charset="0"/>
              </a:rPr>
              <a:t>450</a:t>
            </a:r>
          </a:p>
        </p:txBody>
      </p:sp>
      <p:sp>
        <p:nvSpPr>
          <p:cNvPr id="20497" name="Text Box 34"/>
          <p:cNvSpPr txBox="1">
            <a:spLocks noChangeArrowheads="1"/>
          </p:cNvSpPr>
          <p:nvPr/>
        </p:nvSpPr>
        <p:spPr bwMode="auto">
          <a:xfrm>
            <a:off x="2781300" y="5114925"/>
            <a:ext cx="479425" cy="246063"/>
          </a:xfrm>
          <a:prstGeom prst="rect">
            <a:avLst/>
          </a:prstGeom>
          <a:noFill/>
          <a:ln w="9525">
            <a:noFill/>
            <a:miter lim="800000"/>
            <a:headEnd/>
            <a:tailEnd/>
          </a:ln>
        </p:spPr>
        <p:txBody>
          <a:bodyPr wrap="none" lIns="0" tIns="0" rIns="0" bIns="0"/>
          <a:lstStyle/>
          <a:p>
            <a:pPr>
              <a:lnSpc>
                <a:spcPct val="90000"/>
              </a:lnSpc>
            </a:pPr>
            <a:r>
              <a:rPr lang="en-US" sz="2000" b="1">
                <a:solidFill>
                  <a:schemeClr val="bg1"/>
                </a:solidFill>
                <a:latin typeface="Arial" charset="0"/>
              </a:rPr>
              <a:t>500</a:t>
            </a:r>
          </a:p>
        </p:txBody>
      </p:sp>
      <p:sp>
        <p:nvSpPr>
          <p:cNvPr id="20498" name="Text Box 35"/>
          <p:cNvSpPr txBox="1">
            <a:spLocks noChangeArrowheads="1"/>
          </p:cNvSpPr>
          <p:nvPr/>
        </p:nvSpPr>
        <p:spPr bwMode="auto">
          <a:xfrm>
            <a:off x="3746500" y="5113338"/>
            <a:ext cx="479425" cy="246062"/>
          </a:xfrm>
          <a:prstGeom prst="rect">
            <a:avLst/>
          </a:prstGeom>
          <a:noFill/>
          <a:ln w="9525">
            <a:noFill/>
            <a:miter lim="800000"/>
            <a:headEnd/>
            <a:tailEnd/>
          </a:ln>
        </p:spPr>
        <p:txBody>
          <a:bodyPr wrap="none" lIns="0" tIns="0" rIns="0" bIns="0"/>
          <a:lstStyle/>
          <a:p>
            <a:pPr>
              <a:lnSpc>
                <a:spcPct val="90000"/>
              </a:lnSpc>
            </a:pPr>
            <a:r>
              <a:rPr lang="en-US" sz="2000" b="1">
                <a:solidFill>
                  <a:schemeClr val="bg1"/>
                </a:solidFill>
                <a:latin typeface="Arial" charset="0"/>
              </a:rPr>
              <a:t>550</a:t>
            </a:r>
          </a:p>
        </p:txBody>
      </p:sp>
      <p:sp>
        <p:nvSpPr>
          <p:cNvPr id="20499" name="Text Box 36"/>
          <p:cNvSpPr txBox="1">
            <a:spLocks noChangeArrowheads="1"/>
          </p:cNvSpPr>
          <p:nvPr/>
        </p:nvSpPr>
        <p:spPr bwMode="auto">
          <a:xfrm>
            <a:off x="4692650" y="5113338"/>
            <a:ext cx="479425" cy="246062"/>
          </a:xfrm>
          <a:prstGeom prst="rect">
            <a:avLst/>
          </a:prstGeom>
          <a:noFill/>
          <a:ln w="9525">
            <a:noFill/>
            <a:miter lim="800000"/>
            <a:headEnd/>
            <a:tailEnd/>
          </a:ln>
        </p:spPr>
        <p:txBody>
          <a:bodyPr wrap="none" lIns="0" tIns="0" rIns="0" bIns="0"/>
          <a:lstStyle/>
          <a:p>
            <a:pPr>
              <a:lnSpc>
                <a:spcPct val="90000"/>
              </a:lnSpc>
            </a:pPr>
            <a:r>
              <a:rPr lang="en-US" sz="2000" b="1">
                <a:solidFill>
                  <a:schemeClr val="bg1"/>
                </a:solidFill>
                <a:latin typeface="Arial" charset="0"/>
              </a:rPr>
              <a:t>600</a:t>
            </a:r>
          </a:p>
        </p:txBody>
      </p:sp>
      <p:sp>
        <p:nvSpPr>
          <p:cNvPr id="20500" name="Text Box 37"/>
          <p:cNvSpPr txBox="1">
            <a:spLocks noChangeArrowheads="1"/>
          </p:cNvSpPr>
          <p:nvPr/>
        </p:nvSpPr>
        <p:spPr bwMode="auto">
          <a:xfrm>
            <a:off x="5651500" y="5113338"/>
            <a:ext cx="479425" cy="246062"/>
          </a:xfrm>
          <a:prstGeom prst="rect">
            <a:avLst/>
          </a:prstGeom>
          <a:noFill/>
          <a:ln w="9525">
            <a:noFill/>
            <a:miter lim="800000"/>
            <a:headEnd/>
            <a:tailEnd/>
          </a:ln>
        </p:spPr>
        <p:txBody>
          <a:bodyPr wrap="none" lIns="0" tIns="0" rIns="0" bIns="0"/>
          <a:lstStyle/>
          <a:p>
            <a:pPr>
              <a:lnSpc>
                <a:spcPct val="90000"/>
              </a:lnSpc>
            </a:pPr>
            <a:r>
              <a:rPr lang="en-US" sz="2000" b="1">
                <a:solidFill>
                  <a:schemeClr val="bg1"/>
                </a:solidFill>
                <a:latin typeface="Arial" charset="0"/>
              </a:rPr>
              <a:t>650</a:t>
            </a:r>
          </a:p>
        </p:txBody>
      </p:sp>
      <p:sp>
        <p:nvSpPr>
          <p:cNvPr id="20501" name="Text Box 38"/>
          <p:cNvSpPr txBox="1">
            <a:spLocks noChangeArrowheads="1"/>
          </p:cNvSpPr>
          <p:nvPr/>
        </p:nvSpPr>
        <p:spPr bwMode="auto">
          <a:xfrm>
            <a:off x="6616700" y="5111750"/>
            <a:ext cx="479425" cy="246063"/>
          </a:xfrm>
          <a:prstGeom prst="rect">
            <a:avLst/>
          </a:prstGeom>
          <a:noFill/>
          <a:ln w="9525">
            <a:noFill/>
            <a:miter lim="800000"/>
            <a:headEnd/>
            <a:tailEnd/>
          </a:ln>
        </p:spPr>
        <p:txBody>
          <a:bodyPr wrap="none" lIns="0" tIns="0" rIns="0" bIns="0"/>
          <a:lstStyle/>
          <a:p>
            <a:pPr>
              <a:lnSpc>
                <a:spcPct val="90000"/>
              </a:lnSpc>
            </a:pPr>
            <a:r>
              <a:rPr lang="en-US" sz="2000" b="1">
                <a:solidFill>
                  <a:schemeClr val="bg1"/>
                </a:solidFill>
                <a:latin typeface="Arial" charset="0"/>
              </a:rPr>
              <a:t>700</a:t>
            </a:r>
          </a:p>
        </p:txBody>
      </p:sp>
      <p:sp>
        <p:nvSpPr>
          <p:cNvPr id="20502" name="Text Box 39"/>
          <p:cNvSpPr txBox="1">
            <a:spLocks noChangeArrowheads="1"/>
          </p:cNvSpPr>
          <p:nvPr/>
        </p:nvSpPr>
        <p:spPr bwMode="auto">
          <a:xfrm>
            <a:off x="7588250" y="5114925"/>
            <a:ext cx="876300" cy="260350"/>
          </a:xfrm>
          <a:prstGeom prst="rect">
            <a:avLst/>
          </a:prstGeom>
          <a:noFill/>
          <a:ln w="9525">
            <a:noFill/>
            <a:miter lim="800000"/>
            <a:headEnd/>
            <a:tailEnd/>
          </a:ln>
        </p:spPr>
        <p:txBody>
          <a:bodyPr wrap="none" lIns="0" tIns="0" rIns="0" bIns="0"/>
          <a:lstStyle/>
          <a:p>
            <a:pPr>
              <a:lnSpc>
                <a:spcPct val="90000"/>
              </a:lnSpc>
            </a:pPr>
            <a:r>
              <a:rPr lang="en-US" sz="2000" b="1">
                <a:solidFill>
                  <a:schemeClr val="bg1"/>
                </a:solidFill>
                <a:latin typeface="Arial" charset="0"/>
              </a:rPr>
              <a:t>750 nm</a:t>
            </a:r>
          </a:p>
        </p:txBody>
      </p:sp>
      <p:sp>
        <p:nvSpPr>
          <p:cNvPr id="20503" name="Text Box 40"/>
          <p:cNvSpPr txBox="1">
            <a:spLocks noChangeArrowheads="1"/>
          </p:cNvSpPr>
          <p:nvPr/>
        </p:nvSpPr>
        <p:spPr bwMode="auto">
          <a:xfrm>
            <a:off x="450850" y="722313"/>
            <a:ext cx="942975" cy="260350"/>
          </a:xfrm>
          <a:prstGeom prst="rect">
            <a:avLst/>
          </a:prstGeom>
          <a:noFill/>
          <a:ln w="9525">
            <a:noFill/>
            <a:miter lim="800000"/>
            <a:headEnd/>
            <a:tailEnd/>
          </a:ln>
        </p:spPr>
        <p:txBody>
          <a:bodyPr wrap="none" lIns="0" tIns="0" rIns="0" bIns="0"/>
          <a:lstStyle/>
          <a:p>
            <a:pPr>
              <a:lnSpc>
                <a:spcPct val="90000"/>
              </a:lnSpc>
            </a:pPr>
            <a:r>
              <a:rPr lang="en-US" sz="2000" b="1">
                <a:solidFill>
                  <a:schemeClr val="bg1"/>
                </a:solidFill>
                <a:latin typeface="Arial" charset="0"/>
              </a:rPr>
              <a:t>10</a:t>
            </a:r>
            <a:r>
              <a:rPr lang="en-US" sz="2000" b="1" baseline="30000">
                <a:solidFill>
                  <a:schemeClr val="bg1"/>
                </a:solidFill>
                <a:latin typeface="Arial" charset="0"/>
                <a:sym typeface="Symbol" pitchFamily="84" charset="2"/>
              </a:rPr>
              <a:t></a:t>
            </a:r>
            <a:r>
              <a:rPr lang="en-US" sz="2000" b="1" baseline="30000">
                <a:solidFill>
                  <a:schemeClr val="bg1"/>
                </a:solidFill>
                <a:latin typeface="Arial" charset="0"/>
              </a:rPr>
              <a:t>5</a:t>
            </a:r>
            <a:r>
              <a:rPr lang="en-US" sz="2000" b="1">
                <a:solidFill>
                  <a:schemeClr val="bg1"/>
                </a:solidFill>
                <a:latin typeface="Arial" charset="0"/>
              </a:rPr>
              <a:t> nm</a:t>
            </a:r>
          </a:p>
        </p:txBody>
      </p:sp>
      <p:sp>
        <p:nvSpPr>
          <p:cNvPr id="20504" name="Text Box 41"/>
          <p:cNvSpPr txBox="1">
            <a:spLocks noChangeArrowheads="1"/>
          </p:cNvSpPr>
          <p:nvPr/>
        </p:nvSpPr>
        <p:spPr bwMode="auto">
          <a:xfrm>
            <a:off x="1516063" y="728663"/>
            <a:ext cx="942975" cy="260350"/>
          </a:xfrm>
          <a:prstGeom prst="rect">
            <a:avLst/>
          </a:prstGeom>
          <a:noFill/>
          <a:ln w="9525">
            <a:noFill/>
            <a:miter lim="800000"/>
            <a:headEnd/>
            <a:tailEnd/>
          </a:ln>
        </p:spPr>
        <p:txBody>
          <a:bodyPr wrap="none" lIns="0" tIns="0" rIns="0" bIns="0"/>
          <a:lstStyle/>
          <a:p>
            <a:pPr>
              <a:lnSpc>
                <a:spcPct val="90000"/>
              </a:lnSpc>
            </a:pPr>
            <a:r>
              <a:rPr lang="en-US" sz="2000" b="1">
                <a:solidFill>
                  <a:schemeClr val="bg1"/>
                </a:solidFill>
                <a:latin typeface="Arial" charset="0"/>
              </a:rPr>
              <a:t>10</a:t>
            </a:r>
            <a:r>
              <a:rPr lang="en-US" sz="2000" b="1" baseline="30000">
                <a:solidFill>
                  <a:schemeClr val="bg1"/>
                </a:solidFill>
                <a:latin typeface="Arial" charset="0"/>
                <a:sym typeface="Symbol" pitchFamily="84" charset="2"/>
              </a:rPr>
              <a:t></a:t>
            </a:r>
            <a:r>
              <a:rPr lang="en-US" sz="2000" b="1" baseline="30000">
                <a:solidFill>
                  <a:schemeClr val="bg1"/>
                </a:solidFill>
                <a:latin typeface="Arial" charset="0"/>
              </a:rPr>
              <a:t>3</a:t>
            </a:r>
            <a:r>
              <a:rPr lang="en-US" sz="2000" b="1">
                <a:solidFill>
                  <a:schemeClr val="bg1"/>
                </a:solidFill>
                <a:latin typeface="Arial" charset="0"/>
              </a:rPr>
              <a:t> nm</a:t>
            </a:r>
          </a:p>
        </p:txBody>
      </p:sp>
      <p:sp>
        <p:nvSpPr>
          <p:cNvPr id="20505" name="Text Box 42"/>
          <p:cNvSpPr txBox="1">
            <a:spLocks noChangeArrowheads="1"/>
          </p:cNvSpPr>
          <p:nvPr/>
        </p:nvSpPr>
        <p:spPr bwMode="auto">
          <a:xfrm>
            <a:off x="2805113" y="720725"/>
            <a:ext cx="757237" cy="273050"/>
          </a:xfrm>
          <a:prstGeom prst="rect">
            <a:avLst/>
          </a:prstGeom>
          <a:noFill/>
          <a:ln w="9525">
            <a:noFill/>
            <a:miter lim="800000"/>
            <a:headEnd/>
            <a:tailEnd/>
          </a:ln>
        </p:spPr>
        <p:txBody>
          <a:bodyPr wrap="none" lIns="0" tIns="0" rIns="0" bIns="0"/>
          <a:lstStyle/>
          <a:p>
            <a:pPr>
              <a:lnSpc>
                <a:spcPct val="90000"/>
              </a:lnSpc>
            </a:pPr>
            <a:r>
              <a:rPr lang="en-US" sz="2000" b="1">
                <a:solidFill>
                  <a:schemeClr val="bg1"/>
                </a:solidFill>
                <a:latin typeface="Arial" charset="0"/>
              </a:rPr>
              <a:t>1 nm</a:t>
            </a:r>
          </a:p>
        </p:txBody>
      </p:sp>
      <p:sp>
        <p:nvSpPr>
          <p:cNvPr id="20506" name="Text Box 43"/>
          <p:cNvSpPr txBox="1">
            <a:spLocks noChangeArrowheads="1"/>
          </p:cNvSpPr>
          <p:nvPr/>
        </p:nvSpPr>
        <p:spPr bwMode="auto">
          <a:xfrm>
            <a:off x="3995738" y="709613"/>
            <a:ext cx="890587" cy="260350"/>
          </a:xfrm>
          <a:prstGeom prst="rect">
            <a:avLst/>
          </a:prstGeom>
          <a:noFill/>
          <a:ln w="9525">
            <a:noFill/>
            <a:miter lim="800000"/>
            <a:headEnd/>
            <a:tailEnd/>
          </a:ln>
        </p:spPr>
        <p:txBody>
          <a:bodyPr wrap="none" lIns="0" tIns="0" rIns="0" bIns="0"/>
          <a:lstStyle/>
          <a:p>
            <a:pPr>
              <a:lnSpc>
                <a:spcPct val="90000"/>
              </a:lnSpc>
            </a:pPr>
            <a:r>
              <a:rPr lang="en-US" sz="2000" b="1">
                <a:solidFill>
                  <a:schemeClr val="bg1"/>
                </a:solidFill>
                <a:latin typeface="Arial" charset="0"/>
              </a:rPr>
              <a:t>10</a:t>
            </a:r>
            <a:r>
              <a:rPr lang="en-US" sz="2000" b="1" baseline="30000">
                <a:solidFill>
                  <a:schemeClr val="bg1"/>
                </a:solidFill>
                <a:latin typeface="Arial" charset="0"/>
              </a:rPr>
              <a:t>3</a:t>
            </a:r>
            <a:r>
              <a:rPr lang="en-US" sz="2000" b="1">
                <a:solidFill>
                  <a:schemeClr val="bg1"/>
                </a:solidFill>
                <a:latin typeface="Arial" charset="0"/>
              </a:rPr>
              <a:t> nm</a:t>
            </a:r>
          </a:p>
        </p:txBody>
      </p:sp>
      <p:sp>
        <p:nvSpPr>
          <p:cNvPr id="20507" name="Text Box 44"/>
          <p:cNvSpPr txBox="1">
            <a:spLocks noChangeArrowheads="1"/>
          </p:cNvSpPr>
          <p:nvPr/>
        </p:nvSpPr>
        <p:spPr bwMode="auto">
          <a:xfrm>
            <a:off x="5207000" y="728663"/>
            <a:ext cx="890588" cy="260350"/>
          </a:xfrm>
          <a:prstGeom prst="rect">
            <a:avLst/>
          </a:prstGeom>
          <a:noFill/>
          <a:ln w="9525">
            <a:noFill/>
            <a:miter lim="800000"/>
            <a:headEnd/>
            <a:tailEnd/>
          </a:ln>
        </p:spPr>
        <p:txBody>
          <a:bodyPr wrap="none" lIns="0" tIns="0" rIns="0" bIns="0"/>
          <a:lstStyle/>
          <a:p>
            <a:pPr>
              <a:lnSpc>
                <a:spcPct val="90000"/>
              </a:lnSpc>
            </a:pPr>
            <a:r>
              <a:rPr lang="en-US" sz="2000" b="1">
                <a:solidFill>
                  <a:schemeClr val="bg1"/>
                </a:solidFill>
                <a:latin typeface="Arial" charset="0"/>
              </a:rPr>
              <a:t>10</a:t>
            </a:r>
            <a:r>
              <a:rPr lang="en-US" sz="2000" b="1" baseline="30000">
                <a:solidFill>
                  <a:schemeClr val="bg1"/>
                </a:solidFill>
                <a:latin typeface="Arial" charset="0"/>
              </a:rPr>
              <a:t>6</a:t>
            </a:r>
            <a:r>
              <a:rPr lang="en-US" sz="2000" b="1">
                <a:solidFill>
                  <a:schemeClr val="bg1"/>
                </a:solidFill>
                <a:latin typeface="Arial" charset="0"/>
              </a:rPr>
              <a:t> nm</a:t>
            </a:r>
          </a:p>
        </p:txBody>
      </p:sp>
      <p:sp>
        <p:nvSpPr>
          <p:cNvPr id="20508" name="Text Box 45"/>
          <p:cNvSpPr txBox="1">
            <a:spLocks noChangeArrowheads="1"/>
          </p:cNvSpPr>
          <p:nvPr/>
        </p:nvSpPr>
        <p:spPr bwMode="auto">
          <a:xfrm>
            <a:off x="6483350" y="736600"/>
            <a:ext cx="1022350" cy="274638"/>
          </a:xfrm>
          <a:prstGeom prst="rect">
            <a:avLst/>
          </a:prstGeom>
          <a:noFill/>
          <a:ln w="9525">
            <a:noFill/>
            <a:miter lim="800000"/>
            <a:headEnd/>
            <a:tailEnd/>
          </a:ln>
        </p:spPr>
        <p:txBody>
          <a:bodyPr wrap="none" lIns="0" tIns="0" rIns="0" bIns="0"/>
          <a:lstStyle/>
          <a:p>
            <a:pPr>
              <a:lnSpc>
                <a:spcPct val="90000"/>
              </a:lnSpc>
            </a:pPr>
            <a:r>
              <a:rPr lang="en-US" sz="2000" b="1">
                <a:solidFill>
                  <a:schemeClr val="bg1"/>
                </a:solidFill>
                <a:latin typeface="Arial" charset="0"/>
              </a:rPr>
              <a:t>(10</a:t>
            </a:r>
            <a:r>
              <a:rPr lang="en-US" sz="2000" b="1" baseline="30000">
                <a:solidFill>
                  <a:schemeClr val="bg1"/>
                </a:solidFill>
                <a:latin typeface="Arial" charset="0"/>
              </a:rPr>
              <a:t>9</a:t>
            </a:r>
            <a:r>
              <a:rPr lang="en-US" sz="2000" b="1">
                <a:solidFill>
                  <a:schemeClr val="bg1"/>
                </a:solidFill>
                <a:latin typeface="Arial" charset="0"/>
              </a:rPr>
              <a:t> nm)</a:t>
            </a:r>
          </a:p>
        </p:txBody>
      </p:sp>
      <p:sp>
        <p:nvSpPr>
          <p:cNvPr id="20509" name="Text Box 46"/>
          <p:cNvSpPr txBox="1">
            <a:spLocks noChangeArrowheads="1"/>
          </p:cNvSpPr>
          <p:nvPr/>
        </p:nvSpPr>
        <p:spPr bwMode="auto">
          <a:xfrm>
            <a:off x="7851775" y="728663"/>
            <a:ext cx="771525" cy="273050"/>
          </a:xfrm>
          <a:prstGeom prst="rect">
            <a:avLst/>
          </a:prstGeom>
          <a:noFill/>
          <a:ln w="9525">
            <a:noFill/>
            <a:miter lim="800000"/>
            <a:headEnd/>
            <a:tailEnd/>
          </a:ln>
        </p:spPr>
        <p:txBody>
          <a:bodyPr wrap="none" lIns="0" tIns="0" rIns="0" bIns="0"/>
          <a:lstStyle/>
          <a:p>
            <a:pPr>
              <a:lnSpc>
                <a:spcPct val="90000"/>
              </a:lnSpc>
            </a:pPr>
            <a:r>
              <a:rPr lang="en-US" sz="2000" b="1">
                <a:solidFill>
                  <a:schemeClr val="bg1"/>
                </a:solidFill>
                <a:latin typeface="Arial" charset="0"/>
              </a:rPr>
              <a:t>10</a:t>
            </a:r>
            <a:r>
              <a:rPr lang="en-US" sz="2000" b="1" baseline="30000">
                <a:solidFill>
                  <a:schemeClr val="bg1"/>
                </a:solidFill>
                <a:latin typeface="Arial" charset="0"/>
              </a:rPr>
              <a:t>3</a:t>
            </a:r>
            <a:r>
              <a:rPr lang="en-US" sz="2000" b="1">
                <a:solidFill>
                  <a:schemeClr val="bg1"/>
                </a:solidFill>
                <a:latin typeface="Arial" charset="0"/>
              </a:rPr>
              <a:t> m</a:t>
            </a:r>
          </a:p>
        </p:txBody>
      </p:sp>
      <p:sp>
        <p:nvSpPr>
          <p:cNvPr id="20510" name="Text Box 47"/>
          <p:cNvSpPr txBox="1">
            <a:spLocks noChangeArrowheads="1"/>
          </p:cNvSpPr>
          <p:nvPr/>
        </p:nvSpPr>
        <p:spPr bwMode="auto">
          <a:xfrm>
            <a:off x="6761163" y="444500"/>
            <a:ext cx="558800" cy="273050"/>
          </a:xfrm>
          <a:prstGeom prst="rect">
            <a:avLst/>
          </a:prstGeom>
          <a:noFill/>
          <a:ln w="9525">
            <a:noFill/>
            <a:miter lim="800000"/>
            <a:headEnd/>
            <a:tailEnd/>
          </a:ln>
        </p:spPr>
        <p:txBody>
          <a:bodyPr wrap="none" lIns="0" tIns="0" rIns="0" bIns="0"/>
          <a:lstStyle/>
          <a:p>
            <a:pPr>
              <a:lnSpc>
                <a:spcPct val="90000"/>
              </a:lnSpc>
            </a:pPr>
            <a:r>
              <a:rPr lang="en-US" sz="2000" b="1">
                <a:solidFill>
                  <a:schemeClr val="bg1"/>
                </a:solidFill>
                <a:latin typeface="Arial" charset="0"/>
              </a:rPr>
              <a:t>1 m</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2421</TotalTime>
  <Words>2546</Words>
  <Application>Microsoft Office PowerPoint</Application>
  <PresentationFormat>On-screen Show (4:3)</PresentationFormat>
  <Paragraphs>631</Paragraphs>
  <Slides>52</Slides>
  <Notes>18</Notes>
  <HiddenSlides>7</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Georgia</vt:lpstr>
      <vt:lpstr>Symbol</vt:lpstr>
      <vt:lpstr>Times New Roman</vt:lpstr>
      <vt:lpstr>Wingdings</vt:lpstr>
      <vt:lpstr>Wingdings 2</vt:lpstr>
      <vt:lpstr>ヒラギノ角ゴ Pro W3</vt:lpstr>
      <vt:lpstr>Civic</vt:lpstr>
      <vt:lpstr>Photosynthesis &amp; Respiration</vt:lpstr>
      <vt:lpstr>Energy</vt:lpstr>
      <vt:lpstr>Figure 8.2</vt:lpstr>
      <vt:lpstr>Laws of Thermodynamics</vt:lpstr>
      <vt:lpstr>Metabolism, Catabolic Pathways and Energy</vt:lpstr>
      <vt:lpstr>Capturing &amp; storing free energy</vt:lpstr>
      <vt:lpstr>Energy Equation Review / Energy</vt:lpstr>
      <vt:lpstr>About Light and Pigments</vt:lpstr>
      <vt:lpstr>Figure 10.7</vt:lpstr>
      <vt:lpstr>Figure 10.8</vt:lpstr>
      <vt:lpstr>Photosynthesis</vt:lpstr>
      <vt:lpstr>Figure 10.4</vt:lpstr>
      <vt:lpstr>Leaf Cross-Section (in your notes)</vt:lpstr>
      <vt:lpstr>Floating Disk Lab - Background</vt:lpstr>
      <vt:lpstr>PowerPoint Presentation</vt:lpstr>
      <vt:lpstr>Figure 10.6-4</vt:lpstr>
      <vt:lpstr>The stages of Photosynthesis</vt:lpstr>
      <vt:lpstr>Figure 10.6-4</vt:lpstr>
      <vt:lpstr>The Light Reactions (ETC)</vt:lpstr>
      <vt:lpstr>Figure 10.13</vt:lpstr>
      <vt:lpstr>Figure 10.18</vt:lpstr>
      <vt:lpstr>Light Reaction cont’d</vt:lpstr>
      <vt:lpstr>Figure 10.14-5</vt:lpstr>
      <vt:lpstr>Figure 10.15</vt:lpstr>
      <vt:lpstr>Figure 10.18</vt:lpstr>
      <vt:lpstr>What about photosynthetic prokaryotes? </vt:lpstr>
      <vt:lpstr>The Calvin Cycle</vt:lpstr>
      <vt:lpstr>Activity</vt:lpstr>
      <vt:lpstr>Floating Disk Lab-Background</vt:lpstr>
      <vt:lpstr>Floating Disk Lab - Background</vt:lpstr>
      <vt:lpstr>          Light + CO2 + H2O                  C 6 H12 O6  +  O2</vt:lpstr>
      <vt:lpstr>Control vs. Experimental groups</vt:lpstr>
      <vt:lpstr>What are some possible variables?</vt:lpstr>
      <vt:lpstr> </vt:lpstr>
      <vt:lpstr>PowerPoint Presentation</vt:lpstr>
      <vt:lpstr>Cellular Respiration-Overview</vt:lpstr>
      <vt:lpstr>Figure 9.6-3</vt:lpstr>
      <vt:lpstr>Glycolysis</vt:lpstr>
      <vt:lpstr>Figure 9.8</vt:lpstr>
      <vt:lpstr>The Krebs Cycle</vt:lpstr>
      <vt:lpstr>Figure 9.11</vt:lpstr>
      <vt:lpstr>Electon Transport Chain (ETC)</vt:lpstr>
      <vt:lpstr>Figure 9.13</vt:lpstr>
      <vt:lpstr>Figure 9.15</vt:lpstr>
      <vt:lpstr>Figure 9.16</vt:lpstr>
      <vt:lpstr>PowerPoint Presentation</vt:lpstr>
      <vt:lpstr>Reactants and Products</vt:lpstr>
      <vt:lpstr>Respirometers</vt:lpstr>
      <vt:lpstr>Respirometers</vt:lpstr>
      <vt:lpstr>Anaerobic respiration</vt:lpstr>
      <vt:lpstr>Figure 9.18</vt:lpstr>
      <vt:lpstr>Respiration Observation Lab / Energy</vt:lpstr>
    </vt:vector>
  </TitlesOfParts>
  <Company>Wake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Photosynthesis &amp; Respiration</dc:title>
  <dc:creator>Sarah Kuszaj</dc:creator>
  <cp:lastModifiedBy>mhandest</cp:lastModifiedBy>
  <cp:revision>141</cp:revision>
  <cp:lastPrinted>2015-10-15T14:34:26Z</cp:lastPrinted>
  <dcterms:created xsi:type="dcterms:W3CDTF">2012-08-15T17:08:46Z</dcterms:created>
  <dcterms:modified xsi:type="dcterms:W3CDTF">2015-10-16T14:32:08Z</dcterms:modified>
</cp:coreProperties>
</file>