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56" r:id="rId2"/>
    <p:sldId id="325" r:id="rId3"/>
    <p:sldId id="327" r:id="rId4"/>
    <p:sldId id="326" r:id="rId5"/>
    <p:sldId id="303" r:id="rId6"/>
    <p:sldId id="328" r:id="rId7"/>
    <p:sldId id="311" r:id="rId8"/>
    <p:sldId id="285" r:id="rId9"/>
    <p:sldId id="312" r:id="rId10"/>
    <p:sldId id="313" r:id="rId11"/>
    <p:sldId id="277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32" r:id="rId20"/>
    <p:sldId id="321" r:id="rId21"/>
    <p:sldId id="322" r:id="rId22"/>
    <p:sldId id="323" r:id="rId23"/>
    <p:sldId id="286" r:id="rId24"/>
    <p:sldId id="331" r:id="rId25"/>
    <p:sldId id="333" r:id="rId26"/>
    <p:sldId id="336" r:id="rId27"/>
    <p:sldId id="337" r:id="rId28"/>
    <p:sldId id="335" r:id="rId29"/>
    <p:sldId id="334" r:id="rId30"/>
    <p:sldId id="338" r:id="rId31"/>
    <p:sldId id="340" r:id="rId32"/>
    <p:sldId id="341" r:id="rId33"/>
    <p:sldId id="339" r:id="rId34"/>
    <p:sldId id="343" r:id="rId35"/>
    <p:sldId id="344" r:id="rId36"/>
    <p:sldId id="34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77"/>
    <a:srgbClr val="CC00CC"/>
    <a:srgbClr val="E8F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58" autoAdjust="0"/>
  </p:normalViewPr>
  <p:slideViewPr>
    <p:cSldViewPr>
      <p:cViewPr varScale="1">
        <p:scale>
          <a:sx n="47" d="100"/>
          <a:sy n="47" d="100"/>
        </p:scale>
        <p:origin x="117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2542F9-B9D1-CF45-B1A1-DD89C3E66E39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2C9DC7-9177-AC46-AB03-E0ABF02D8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8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4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6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6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7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92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7A5AD2-4594-4960-A343-05F2C0EC8646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809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80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7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2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18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73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9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D225-2444-4CF4-B2F9-FC15753D46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50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2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CFCC-2096-41D7-B551-98AC70FF38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0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CFCC-2096-41D7-B551-98AC70FF38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9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80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CFCC-2096-41D7-B551-98AC70FF38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ECFCC-2096-41D7-B551-98AC70FF38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D7AF7E-F9FE-4DBB-A270-48ADCB29CDE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6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8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C9DC7-9177-AC46-AB03-E0ABF02D87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88B98-F6B7-9746-A34B-5572EE5F2959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EF47-1BB4-9447-8EEA-F0BA3474A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B32521-7DF3-354D-9CC0-DA668CF2CF2F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C677-0E83-FA42-B8A9-B51154C05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E4153-DA67-7349-92BB-B5044BB6AB7A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E1AB4-7CC2-DC46-A08E-10DAE707C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AFAD7-CB12-3E49-A2AF-89CD761F5EC4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E0DC2-5DCE-AA42-A359-BAF722FFA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C62C4-76F6-6846-8789-ACBD262A66C0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CB453-49E4-FF49-83A2-D72A07EF96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4F7D4-4088-5749-AE0D-3770BF10B46B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2569E-1D41-2B40-9F44-7E51D5DA38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1B326-2F2B-DD40-BEE8-402DA5D6AA12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BE7ED-D5A1-6244-9303-7DA5C4D00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25B32-13AB-1748-8291-19B7B429E941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D59A-1544-284F-8791-0B732C7623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421E6-34A1-E441-9553-EB1DAAFF4A88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DC86-86E5-7A46-BE2C-C66D6DB757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A0387-595F-5845-8CDC-B46B91279B9C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D7B0B-EFC6-FD4A-B629-9256F2BD0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28913-E41A-A445-91FF-55D25FA0C874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E8ABC-3532-4A49-8DA9-97EF9967C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0D38270-EBCA-B846-A93B-4AEFC3CF9E0D}" type="datetimeFigureOut">
              <a:rPr lang="en-US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4B29EFC-02F9-234D-83C6-406C18BAB1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ItglvTiL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5NFSvp8l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masjwestmusic.com/graphics/neuron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ea typeface="+mj-ea"/>
              </a:rPr>
              <a:t>Cells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ea typeface="+mn-ea"/>
              </a:rPr>
              <a:t>Unit 3 &amp; 4</a:t>
            </a:r>
          </a:p>
        </p:txBody>
      </p:sp>
      <p:pic>
        <p:nvPicPr>
          <p:cNvPr id="3076" name="Picture 4" descr="C:\Documents and Settings\akirkwood\Local Settings\Temporary Internet Files\Content.IE5\LB7GQOP1\MP90043313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6812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Documents and Settings\akirkwood\Local Settings\Temporary Internet Files\Content.IE5\UMLL9243\MP900422467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57200"/>
            <a:ext cx="32591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Documents and Settings\akirkwood\Local Settings\Temporary Internet Files\Content.IE5\UMLL9243\MP900407342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000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Documents and Settings\akirkwood\Local Settings\Temporary Internet Files\Content.IE5\LB7GQOP1\MP900407549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3574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Documents and Settings\akirkwood\Local Settings\Temporary Internet Files\Content.IE5\UMLL9243\MP900182837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959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Documents and Settings\akirkwood\Local Settings\Temporary Internet Files\Content.IE5\0XU0CVEM\MP900390217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26543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C:\Documents and Settings\akirkwood\Local Settings\Temporary Internet Files\Content.IE5\LB7GQOP1\MP900390197[1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5796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C:\Documents and Settings\akirkwood\Local Settings\Temporary Internet Files\Content.IE5\E10Z0VYB\MP900182648[1]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1812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ompare contrast animal and plant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15" y="1143000"/>
            <a:ext cx="9344230" cy="4694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133600"/>
            <a:ext cx="9144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2773362"/>
            <a:ext cx="9144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989" y="4495800"/>
            <a:ext cx="9144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1173" y="3854635"/>
            <a:ext cx="914400" cy="45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" y="274637"/>
            <a:ext cx="8915400" cy="4525963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An </a:t>
            </a:r>
            <a:r>
              <a:rPr lang="en-US" b="1" dirty="0">
                <a:latin typeface="Rockwell"/>
                <a:cs typeface="Rockwell"/>
              </a:rPr>
              <a:t>__________________</a:t>
            </a:r>
            <a:r>
              <a:rPr lang="en-US" dirty="0">
                <a:latin typeface="Rockwell"/>
                <a:cs typeface="Rockwell"/>
              </a:rPr>
              <a:t>is a tiny structure that performs a specialized function (or job) in the cell.  Ex:  nucleus, chloroplast</a:t>
            </a:r>
            <a:r>
              <a:rPr lang="en-US" dirty="0" smtClean="0">
                <a:latin typeface="Rockwell"/>
                <a:cs typeface="Rockwell"/>
              </a:rPr>
              <a:t>, ribosome</a:t>
            </a:r>
            <a:endParaRPr lang="en-US" b="1" dirty="0">
              <a:latin typeface="Rockwell"/>
              <a:cs typeface="Rockwell"/>
            </a:endParaRPr>
          </a:p>
          <a:p>
            <a:endParaRPr lang="en-US" dirty="0" smtClean="0">
              <a:latin typeface="Rockwell"/>
              <a:cs typeface="Rockwell"/>
            </a:endParaRPr>
          </a:p>
          <a:p>
            <a:r>
              <a:rPr lang="en-US" dirty="0" smtClean="0">
                <a:latin typeface="Rockwell"/>
                <a:cs typeface="Rockwell"/>
              </a:rPr>
              <a:t>Organelles are suspended in the _______________:  jelly-like substance inside the cell where chemical reactions occur.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203422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6"/>
                </a:solidFill>
                <a:latin typeface="Rockwell"/>
                <a:cs typeface="Rockwell"/>
              </a:rPr>
              <a:t>ORGANELLE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4076700"/>
            <a:ext cx="4419600" cy="2946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4324350" y="5791200"/>
            <a:ext cx="800100" cy="5461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2895600"/>
            <a:ext cx="350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3200" b="1" u="sng" dirty="0" smtClean="0">
                <a:solidFill>
                  <a:schemeClr val="accent6"/>
                </a:solidFill>
                <a:latin typeface="Rockwell"/>
                <a:cs typeface="Rockwell"/>
              </a:rPr>
              <a:t>CYTOPLASM</a:t>
            </a:r>
            <a:endParaRPr lang="en-US" sz="3200" b="1" u="sng" dirty="0">
              <a:solidFill>
                <a:schemeClr val="accent6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Cell Wall 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525963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 Plants, Fungi, some bacteria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Rockwell"/>
                <a:cs typeface="Rockwell"/>
              </a:rPr>
              <a:t>Function:  Rigid structure outside of cell membrane for extra support </a:t>
            </a:r>
            <a:r>
              <a:rPr lang="en-US" sz="3600" dirty="0">
                <a:latin typeface="Rockwell"/>
                <a:cs typeface="Rockwell"/>
              </a:rPr>
              <a:t>	</a:t>
            </a:r>
          </a:p>
          <a:p>
            <a:endParaRPr lang="en-US" sz="3200" dirty="0">
              <a:latin typeface="Rockwell"/>
              <a:cs typeface="Rockwel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9827" y="3969603"/>
            <a:ext cx="1778946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23554" y="4155378"/>
            <a:ext cx="1454783" cy="1837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05600" y="5897563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78337" y="4385101"/>
            <a:ext cx="3927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28318" y="5473254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/>
                <a:cs typeface="Rockwell"/>
              </a:rPr>
              <a:t>Cell Wall </a:t>
            </a:r>
            <a:endParaRPr lang="en-US" sz="3200" dirty="0">
              <a:latin typeface="Rockwell"/>
              <a:cs typeface="Rockwel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1091" y="415537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/>
                <a:cs typeface="Rockwell"/>
              </a:rPr>
              <a:t>Cell Membrane </a:t>
            </a:r>
            <a:endParaRPr lang="en-US" sz="2400" dirty="0">
              <a:latin typeface="Rockwell"/>
              <a:cs typeface="Rockwel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98" y="1445137"/>
            <a:ext cx="34861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Cell Membrane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953000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ALL CELLS! 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Rockwell"/>
                <a:cs typeface="Rockwell"/>
              </a:rPr>
              <a:t>Function:  Controls what enters &amp; leaves the cell; maintains homeostasis</a:t>
            </a:r>
            <a:r>
              <a:rPr lang="en-US" sz="3600" dirty="0">
                <a:latin typeface="Rockwell"/>
                <a:cs typeface="Rockwell"/>
              </a:rPr>
              <a:t>	</a:t>
            </a:r>
          </a:p>
          <a:p>
            <a:endParaRPr lang="en-US" sz="3200" dirty="0">
              <a:latin typeface="Rockwell"/>
              <a:cs typeface="Rockwel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9827" y="3969603"/>
            <a:ext cx="1778946" cy="2362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23554" y="4155378"/>
            <a:ext cx="1454783" cy="1837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705600" y="5897563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78337" y="4385101"/>
            <a:ext cx="3927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93422" y="563128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/>
                <a:cs typeface="Rockwell"/>
              </a:rPr>
              <a:t>Cell Wall </a:t>
            </a:r>
            <a:endParaRPr lang="en-US" sz="2400" dirty="0">
              <a:latin typeface="Rockwell"/>
              <a:cs typeface="Rockwel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2500" y="4155378"/>
            <a:ext cx="2381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"/>
                <a:cs typeface="Rockwell"/>
              </a:rPr>
              <a:t>Cell Membrane </a:t>
            </a:r>
            <a:endParaRPr lang="en-US" sz="3200" dirty="0">
              <a:latin typeface="Rockwell"/>
              <a:cs typeface="Rockwel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94" y="1647361"/>
            <a:ext cx="3542382" cy="19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152400"/>
            <a:ext cx="5696887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Vacuole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486400" cy="4525963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 All eukaryotes, bigger in plants!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r>
              <a:rPr lang="en-US" sz="3600" dirty="0" smtClean="0">
                <a:latin typeface="Rockwell"/>
                <a:cs typeface="Rockwell"/>
              </a:rPr>
              <a:t>Function:  </a:t>
            </a:r>
            <a:r>
              <a:rPr lang="en-US" sz="3600" dirty="0">
                <a:latin typeface="Rockwell"/>
                <a:cs typeface="Rockwell"/>
              </a:rPr>
              <a:t>Storage of food, water, and </a:t>
            </a:r>
            <a:r>
              <a:rPr lang="en-US" sz="3600" dirty="0" smtClean="0">
                <a:latin typeface="Rockwell"/>
                <a:cs typeface="Rockwell"/>
              </a:rPr>
              <a:t>waste</a:t>
            </a:r>
            <a:endParaRPr lang="en-US" sz="3600" dirty="0">
              <a:latin typeface="Rockwell"/>
              <a:cs typeface="Rockwell"/>
            </a:endParaRPr>
          </a:p>
          <a:p>
            <a:pPr marL="0" indent="0">
              <a:buNone/>
            </a:pPr>
            <a:endParaRPr lang="en-US" sz="3600" dirty="0">
              <a:latin typeface="Rockwell"/>
              <a:cs typeface="Rockwell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6629400" y="4495800"/>
            <a:ext cx="2209800" cy="2209800"/>
            <a:chOff x="0" y="0"/>
            <a:chExt cx="1760995" cy="1676654"/>
          </a:xfrm>
        </p:grpSpPr>
        <p:sp>
          <p:nvSpPr>
            <p:cNvPr id="6" name="Rectangle 5"/>
            <p:cNvSpPr/>
            <p:nvPr/>
          </p:nvSpPr>
          <p:spPr>
            <a:xfrm>
              <a:off x="69988" y="0"/>
              <a:ext cx="1599705" cy="16766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5687" y="75946"/>
              <a:ext cx="1448304" cy="152476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8949858">
              <a:off x="0" y="302324"/>
              <a:ext cx="1676833" cy="917194"/>
            </a:xfrm>
            <a:prstGeom prst="ellipse">
              <a:avLst/>
            </a:prstGeom>
            <a:solidFill>
              <a:srgbClr val="F3FD77"/>
            </a:solidFill>
            <a:ln>
              <a:solidFill>
                <a:srgbClr val="E8FA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12634" y="1143572"/>
              <a:ext cx="305658" cy="3037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0719" y="623802"/>
              <a:ext cx="1600276" cy="366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kern="1200" dirty="0">
                  <a:solidFill>
                    <a:srgbClr val="000000"/>
                  </a:solidFill>
                  <a:effectLst/>
                  <a:latin typeface="Rockwell"/>
                  <a:ea typeface="ＭＳ Ｐゴシック"/>
                  <a:cs typeface="Rockwell"/>
                </a:rPr>
                <a:t>   Vacuole</a:t>
              </a:r>
              <a:endParaRPr lang="en-US" sz="3600" dirty="0">
                <a:effectLst/>
                <a:latin typeface="Rockwell"/>
                <a:ea typeface="Times New Roman"/>
                <a:cs typeface="Rockwell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059804" y="1295464"/>
              <a:ext cx="305658" cy="2278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997025" y="629596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Nucleus</a:t>
            </a:r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07" y="2319549"/>
            <a:ext cx="2360865" cy="2040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63566"/>
            <a:ext cx="2417972" cy="18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189920"/>
            <a:ext cx="4572000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Chloroplast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421737" cy="4525963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 Plants only!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pPr eaLnBrk="1" hangingPunct="1"/>
            <a:r>
              <a:rPr lang="en-US" sz="3600" dirty="0" smtClean="0">
                <a:latin typeface="Rockwell"/>
                <a:cs typeface="Rockwell"/>
              </a:rPr>
              <a:t>Function:  Site of photosynthesis (</a:t>
            </a:r>
            <a:r>
              <a:rPr lang="en-US" sz="3600" dirty="0" smtClean="0">
                <a:latin typeface="Rockwell"/>
                <a:cs typeface="Rockwell"/>
                <a:sym typeface="Wingdings" panose="05000000000000000000" pitchFamily="2" charset="2"/>
              </a:rPr>
              <a:t>production of glucose)</a:t>
            </a:r>
            <a:endParaRPr lang="en-US" sz="3600" dirty="0">
              <a:latin typeface="Rockwell"/>
              <a:cs typeface="Rockwell"/>
            </a:endParaRPr>
          </a:p>
          <a:p>
            <a:endParaRPr lang="en-US" sz="3600" dirty="0">
              <a:latin typeface="Rockwell"/>
              <a:cs typeface="Rockwell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784850" y="3124200"/>
            <a:ext cx="2901950" cy="1341755"/>
            <a:chOff x="0" y="0"/>
            <a:chExt cx="1752600" cy="457200"/>
          </a:xfrm>
        </p:grpSpPr>
        <p:sp>
          <p:nvSpPr>
            <p:cNvPr id="6" name="Oval 5"/>
            <p:cNvSpPr/>
            <p:nvPr/>
          </p:nvSpPr>
          <p:spPr>
            <a:xfrm>
              <a:off x="0" y="0"/>
              <a:ext cx="1752600" cy="457200"/>
            </a:xfrm>
            <a:prstGeom prst="ellipse">
              <a:avLst/>
            </a:prstGeom>
            <a:solidFill>
              <a:srgbClr val="B2E389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1099" y="1065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81099" y="1827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99" y="2589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81099" y="3351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62198" y="1827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2198" y="2589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2198" y="3351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2198" y="1065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19746" y="1065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46" y="1827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19746" y="2589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19746" y="335107"/>
              <a:ext cx="151755" cy="458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solidFill>
                  <a:schemeClr val="accent1">
                    <a:lumMod val="50000"/>
                  </a:schemeClr>
                </a:solidFill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737" y="4800600"/>
            <a:ext cx="3493663" cy="1940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189920"/>
            <a:ext cx="3143250" cy="28002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48400" y="14478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27925" y="974221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499"/>
            <a:ext cx="4419600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Mitochondria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029200" cy="4525963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 Plants &amp; Animals </a:t>
            </a:r>
          </a:p>
          <a:p>
            <a:pPr eaLnBrk="1" hangingPunct="1"/>
            <a:r>
              <a:rPr lang="en-US" sz="3600" dirty="0" smtClean="0">
                <a:latin typeface="Rockwell"/>
                <a:cs typeface="Rockwell"/>
              </a:rPr>
              <a:t>Function:  Produces </a:t>
            </a:r>
            <a:r>
              <a:rPr lang="en-US" sz="3600" b="1" u="sng" dirty="0" smtClean="0">
                <a:solidFill>
                  <a:srgbClr val="FF0000"/>
                </a:solidFill>
                <a:latin typeface="Rockwell"/>
                <a:cs typeface="Rockwell"/>
              </a:rPr>
              <a:t>ENERGY </a:t>
            </a:r>
            <a:r>
              <a:rPr lang="en-US" sz="3600" dirty="0" smtClean="0">
                <a:latin typeface="Rockwell"/>
                <a:cs typeface="Rockwell"/>
              </a:rPr>
              <a:t>(ATP) for </a:t>
            </a:r>
            <a:r>
              <a:rPr lang="en-US" sz="3600" dirty="0">
                <a:latin typeface="Rockwell"/>
                <a:cs typeface="Rockwell"/>
              </a:rPr>
              <a:t>the </a:t>
            </a:r>
            <a:r>
              <a:rPr lang="en-US" sz="3600" dirty="0" smtClean="0">
                <a:latin typeface="Rockwell"/>
                <a:cs typeface="Rockwell"/>
              </a:rPr>
              <a:t>cell.  Has folded membrane for increased surface area.</a:t>
            </a:r>
            <a:endParaRPr lang="en-US" sz="3600" dirty="0">
              <a:latin typeface="Rockwell"/>
              <a:cs typeface="Rockwell"/>
            </a:endParaRPr>
          </a:p>
          <a:p>
            <a:endParaRPr lang="en-US" sz="3600" dirty="0">
              <a:latin typeface="Rockwell"/>
              <a:cs typeface="Rockwell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638800" y="4876800"/>
            <a:ext cx="3420427" cy="1730058"/>
            <a:chOff x="0" y="0"/>
            <a:chExt cx="1752600" cy="533400"/>
          </a:xfrm>
        </p:grpSpPr>
        <p:sp>
          <p:nvSpPr>
            <p:cNvPr id="6" name="Oval 5"/>
            <p:cNvSpPr/>
            <p:nvPr/>
          </p:nvSpPr>
          <p:spPr>
            <a:xfrm>
              <a:off x="0" y="0"/>
              <a:ext cx="1752600" cy="533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1872" y="129931"/>
              <a:ext cx="1514052" cy="277813"/>
            </a:xfrm>
            <a:custGeom>
              <a:avLst/>
              <a:gdLst>
                <a:gd name="connsiteX0" fmla="*/ 0 w 1514006"/>
                <a:gd name="connsiteY0" fmla="*/ 239842 h 277474"/>
                <a:gd name="connsiteX1" fmla="*/ 29980 w 1514006"/>
                <a:gd name="connsiteY1" fmla="*/ 194872 h 277474"/>
                <a:gd name="connsiteX2" fmla="*/ 44970 w 1514006"/>
                <a:gd name="connsiteY2" fmla="*/ 149901 h 277474"/>
                <a:gd name="connsiteX3" fmla="*/ 74951 w 1514006"/>
                <a:gd name="connsiteY3" fmla="*/ 119921 h 277474"/>
                <a:gd name="connsiteX4" fmla="*/ 134911 w 1514006"/>
                <a:gd name="connsiteY4" fmla="*/ 59960 h 277474"/>
                <a:gd name="connsiteX5" fmla="*/ 149901 w 1514006"/>
                <a:gd name="connsiteY5" fmla="*/ 104931 h 277474"/>
                <a:gd name="connsiteX6" fmla="*/ 164891 w 1514006"/>
                <a:gd name="connsiteY6" fmla="*/ 224852 h 277474"/>
                <a:gd name="connsiteX7" fmla="*/ 179882 w 1514006"/>
                <a:gd name="connsiteY7" fmla="*/ 269823 h 277474"/>
                <a:gd name="connsiteX8" fmla="*/ 239842 w 1514006"/>
                <a:gd name="connsiteY8" fmla="*/ 254833 h 277474"/>
                <a:gd name="connsiteX9" fmla="*/ 254832 w 1514006"/>
                <a:gd name="connsiteY9" fmla="*/ 209862 h 277474"/>
                <a:gd name="connsiteX10" fmla="*/ 299803 w 1514006"/>
                <a:gd name="connsiteY10" fmla="*/ 44970 h 277474"/>
                <a:gd name="connsiteX11" fmla="*/ 389744 w 1514006"/>
                <a:gd name="connsiteY11" fmla="*/ 14990 h 277474"/>
                <a:gd name="connsiteX12" fmla="*/ 434714 w 1514006"/>
                <a:gd name="connsiteY12" fmla="*/ 29980 h 277474"/>
                <a:gd name="connsiteX13" fmla="*/ 479685 w 1514006"/>
                <a:gd name="connsiteY13" fmla="*/ 164892 h 277474"/>
                <a:gd name="connsiteX14" fmla="*/ 494675 w 1514006"/>
                <a:gd name="connsiteY14" fmla="*/ 209862 h 277474"/>
                <a:gd name="connsiteX15" fmla="*/ 569626 w 1514006"/>
                <a:gd name="connsiteY15" fmla="*/ 269823 h 277474"/>
                <a:gd name="connsiteX16" fmla="*/ 629587 w 1514006"/>
                <a:gd name="connsiteY16" fmla="*/ 254833 h 277474"/>
                <a:gd name="connsiteX17" fmla="*/ 689547 w 1514006"/>
                <a:gd name="connsiteY17" fmla="*/ 179882 h 277474"/>
                <a:gd name="connsiteX18" fmla="*/ 719528 w 1514006"/>
                <a:gd name="connsiteY18" fmla="*/ 89941 h 277474"/>
                <a:gd name="connsiteX19" fmla="*/ 734518 w 1514006"/>
                <a:gd name="connsiteY19" fmla="*/ 44970 h 277474"/>
                <a:gd name="connsiteX20" fmla="*/ 764498 w 1514006"/>
                <a:gd name="connsiteY20" fmla="*/ 0 h 277474"/>
                <a:gd name="connsiteX21" fmla="*/ 809469 w 1514006"/>
                <a:gd name="connsiteY21" fmla="*/ 29980 h 277474"/>
                <a:gd name="connsiteX22" fmla="*/ 824459 w 1514006"/>
                <a:gd name="connsiteY22" fmla="*/ 119921 h 277474"/>
                <a:gd name="connsiteX23" fmla="*/ 854439 w 1514006"/>
                <a:gd name="connsiteY23" fmla="*/ 239842 h 277474"/>
                <a:gd name="connsiteX24" fmla="*/ 959370 w 1514006"/>
                <a:gd name="connsiteY24" fmla="*/ 224852 h 277474"/>
                <a:gd name="connsiteX25" fmla="*/ 1004341 w 1514006"/>
                <a:gd name="connsiteY25" fmla="*/ 149901 h 277474"/>
                <a:gd name="connsiteX26" fmla="*/ 1034321 w 1514006"/>
                <a:gd name="connsiteY26" fmla="*/ 104931 h 277474"/>
                <a:gd name="connsiteX27" fmla="*/ 1049311 w 1514006"/>
                <a:gd name="connsiteY27" fmla="*/ 59960 h 277474"/>
                <a:gd name="connsiteX28" fmla="*/ 1214203 w 1514006"/>
                <a:gd name="connsiteY28" fmla="*/ 44970 h 277474"/>
                <a:gd name="connsiteX29" fmla="*/ 1244183 w 1514006"/>
                <a:gd name="connsiteY29" fmla="*/ 74951 h 277474"/>
                <a:gd name="connsiteX30" fmla="*/ 1259173 w 1514006"/>
                <a:gd name="connsiteY30" fmla="*/ 134911 h 277474"/>
                <a:gd name="connsiteX31" fmla="*/ 1274164 w 1514006"/>
                <a:gd name="connsiteY31" fmla="*/ 209862 h 277474"/>
                <a:gd name="connsiteX32" fmla="*/ 1319134 w 1514006"/>
                <a:gd name="connsiteY32" fmla="*/ 224852 h 277474"/>
                <a:gd name="connsiteX33" fmla="*/ 1394085 w 1514006"/>
                <a:gd name="connsiteY33" fmla="*/ 209862 h 277474"/>
                <a:gd name="connsiteX34" fmla="*/ 1424065 w 1514006"/>
                <a:gd name="connsiteY34" fmla="*/ 164892 h 277474"/>
                <a:gd name="connsiteX35" fmla="*/ 1499016 w 1514006"/>
                <a:gd name="connsiteY35" fmla="*/ 104931 h 277474"/>
                <a:gd name="connsiteX36" fmla="*/ 1514006 w 1514006"/>
                <a:gd name="connsiteY36" fmla="*/ 104931 h 27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4006" h="277474">
                  <a:moveTo>
                    <a:pt x="0" y="239842"/>
                  </a:moveTo>
                  <a:cubicBezTo>
                    <a:pt x="9993" y="224852"/>
                    <a:pt x="21923" y="210986"/>
                    <a:pt x="29980" y="194872"/>
                  </a:cubicBezTo>
                  <a:cubicBezTo>
                    <a:pt x="37046" y="180739"/>
                    <a:pt x="36840" y="163450"/>
                    <a:pt x="44970" y="149901"/>
                  </a:cubicBezTo>
                  <a:cubicBezTo>
                    <a:pt x="52241" y="137782"/>
                    <a:pt x="64957" y="129914"/>
                    <a:pt x="74951" y="119921"/>
                  </a:cubicBezTo>
                  <a:cubicBezTo>
                    <a:pt x="80661" y="102790"/>
                    <a:pt x="89228" y="37118"/>
                    <a:pt x="134911" y="59960"/>
                  </a:cubicBezTo>
                  <a:cubicBezTo>
                    <a:pt x="149044" y="67026"/>
                    <a:pt x="144904" y="89941"/>
                    <a:pt x="149901" y="104931"/>
                  </a:cubicBezTo>
                  <a:cubicBezTo>
                    <a:pt x="154898" y="144905"/>
                    <a:pt x="157684" y="185217"/>
                    <a:pt x="164891" y="224852"/>
                  </a:cubicBezTo>
                  <a:cubicBezTo>
                    <a:pt x="167718" y="240398"/>
                    <a:pt x="165211" y="263954"/>
                    <a:pt x="179882" y="269823"/>
                  </a:cubicBezTo>
                  <a:cubicBezTo>
                    <a:pt x="199010" y="277474"/>
                    <a:pt x="219855" y="259830"/>
                    <a:pt x="239842" y="254833"/>
                  </a:cubicBezTo>
                  <a:cubicBezTo>
                    <a:pt x="244839" y="239843"/>
                    <a:pt x="252005" y="225408"/>
                    <a:pt x="254832" y="209862"/>
                  </a:cubicBezTo>
                  <a:cubicBezTo>
                    <a:pt x="259889" y="182051"/>
                    <a:pt x="252920" y="74272"/>
                    <a:pt x="299803" y="44970"/>
                  </a:cubicBezTo>
                  <a:cubicBezTo>
                    <a:pt x="326601" y="28221"/>
                    <a:pt x="389744" y="14990"/>
                    <a:pt x="389744" y="14990"/>
                  </a:cubicBezTo>
                  <a:cubicBezTo>
                    <a:pt x="404734" y="19987"/>
                    <a:pt x="425530" y="17122"/>
                    <a:pt x="434714" y="29980"/>
                  </a:cubicBezTo>
                  <a:cubicBezTo>
                    <a:pt x="434717" y="29985"/>
                    <a:pt x="472189" y="142404"/>
                    <a:pt x="479685" y="164892"/>
                  </a:cubicBezTo>
                  <a:cubicBezTo>
                    <a:pt x="484682" y="179882"/>
                    <a:pt x="481528" y="201097"/>
                    <a:pt x="494675" y="209862"/>
                  </a:cubicBezTo>
                  <a:cubicBezTo>
                    <a:pt x="551405" y="247681"/>
                    <a:pt x="526907" y="227103"/>
                    <a:pt x="569626" y="269823"/>
                  </a:cubicBezTo>
                  <a:cubicBezTo>
                    <a:pt x="589613" y="264826"/>
                    <a:pt x="611160" y="264047"/>
                    <a:pt x="629587" y="254833"/>
                  </a:cubicBezTo>
                  <a:cubicBezTo>
                    <a:pt x="650945" y="244154"/>
                    <a:pt x="678957" y="195767"/>
                    <a:pt x="689547" y="179882"/>
                  </a:cubicBezTo>
                  <a:lnTo>
                    <a:pt x="719528" y="89941"/>
                  </a:lnTo>
                  <a:cubicBezTo>
                    <a:pt x="724525" y="74951"/>
                    <a:pt x="725753" y="58117"/>
                    <a:pt x="734518" y="44970"/>
                  </a:cubicBezTo>
                  <a:lnTo>
                    <a:pt x="764498" y="0"/>
                  </a:lnTo>
                  <a:cubicBezTo>
                    <a:pt x="779488" y="9993"/>
                    <a:pt x="801412" y="13866"/>
                    <a:pt x="809469" y="29980"/>
                  </a:cubicBezTo>
                  <a:cubicBezTo>
                    <a:pt x="823062" y="57165"/>
                    <a:pt x="819022" y="90017"/>
                    <a:pt x="824459" y="119921"/>
                  </a:cubicBezTo>
                  <a:cubicBezTo>
                    <a:pt x="838930" y="199513"/>
                    <a:pt x="833636" y="177432"/>
                    <a:pt x="854439" y="239842"/>
                  </a:cubicBezTo>
                  <a:cubicBezTo>
                    <a:pt x="889416" y="234845"/>
                    <a:pt x="925851" y="236025"/>
                    <a:pt x="959370" y="224852"/>
                  </a:cubicBezTo>
                  <a:cubicBezTo>
                    <a:pt x="994507" y="213140"/>
                    <a:pt x="991610" y="175364"/>
                    <a:pt x="1004341" y="149901"/>
                  </a:cubicBezTo>
                  <a:cubicBezTo>
                    <a:pt x="1012398" y="133787"/>
                    <a:pt x="1024328" y="119921"/>
                    <a:pt x="1034321" y="104931"/>
                  </a:cubicBezTo>
                  <a:cubicBezTo>
                    <a:pt x="1039318" y="89941"/>
                    <a:pt x="1039440" y="72299"/>
                    <a:pt x="1049311" y="59960"/>
                  </a:cubicBezTo>
                  <a:cubicBezTo>
                    <a:pt x="1094502" y="3472"/>
                    <a:pt x="1150865" y="37053"/>
                    <a:pt x="1214203" y="44970"/>
                  </a:cubicBezTo>
                  <a:cubicBezTo>
                    <a:pt x="1224196" y="54964"/>
                    <a:pt x="1237863" y="62310"/>
                    <a:pt x="1244183" y="74951"/>
                  </a:cubicBezTo>
                  <a:cubicBezTo>
                    <a:pt x="1253396" y="93378"/>
                    <a:pt x="1254704" y="114800"/>
                    <a:pt x="1259173" y="134911"/>
                  </a:cubicBezTo>
                  <a:cubicBezTo>
                    <a:pt x="1264700" y="159783"/>
                    <a:pt x="1260031" y="188663"/>
                    <a:pt x="1274164" y="209862"/>
                  </a:cubicBezTo>
                  <a:cubicBezTo>
                    <a:pt x="1282929" y="223009"/>
                    <a:pt x="1304144" y="219855"/>
                    <a:pt x="1319134" y="224852"/>
                  </a:cubicBezTo>
                  <a:cubicBezTo>
                    <a:pt x="1344118" y="219855"/>
                    <a:pt x="1371963" y="222503"/>
                    <a:pt x="1394085" y="209862"/>
                  </a:cubicBezTo>
                  <a:cubicBezTo>
                    <a:pt x="1409727" y="200924"/>
                    <a:pt x="1412811" y="178960"/>
                    <a:pt x="1424065" y="164892"/>
                  </a:cubicBezTo>
                  <a:cubicBezTo>
                    <a:pt x="1442655" y="141654"/>
                    <a:pt x="1473045" y="117917"/>
                    <a:pt x="1499016" y="104931"/>
                  </a:cubicBezTo>
                  <a:cubicBezTo>
                    <a:pt x="1503485" y="102696"/>
                    <a:pt x="1509009" y="104931"/>
                    <a:pt x="1514006" y="104931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67" r="4750" b="16462"/>
          <a:stretch/>
        </p:blipFill>
        <p:spPr>
          <a:xfrm>
            <a:off x="6112848" y="2514600"/>
            <a:ext cx="2573952" cy="2075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00" y="152400"/>
            <a:ext cx="2464900" cy="2197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72400" y="12192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06953" y="1409700"/>
            <a:ext cx="304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81400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Nucleus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483832" cy="5257800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 All eukaryotic cells 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r>
              <a:rPr lang="en-US" sz="3600" dirty="0" smtClean="0">
                <a:latin typeface="Rockwell"/>
                <a:cs typeface="Rockwell"/>
              </a:rPr>
              <a:t>Function:  Holds the DNA (genetic info). 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r>
              <a:rPr lang="en-US" sz="3600" b="1" dirty="0" smtClean="0">
                <a:latin typeface="Rockwell"/>
                <a:cs typeface="Rockwell"/>
              </a:rPr>
              <a:t>Nucleolus:  Site of ribosome production.</a:t>
            </a:r>
            <a:endParaRPr lang="en-US" sz="3600" b="1" dirty="0">
              <a:latin typeface="Rockwell"/>
              <a:cs typeface="Rockwell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5791200" y="3377107"/>
            <a:ext cx="2789651" cy="2804132"/>
            <a:chOff x="76200" y="0"/>
            <a:chExt cx="1371600" cy="99074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6200" y="0"/>
              <a:ext cx="1371600" cy="990742"/>
              <a:chOff x="76200" y="0"/>
              <a:chExt cx="1371600" cy="9907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6200" y="0"/>
                <a:ext cx="1371600" cy="9907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28600" y="336488"/>
                <a:ext cx="450850" cy="508074"/>
              </a:xfrm>
              <a:custGeom>
                <a:avLst/>
                <a:gdLst>
                  <a:gd name="connsiteX0" fmla="*/ 242954 w 450563"/>
                  <a:gd name="connsiteY0" fmla="*/ 282693 h 507545"/>
                  <a:gd name="connsiteX1" fmla="*/ 287925 w 450563"/>
                  <a:gd name="connsiteY1" fmla="*/ 177761 h 507545"/>
                  <a:gd name="connsiteX2" fmla="*/ 332895 w 450563"/>
                  <a:gd name="connsiteY2" fmla="*/ 87821 h 507545"/>
                  <a:gd name="connsiteX3" fmla="*/ 317905 w 450563"/>
                  <a:gd name="connsiteY3" fmla="*/ 12870 h 507545"/>
                  <a:gd name="connsiteX4" fmla="*/ 257945 w 450563"/>
                  <a:gd name="connsiteY4" fmla="*/ 27860 h 507545"/>
                  <a:gd name="connsiteX5" fmla="*/ 272935 w 450563"/>
                  <a:gd name="connsiteY5" fmla="*/ 102811 h 507545"/>
                  <a:gd name="connsiteX6" fmla="*/ 302915 w 450563"/>
                  <a:gd name="connsiteY6" fmla="*/ 192752 h 507545"/>
                  <a:gd name="connsiteX7" fmla="*/ 242954 w 450563"/>
                  <a:gd name="connsiteY7" fmla="*/ 267702 h 507545"/>
                  <a:gd name="connsiteX8" fmla="*/ 197984 w 450563"/>
                  <a:gd name="connsiteY8" fmla="*/ 282693 h 507545"/>
                  <a:gd name="connsiteX9" fmla="*/ 168004 w 450563"/>
                  <a:gd name="connsiteY9" fmla="*/ 222732 h 507545"/>
                  <a:gd name="connsiteX10" fmla="*/ 257945 w 450563"/>
                  <a:gd name="connsiteY10" fmla="*/ 192752 h 507545"/>
                  <a:gd name="connsiteX11" fmla="*/ 287925 w 450563"/>
                  <a:gd name="connsiteY11" fmla="*/ 162771 h 507545"/>
                  <a:gd name="connsiteX12" fmla="*/ 362876 w 450563"/>
                  <a:gd name="connsiteY12" fmla="*/ 207742 h 507545"/>
                  <a:gd name="connsiteX13" fmla="*/ 407846 w 450563"/>
                  <a:gd name="connsiteY13" fmla="*/ 222732 h 507545"/>
                  <a:gd name="connsiteX14" fmla="*/ 437827 w 450563"/>
                  <a:gd name="connsiteY14" fmla="*/ 192752 h 507545"/>
                  <a:gd name="connsiteX15" fmla="*/ 377866 w 450563"/>
                  <a:gd name="connsiteY15" fmla="*/ 72830 h 507545"/>
                  <a:gd name="connsiteX16" fmla="*/ 332895 w 450563"/>
                  <a:gd name="connsiteY16" fmla="*/ 27860 h 507545"/>
                  <a:gd name="connsiteX17" fmla="*/ 287925 w 450563"/>
                  <a:gd name="connsiteY17" fmla="*/ 42850 h 507545"/>
                  <a:gd name="connsiteX18" fmla="*/ 302915 w 450563"/>
                  <a:gd name="connsiteY18" fmla="*/ 87821 h 507545"/>
                  <a:gd name="connsiteX19" fmla="*/ 332895 w 450563"/>
                  <a:gd name="connsiteY19" fmla="*/ 252712 h 507545"/>
                  <a:gd name="connsiteX20" fmla="*/ 302915 w 450563"/>
                  <a:gd name="connsiteY20" fmla="*/ 282693 h 507545"/>
                  <a:gd name="connsiteX21" fmla="*/ 242954 w 450563"/>
                  <a:gd name="connsiteY21" fmla="*/ 222732 h 507545"/>
                  <a:gd name="connsiteX22" fmla="*/ 197984 w 450563"/>
                  <a:gd name="connsiteY22" fmla="*/ 192752 h 507545"/>
                  <a:gd name="connsiteX23" fmla="*/ 168004 w 450563"/>
                  <a:gd name="connsiteY23" fmla="*/ 147781 h 507545"/>
                  <a:gd name="connsiteX24" fmla="*/ 153013 w 450563"/>
                  <a:gd name="connsiteY24" fmla="*/ 102811 h 507545"/>
                  <a:gd name="connsiteX25" fmla="*/ 78063 w 450563"/>
                  <a:gd name="connsiteY25" fmla="*/ 117801 h 507545"/>
                  <a:gd name="connsiteX26" fmla="*/ 18102 w 450563"/>
                  <a:gd name="connsiteY26" fmla="*/ 192752 h 507545"/>
                  <a:gd name="connsiteX27" fmla="*/ 63073 w 450563"/>
                  <a:gd name="connsiteY27" fmla="*/ 207742 h 507545"/>
                  <a:gd name="connsiteX28" fmla="*/ 153013 w 450563"/>
                  <a:gd name="connsiteY28" fmla="*/ 282693 h 507545"/>
                  <a:gd name="connsiteX29" fmla="*/ 242954 w 450563"/>
                  <a:gd name="connsiteY29" fmla="*/ 267702 h 507545"/>
                  <a:gd name="connsiteX30" fmla="*/ 257945 w 450563"/>
                  <a:gd name="connsiteY30" fmla="*/ 222732 h 507545"/>
                  <a:gd name="connsiteX31" fmla="*/ 272935 w 450563"/>
                  <a:gd name="connsiteY31" fmla="*/ 267702 h 507545"/>
                  <a:gd name="connsiteX32" fmla="*/ 197984 w 450563"/>
                  <a:gd name="connsiteY32" fmla="*/ 327663 h 507545"/>
                  <a:gd name="connsiteX33" fmla="*/ 138023 w 450563"/>
                  <a:gd name="connsiteY33" fmla="*/ 312673 h 507545"/>
                  <a:gd name="connsiteX34" fmla="*/ 138023 w 450563"/>
                  <a:gd name="connsiteY34" fmla="*/ 402614 h 507545"/>
                  <a:gd name="connsiteX35" fmla="*/ 227964 w 450563"/>
                  <a:gd name="connsiteY35" fmla="*/ 462575 h 507545"/>
                  <a:gd name="connsiteX36" fmla="*/ 257945 w 450563"/>
                  <a:gd name="connsiteY36" fmla="*/ 492555 h 507545"/>
                  <a:gd name="connsiteX37" fmla="*/ 302915 w 450563"/>
                  <a:gd name="connsiteY37" fmla="*/ 507545 h 507545"/>
                  <a:gd name="connsiteX38" fmla="*/ 347886 w 450563"/>
                  <a:gd name="connsiteY38" fmla="*/ 357643 h 507545"/>
                  <a:gd name="connsiteX39" fmla="*/ 257945 w 450563"/>
                  <a:gd name="connsiteY39" fmla="*/ 327663 h 507545"/>
                  <a:gd name="connsiteX40" fmla="*/ 242954 w 450563"/>
                  <a:gd name="connsiteY40" fmla="*/ 282693 h 507545"/>
                  <a:gd name="connsiteX41" fmla="*/ 272935 w 450563"/>
                  <a:gd name="connsiteY41" fmla="*/ 312673 h 507545"/>
                  <a:gd name="connsiteX42" fmla="*/ 257945 w 450563"/>
                  <a:gd name="connsiteY42" fmla="*/ 432594 h 507545"/>
                  <a:gd name="connsiteX43" fmla="*/ 302915 w 450563"/>
                  <a:gd name="connsiteY43" fmla="*/ 447584 h 507545"/>
                  <a:gd name="connsiteX44" fmla="*/ 332895 w 450563"/>
                  <a:gd name="connsiteY44" fmla="*/ 402614 h 507545"/>
                  <a:gd name="connsiteX45" fmla="*/ 332895 w 450563"/>
                  <a:gd name="connsiteY45" fmla="*/ 252712 h 50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0563" h="507545">
                    <a:moveTo>
                      <a:pt x="242954" y="282693"/>
                    </a:moveTo>
                    <a:cubicBezTo>
                      <a:pt x="259772" y="232243"/>
                      <a:pt x="258289" y="229624"/>
                      <a:pt x="287925" y="177761"/>
                    </a:cubicBezTo>
                    <a:cubicBezTo>
                      <a:pt x="334419" y="96395"/>
                      <a:pt x="305411" y="170273"/>
                      <a:pt x="332895" y="87821"/>
                    </a:cubicBezTo>
                    <a:cubicBezTo>
                      <a:pt x="327898" y="62837"/>
                      <a:pt x="337800" y="28786"/>
                      <a:pt x="317905" y="12870"/>
                    </a:cubicBezTo>
                    <a:cubicBezTo>
                      <a:pt x="301818" y="0"/>
                      <a:pt x="267158" y="9433"/>
                      <a:pt x="257945" y="27860"/>
                    </a:cubicBezTo>
                    <a:cubicBezTo>
                      <a:pt x="246551" y="50649"/>
                      <a:pt x="266231" y="78230"/>
                      <a:pt x="272935" y="102811"/>
                    </a:cubicBezTo>
                    <a:cubicBezTo>
                      <a:pt x="281250" y="133300"/>
                      <a:pt x="302915" y="192752"/>
                      <a:pt x="302915" y="192752"/>
                    </a:cubicBezTo>
                    <a:cubicBezTo>
                      <a:pt x="289296" y="213180"/>
                      <a:pt x="266689" y="253461"/>
                      <a:pt x="242954" y="267702"/>
                    </a:cubicBezTo>
                    <a:cubicBezTo>
                      <a:pt x="229405" y="275832"/>
                      <a:pt x="212974" y="277696"/>
                      <a:pt x="197984" y="282693"/>
                    </a:cubicBezTo>
                    <a:cubicBezTo>
                      <a:pt x="181631" y="277242"/>
                      <a:pt x="104409" y="268156"/>
                      <a:pt x="168004" y="222732"/>
                    </a:cubicBezTo>
                    <a:cubicBezTo>
                      <a:pt x="193720" y="204364"/>
                      <a:pt x="257945" y="192752"/>
                      <a:pt x="257945" y="192752"/>
                    </a:cubicBezTo>
                    <a:cubicBezTo>
                      <a:pt x="267938" y="182758"/>
                      <a:pt x="274067" y="165543"/>
                      <a:pt x="287925" y="162771"/>
                    </a:cubicBezTo>
                    <a:cubicBezTo>
                      <a:pt x="330388" y="154278"/>
                      <a:pt x="335957" y="191590"/>
                      <a:pt x="362876" y="207742"/>
                    </a:cubicBezTo>
                    <a:cubicBezTo>
                      <a:pt x="376425" y="215872"/>
                      <a:pt x="392856" y="217735"/>
                      <a:pt x="407846" y="222732"/>
                    </a:cubicBezTo>
                    <a:cubicBezTo>
                      <a:pt x="417840" y="212739"/>
                      <a:pt x="436074" y="206776"/>
                      <a:pt x="437827" y="192752"/>
                    </a:cubicBezTo>
                    <a:cubicBezTo>
                      <a:pt x="450563" y="90862"/>
                      <a:pt x="429934" y="116220"/>
                      <a:pt x="377866" y="72830"/>
                    </a:cubicBezTo>
                    <a:cubicBezTo>
                      <a:pt x="361580" y="59259"/>
                      <a:pt x="347885" y="42850"/>
                      <a:pt x="332895" y="27860"/>
                    </a:cubicBezTo>
                    <a:cubicBezTo>
                      <a:pt x="317905" y="32857"/>
                      <a:pt x="294991" y="28717"/>
                      <a:pt x="287925" y="42850"/>
                    </a:cubicBezTo>
                    <a:cubicBezTo>
                      <a:pt x="280859" y="56983"/>
                      <a:pt x="300088" y="72275"/>
                      <a:pt x="302915" y="87821"/>
                    </a:cubicBezTo>
                    <a:cubicBezTo>
                      <a:pt x="336814" y="274269"/>
                      <a:pt x="298518" y="149580"/>
                      <a:pt x="332895" y="252712"/>
                    </a:cubicBezTo>
                    <a:cubicBezTo>
                      <a:pt x="322902" y="262706"/>
                      <a:pt x="316323" y="287162"/>
                      <a:pt x="302915" y="282693"/>
                    </a:cubicBezTo>
                    <a:cubicBezTo>
                      <a:pt x="276100" y="273755"/>
                      <a:pt x="266473" y="238411"/>
                      <a:pt x="242954" y="222732"/>
                    </a:cubicBezTo>
                    <a:lnTo>
                      <a:pt x="197984" y="192752"/>
                    </a:lnTo>
                    <a:cubicBezTo>
                      <a:pt x="187991" y="177762"/>
                      <a:pt x="176061" y="163895"/>
                      <a:pt x="168004" y="147781"/>
                    </a:cubicBezTo>
                    <a:cubicBezTo>
                      <a:pt x="160938" y="133648"/>
                      <a:pt x="168003" y="107808"/>
                      <a:pt x="153013" y="102811"/>
                    </a:cubicBezTo>
                    <a:cubicBezTo>
                      <a:pt x="128842" y="94754"/>
                      <a:pt x="103046" y="112804"/>
                      <a:pt x="78063" y="117801"/>
                    </a:cubicBezTo>
                    <a:cubicBezTo>
                      <a:pt x="64171" y="127062"/>
                      <a:pt x="0" y="156548"/>
                      <a:pt x="18102" y="192752"/>
                    </a:cubicBezTo>
                    <a:cubicBezTo>
                      <a:pt x="25169" y="206885"/>
                      <a:pt x="48083" y="202745"/>
                      <a:pt x="63073" y="207742"/>
                    </a:cubicBezTo>
                    <a:cubicBezTo>
                      <a:pt x="74736" y="219405"/>
                      <a:pt x="129536" y="280085"/>
                      <a:pt x="153013" y="282693"/>
                    </a:cubicBezTo>
                    <a:cubicBezTo>
                      <a:pt x="183221" y="286049"/>
                      <a:pt x="212974" y="272699"/>
                      <a:pt x="242954" y="267702"/>
                    </a:cubicBezTo>
                    <a:cubicBezTo>
                      <a:pt x="247951" y="252712"/>
                      <a:pt x="242144" y="222732"/>
                      <a:pt x="257945" y="222732"/>
                    </a:cubicBezTo>
                    <a:cubicBezTo>
                      <a:pt x="273746" y="222732"/>
                      <a:pt x="276034" y="252208"/>
                      <a:pt x="272935" y="267702"/>
                    </a:cubicBezTo>
                    <a:cubicBezTo>
                      <a:pt x="269649" y="284133"/>
                      <a:pt x="204447" y="323354"/>
                      <a:pt x="197984" y="327663"/>
                    </a:cubicBezTo>
                    <a:cubicBezTo>
                      <a:pt x="177997" y="322666"/>
                      <a:pt x="157152" y="305022"/>
                      <a:pt x="138023" y="312673"/>
                    </a:cubicBezTo>
                    <a:cubicBezTo>
                      <a:pt x="109470" y="324094"/>
                      <a:pt x="126602" y="391193"/>
                      <a:pt x="138023" y="402614"/>
                    </a:cubicBezTo>
                    <a:cubicBezTo>
                      <a:pt x="163501" y="428093"/>
                      <a:pt x="202485" y="437097"/>
                      <a:pt x="227964" y="462575"/>
                    </a:cubicBezTo>
                    <a:cubicBezTo>
                      <a:pt x="237958" y="472568"/>
                      <a:pt x="245826" y="485284"/>
                      <a:pt x="257945" y="492555"/>
                    </a:cubicBezTo>
                    <a:cubicBezTo>
                      <a:pt x="271494" y="500684"/>
                      <a:pt x="287925" y="502548"/>
                      <a:pt x="302915" y="507545"/>
                    </a:cubicBezTo>
                    <a:cubicBezTo>
                      <a:pt x="318969" y="483465"/>
                      <a:pt x="403254" y="405102"/>
                      <a:pt x="347886" y="357643"/>
                    </a:cubicBezTo>
                    <a:cubicBezTo>
                      <a:pt x="323892" y="337077"/>
                      <a:pt x="257945" y="327663"/>
                      <a:pt x="257945" y="327663"/>
                    </a:cubicBezTo>
                    <a:cubicBezTo>
                      <a:pt x="252948" y="312673"/>
                      <a:pt x="231781" y="293866"/>
                      <a:pt x="242954" y="282693"/>
                    </a:cubicBezTo>
                    <a:cubicBezTo>
                      <a:pt x="252948" y="272699"/>
                      <a:pt x="271529" y="298610"/>
                      <a:pt x="272935" y="312673"/>
                    </a:cubicBezTo>
                    <a:cubicBezTo>
                      <a:pt x="276944" y="352758"/>
                      <a:pt x="262942" y="392620"/>
                      <a:pt x="257945" y="432594"/>
                    </a:cubicBezTo>
                    <a:cubicBezTo>
                      <a:pt x="272935" y="437591"/>
                      <a:pt x="288244" y="453452"/>
                      <a:pt x="302915" y="447584"/>
                    </a:cubicBezTo>
                    <a:cubicBezTo>
                      <a:pt x="319642" y="440893"/>
                      <a:pt x="330156" y="420420"/>
                      <a:pt x="332895" y="402614"/>
                    </a:cubicBezTo>
                    <a:cubicBezTo>
                      <a:pt x="340493" y="353228"/>
                      <a:pt x="332895" y="302679"/>
                      <a:pt x="332895" y="25271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ea typeface="Times New Roman"/>
                    <a:cs typeface="Times New Roman"/>
                  </a:rPr>
                  <a:t> 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990600" y="488911"/>
              <a:ext cx="228600" cy="2286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/>
                  <a:cs typeface="Times New Roman"/>
                </a:rPr>
                <a:t> 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 flipV="1">
            <a:off x="7938934" y="5155957"/>
            <a:ext cx="29749" cy="127732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741753" y="5128839"/>
            <a:ext cx="29749" cy="127732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6251" y="649507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	Nucleolus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397" y="838200"/>
            <a:ext cx="3938454" cy="21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Ribosomes 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r>
              <a:rPr lang="en-US" sz="3600" dirty="0" smtClean="0">
                <a:latin typeface="Rockwell"/>
                <a:cs typeface="Rockwell"/>
              </a:rPr>
              <a:t>Location:  Eukaryotes &amp; Prokaryotes! ALL CELLS!</a:t>
            </a:r>
          </a:p>
          <a:p>
            <a:endParaRPr lang="en-US" sz="3600" dirty="0">
              <a:latin typeface="Rockwell"/>
              <a:cs typeface="Rockwell"/>
            </a:endParaRPr>
          </a:p>
          <a:p>
            <a:r>
              <a:rPr lang="en-US" sz="3600" dirty="0" smtClean="0">
                <a:latin typeface="Rockwell"/>
                <a:cs typeface="Rockwell"/>
              </a:rPr>
              <a:t>Function:  Site of protein synthesis (production)</a:t>
            </a:r>
            <a:endParaRPr lang="en-US" sz="3600" dirty="0">
              <a:latin typeface="Rockwell"/>
              <a:cs typeface="Rockwell"/>
            </a:endParaRPr>
          </a:p>
        </p:txBody>
      </p:sp>
      <p:pic>
        <p:nvPicPr>
          <p:cNvPr id="2052" name="Picture 4" descr="Image result for ribosome in a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071938" cy="2641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88" y="4572000"/>
            <a:ext cx="4777740" cy="1990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5029200"/>
            <a:ext cx="9144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Review #1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Circle/highlight key words in #1-8</a:t>
            </a:r>
          </a:p>
          <a:p>
            <a:r>
              <a:rPr lang="en-US" dirty="0" smtClean="0"/>
              <a:t>Complete #1-5</a:t>
            </a:r>
          </a:p>
          <a:p>
            <a:pPr lvl="1"/>
            <a:r>
              <a:rPr lang="en-US" dirty="0" smtClean="0"/>
              <a:t>#2 should be limited to two words each!</a:t>
            </a:r>
          </a:p>
          <a:p>
            <a:r>
              <a:rPr lang="en-US" dirty="0" smtClean="0"/>
              <a:t>10 minutes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Rockwell" panose="02060603020205020403" pitchFamily="18" charset="0"/>
              </a:rPr>
              <a:t>Cell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dirty="0" smtClean="0">
                <a:latin typeface="Rockwell" panose="02060603020205020403" pitchFamily="18" charset="0"/>
              </a:rPr>
              <a:t>All living things are </a:t>
            </a:r>
            <a:r>
              <a:rPr lang="en-US" altLang="en-US" u="sng" dirty="0" smtClean="0">
                <a:latin typeface="Rockwell" panose="02060603020205020403" pitchFamily="18" charset="0"/>
              </a:rPr>
              <a:t>made of cells</a:t>
            </a:r>
            <a:r>
              <a:rPr lang="en-US" altLang="en-US" sz="2400" dirty="0" smtClean="0">
                <a:latin typeface="Rockwell" panose="02060603020205020403" pitchFamily="18" charset="0"/>
              </a:rPr>
              <a:t/>
            </a:r>
            <a:br>
              <a:rPr lang="en-US" altLang="en-US" sz="2400" dirty="0" smtClean="0">
                <a:latin typeface="Rockwell" panose="02060603020205020403" pitchFamily="18" charset="0"/>
              </a:rPr>
            </a:b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Rockwell" panose="02060603020205020403" pitchFamily="18" charset="0"/>
              </a:rPr>
              <a:t>2.  </a:t>
            </a:r>
            <a:r>
              <a:rPr lang="en-US" altLang="en-US" dirty="0" smtClean="0">
                <a:latin typeface="Rockwell" panose="02060603020205020403" pitchFamily="18" charset="0"/>
              </a:rPr>
              <a:t>The cell is the </a:t>
            </a:r>
            <a:r>
              <a:rPr lang="en-US" altLang="en-US" u="sng" dirty="0" smtClean="0">
                <a:latin typeface="Rockwell" panose="02060603020205020403" pitchFamily="18" charset="0"/>
              </a:rPr>
              <a:t>basic unit of life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latin typeface="Rockwell" panose="02060603020205020403" pitchFamily="18" charset="0"/>
              </a:rPr>
              <a:t>		*beginning unit is always a cell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Rockwell" panose="02060603020205020403" pitchFamily="18" charset="0"/>
              </a:rPr>
              <a:t>3. All cells come from </a:t>
            </a:r>
            <a:r>
              <a:rPr lang="en-US" altLang="en-US" u="sng" dirty="0" smtClean="0">
                <a:latin typeface="Rockwell" panose="02060603020205020403" pitchFamily="18" charset="0"/>
              </a:rPr>
              <a:t>preexisting cells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1066800" y="30480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cells</a:t>
            </a:r>
          </a:p>
        </p:txBody>
      </p:sp>
      <p:sp>
        <p:nvSpPr>
          <p:cNvPr id="3079" name="Oval 10"/>
          <p:cNvSpPr>
            <a:spLocks noChangeArrowheads="1"/>
          </p:cNvSpPr>
          <p:nvPr/>
        </p:nvSpPr>
        <p:spPr bwMode="auto">
          <a:xfrm>
            <a:off x="2286000" y="3193473"/>
            <a:ext cx="762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tissue</a:t>
            </a:r>
          </a:p>
        </p:txBody>
      </p:sp>
      <p:sp>
        <p:nvSpPr>
          <p:cNvPr id="3080" name="Oval 11"/>
          <p:cNvSpPr>
            <a:spLocks noChangeArrowheads="1"/>
          </p:cNvSpPr>
          <p:nvPr/>
        </p:nvSpPr>
        <p:spPr bwMode="auto">
          <a:xfrm>
            <a:off x="3733800" y="2964873"/>
            <a:ext cx="762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Organ</a:t>
            </a:r>
          </a:p>
        </p:txBody>
      </p:sp>
      <p:sp>
        <p:nvSpPr>
          <p:cNvPr id="3081" name="Oval 12"/>
          <p:cNvSpPr>
            <a:spLocks noChangeArrowheads="1"/>
          </p:cNvSpPr>
          <p:nvPr/>
        </p:nvSpPr>
        <p:spPr bwMode="auto">
          <a:xfrm>
            <a:off x="5181600" y="2736273"/>
            <a:ext cx="914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Organ </a:t>
            </a:r>
          </a:p>
          <a:p>
            <a:pPr algn="ctr" eaLnBrk="1" hangingPunct="1"/>
            <a:r>
              <a:rPr lang="en-US" altLang="en-US"/>
              <a:t>system</a:t>
            </a:r>
          </a:p>
        </p:txBody>
      </p:sp>
      <p:sp>
        <p:nvSpPr>
          <p:cNvPr id="3082" name="Oval 13"/>
          <p:cNvSpPr>
            <a:spLocks noChangeArrowheads="1"/>
          </p:cNvSpPr>
          <p:nvPr/>
        </p:nvSpPr>
        <p:spPr bwMode="auto">
          <a:xfrm>
            <a:off x="6553200" y="2660073"/>
            <a:ext cx="1066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organism</a:t>
            </a:r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1752600" y="3200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 flipV="1">
            <a:off x="3124200" y="3193473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4572000" y="3117273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 flipV="1">
            <a:off x="6172200" y="304107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Oval 18"/>
          <p:cNvSpPr>
            <a:spLocks noChangeArrowheads="1"/>
          </p:cNvSpPr>
          <p:nvPr/>
        </p:nvSpPr>
        <p:spPr bwMode="auto">
          <a:xfrm>
            <a:off x="609600" y="5715000"/>
            <a:ext cx="914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Muscle Cell</a:t>
            </a:r>
          </a:p>
        </p:txBody>
      </p:sp>
      <p:sp>
        <p:nvSpPr>
          <p:cNvPr id="3090" name="Line 22"/>
          <p:cNvSpPr>
            <a:spLocks noChangeShapeType="1"/>
          </p:cNvSpPr>
          <p:nvPr/>
        </p:nvSpPr>
        <p:spPr bwMode="auto">
          <a:xfrm flipV="1">
            <a:off x="1447800" y="57912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23"/>
          <p:cNvSpPr>
            <a:spLocks noChangeShapeType="1"/>
          </p:cNvSpPr>
          <p:nvPr/>
        </p:nvSpPr>
        <p:spPr bwMode="auto">
          <a:xfrm>
            <a:off x="1371600" y="6172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Oval 24"/>
          <p:cNvSpPr>
            <a:spLocks noChangeArrowheads="1"/>
          </p:cNvSpPr>
          <p:nvPr/>
        </p:nvSpPr>
        <p:spPr bwMode="auto">
          <a:xfrm>
            <a:off x="4419600" y="5791200"/>
            <a:ext cx="914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Skin Cell</a:t>
            </a:r>
          </a:p>
        </p:txBody>
      </p:sp>
      <p:sp>
        <p:nvSpPr>
          <p:cNvPr id="3095" name="Line 28"/>
          <p:cNvSpPr>
            <a:spLocks noChangeShapeType="1"/>
          </p:cNvSpPr>
          <p:nvPr/>
        </p:nvSpPr>
        <p:spPr bwMode="auto">
          <a:xfrm flipV="1">
            <a:off x="5334000" y="5867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9"/>
          <p:cNvSpPr>
            <a:spLocks noChangeShapeType="1"/>
          </p:cNvSpPr>
          <p:nvPr/>
        </p:nvSpPr>
        <p:spPr bwMode="auto">
          <a:xfrm>
            <a:off x="5257800" y="6324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2286000" y="5562600"/>
            <a:ext cx="914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Muscle Cell</a:t>
            </a: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2286000" y="6172200"/>
            <a:ext cx="914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Muscle Cell</a:t>
            </a: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715000" y="6172200"/>
            <a:ext cx="914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Skin Cell</a:t>
            </a: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5715000" y="5486400"/>
            <a:ext cx="9144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Skin Cell</a:t>
            </a:r>
          </a:p>
        </p:txBody>
      </p:sp>
    </p:spTree>
    <p:extLst>
      <p:ext uri="{BB962C8B-B14F-4D97-AF65-F5344CB8AC3E}">
        <p14:creationId xmlns:p14="http://schemas.microsoft.com/office/powerpoint/2010/main" val="40498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90" grpId="0" animBg="1"/>
      <p:bldP spid="3091" grpId="0" animBg="1"/>
      <p:bldP spid="3092" grpId="0" animBg="1"/>
      <p:bldP spid="3095" grpId="0" animBg="1"/>
      <p:bldP spid="309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Cell Adaptations 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42218"/>
            <a:ext cx="5334000" cy="4525963"/>
          </a:xfrm>
        </p:spPr>
        <p:txBody>
          <a:bodyPr/>
          <a:lstStyle/>
          <a:p>
            <a:pPr lvl="0"/>
            <a:r>
              <a:rPr lang="en-US" sz="3200" b="1" dirty="0">
                <a:latin typeface="Rockwell"/>
                <a:cs typeface="Rockwell"/>
              </a:rPr>
              <a:t>Pseudopod:</a:t>
            </a:r>
            <a:r>
              <a:rPr lang="en-US" sz="3200" dirty="0">
                <a:latin typeface="Rockwell"/>
                <a:cs typeface="Rockwell"/>
              </a:rPr>
              <a:t> extensions of cytoplasm that are used for </a:t>
            </a:r>
            <a:r>
              <a:rPr lang="en-US" sz="3200" b="1" u="sng" dirty="0" smtClean="0">
                <a:solidFill>
                  <a:schemeClr val="accent2"/>
                </a:solidFill>
                <a:latin typeface="Rockwell"/>
                <a:cs typeface="Rockwell"/>
                <a:hlinkClick r:id="rId3"/>
              </a:rPr>
              <a:t>movement &amp; feeding </a:t>
            </a:r>
            <a:endParaRPr lang="en-US" sz="3200" b="1" u="sng" dirty="0" smtClean="0">
              <a:solidFill>
                <a:schemeClr val="accent2"/>
              </a:solidFill>
              <a:latin typeface="Rockwell"/>
              <a:cs typeface="Rockwell"/>
            </a:endParaRPr>
          </a:p>
          <a:p>
            <a:pPr lvl="0"/>
            <a:endParaRPr lang="en-US" sz="3200" dirty="0" smtClean="0">
              <a:latin typeface="Rockwell"/>
              <a:cs typeface="Rockwell"/>
            </a:endParaRPr>
          </a:p>
          <a:p>
            <a:pPr lvl="0"/>
            <a:endParaRPr lang="en-US" sz="3200" dirty="0">
              <a:latin typeface="Rockwell"/>
              <a:cs typeface="Rockwell"/>
            </a:endParaRPr>
          </a:p>
          <a:p>
            <a:pPr lvl="0"/>
            <a:r>
              <a:rPr lang="en-US" sz="3200" b="1" dirty="0">
                <a:latin typeface="Rockwell"/>
                <a:cs typeface="Rockwell"/>
              </a:rPr>
              <a:t>Eyespot:</a:t>
            </a:r>
            <a:r>
              <a:rPr lang="en-US" sz="3200" dirty="0">
                <a:latin typeface="Rockwell"/>
                <a:cs typeface="Rockwell"/>
              </a:rPr>
              <a:t>  Organelle </a:t>
            </a:r>
            <a:r>
              <a:rPr lang="en-US" sz="3200" dirty="0" smtClean="0">
                <a:latin typeface="Rockwell"/>
                <a:cs typeface="Rockwell"/>
              </a:rPr>
              <a:t>that </a:t>
            </a:r>
            <a:r>
              <a:rPr lang="en-US" sz="3200" b="1" u="sng" dirty="0" smtClean="0">
                <a:latin typeface="Rockwell"/>
                <a:cs typeface="Rockwell"/>
              </a:rPr>
              <a:t>detects light </a:t>
            </a:r>
            <a:r>
              <a:rPr lang="en-US" sz="3200" dirty="0" smtClean="0">
                <a:latin typeface="Rockwell"/>
                <a:cs typeface="Rockwell"/>
              </a:rPr>
              <a:t>which </a:t>
            </a:r>
            <a:r>
              <a:rPr lang="en-US" sz="3200" dirty="0">
                <a:latin typeface="Rockwell"/>
                <a:cs typeface="Rockwell"/>
              </a:rPr>
              <a:t>is needed for </a:t>
            </a:r>
            <a:r>
              <a:rPr lang="en-US" sz="3200" b="1" u="sng" dirty="0" smtClean="0">
                <a:latin typeface="Rockwell"/>
                <a:cs typeface="Rockwell"/>
              </a:rPr>
              <a:t>chloroplasts</a:t>
            </a:r>
            <a:r>
              <a:rPr lang="en-US" sz="3200" dirty="0" smtClean="0">
                <a:latin typeface="Rockwell"/>
                <a:cs typeface="Rockwell"/>
              </a:rPr>
              <a:t> </a:t>
            </a:r>
            <a:r>
              <a:rPr lang="en-US" sz="3200" dirty="0">
                <a:latin typeface="Rockwell"/>
                <a:cs typeface="Rockwell"/>
              </a:rPr>
              <a:t>to do photosynthesis. </a:t>
            </a:r>
          </a:p>
          <a:p>
            <a:endParaRPr lang="en-US" sz="3200" dirty="0">
              <a:latin typeface="Rockwell"/>
              <a:cs typeface="Rockwel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502542"/>
            <a:ext cx="3048000" cy="20026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39000" y="2057400"/>
            <a:ext cx="1295400" cy="1219200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euglena eyespo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t="17124" r="1145" b="-3571"/>
          <a:stretch/>
        </p:blipFill>
        <p:spPr bwMode="auto">
          <a:xfrm>
            <a:off x="5681528" y="4075013"/>
            <a:ext cx="3276601" cy="261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91400" y="4075012"/>
            <a:ext cx="1066800" cy="344587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Cell Adaptations 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1" y="1524000"/>
            <a:ext cx="5555670" cy="45259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Rockwell"/>
                <a:cs typeface="Rockwell"/>
              </a:rPr>
              <a:t>Contractile Vacuole: </a:t>
            </a:r>
            <a:r>
              <a:rPr lang="en-US" sz="3200" dirty="0" smtClean="0">
                <a:latin typeface="Rockwell"/>
                <a:cs typeface="Rockwell"/>
              </a:rPr>
              <a:t>structure that helps </a:t>
            </a:r>
            <a:r>
              <a:rPr lang="en-US" sz="3200" b="1" u="sng" dirty="0" smtClean="0">
                <a:latin typeface="Rockwell"/>
                <a:cs typeface="Rockwell"/>
                <a:hlinkClick r:id="rId3"/>
              </a:rPr>
              <a:t>remove excess water from the cell</a:t>
            </a:r>
            <a:endParaRPr lang="en-US" sz="3200" b="1" u="sng" dirty="0" smtClean="0">
              <a:latin typeface="Rockwell"/>
              <a:cs typeface="Rockwell"/>
            </a:endParaRPr>
          </a:p>
          <a:p>
            <a:pPr lvl="0"/>
            <a:endParaRPr lang="en-US" sz="3200" dirty="0">
              <a:latin typeface="Rockwell"/>
              <a:cs typeface="Rockwell"/>
            </a:endParaRPr>
          </a:p>
          <a:p>
            <a:pPr lvl="0"/>
            <a:r>
              <a:rPr lang="en-US" sz="3200" b="1" dirty="0" smtClean="0">
                <a:latin typeface="Rockwell"/>
                <a:cs typeface="Rockwell"/>
              </a:rPr>
              <a:t>Cilia:  </a:t>
            </a:r>
            <a:r>
              <a:rPr lang="en-US" sz="3200" dirty="0">
                <a:latin typeface="Rockwell"/>
                <a:cs typeface="Rockwell"/>
              </a:rPr>
              <a:t>Short hair-like projections from the membrane that </a:t>
            </a:r>
            <a:r>
              <a:rPr lang="en-US" sz="3200" b="1" u="sng" dirty="0" smtClean="0">
                <a:latin typeface="Rockwell"/>
                <a:cs typeface="Rockwell"/>
              </a:rPr>
              <a:t>help the cell move</a:t>
            </a:r>
            <a:endParaRPr lang="en-US" sz="3200" b="1" u="sng" dirty="0">
              <a:latin typeface="Rockwell"/>
              <a:cs typeface="Rockwel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94" y="1219200"/>
            <a:ext cx="3683000" cy="26168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10400" y="1600200"/>
            <a:ext cx="533400" cy="457200"/>
          </a:xfrm>
          <a:prstGeom prst="rect">
            <a:avLst/>
          </a:prstGeom>
          <a:noFill/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891" y="4178300"/>
            <a:ext cx="2902509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Rockwell"/>
                <a:cs typeface="Rockwell"/>
              </a:rPr>
              <a:t>Cell Adaptations </a:t>
            </a:r>
            <a:endParaRPr lang="en-US" sz="4800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1" y="1524000"/>
            <a:ext cx="5555670" cy="4525963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US" sz="3600" b="1" dirty="0">
                <a:latin typeface="Rockwell"/>
                <a:cs typeface="Rockwell"/>
              </a:rPr>
              <a:t>Flagella:</a:t>
            </a:r>
            <a:r>
              <a:rPr lang="en-US" sz="3600" dirty="0">
                <a:latin typeface="Rockwell"/>
                <a:cs typeface="Rockwell"/>
              </a:rPr>
              <a:t>  Long </a:t>
            </a:r>
            <a:r>
              <a:rPr lang="en-US" sz="3600" b="1" u="sng" dirty="0" smtClean="0">
                <a:latin typeface="Rockwell"/>
                <a:cs typeface="Rockwell"/>
              </a:rPr>
              <a:t>whip-like structure </a:t>
            </a:r>
            <a:r>
              <a:rPr lang="en-US" sz="3600" dirty="0" smtClean="0">
                <a:latin typeface="Rockwell"/>
                <a:cs typeface="Rockwell"/>
              </a:rPr>
              <a:t>that extends </a:t>
            </a:r>
            <a:r>
              <a:rPr lang="en-US" sz="3600" dirty="0">
                <a:latin typeface="Rockwell"/>
                <a:cs typeface="Rockwell"/>
              </a:rPr>
              <a:t>from the </a:t>
            </a:r>
            <a:r>
              <a:rPr lang="en-US" sz="3600" dirty="0" smtClean="0">
                <a:latin typeface="Rockwell"/>
                <a:cs typeface="Rockwell"/>
              </a:rPr>
              <a:t>cell membrane</a:t>
            </a:r>
            <a:r>
              <a:rPr lang="en-US" sz="3600" dirty="0">
                <a:latin typeface="Rockwell"/>
                <a:cs typeface="Rockwell"/>
              </a:rPr>
              <a:t>; </a:t>
            </a:r>
            <a:r>
              <a:rPr lang="en-US" sz="3600" b="1" u="sng" dirty="0" smtClean="0">
                <a:latin typeface="Rockwell"/>
                <a:cs typeface="Rockwell"/>
              </a:rPr>
              <a:t>helps the cell move.</a:t>
            </a:r>
            <a:r>
              <a:rPr lang="en-US" sz="3600" dirty="0" smtClean="0">
                <a:latin typeface="Rockwell"/>
                <a:cs typeface="Rockwell"/>
              </a:rPr>
              <a:t>  (usually one or two per cell)</a:t>
            </a:r>
            <a:endParaRPr lang="en-US" sz="3600" dirty="0">
              <a:latin typeface="Rockwell"/>
              <a:cs typeface="Rockwel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724400"/>
            <a:ext cx="36449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24000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latin typeface="Rockwell"/>
                <a:cs typeface="Rockwell"/>
              </a:rPr>
              <a:t>Plant Cells </a:t>
            </a:r>
            <a:r>
              <a:rPr lang="en-US" sz="3200" b="1" dirty="0" err="1" smtClean="0">
                <a:latin typeface="Rockwell"/>
                <a:cs typeface="Rockwell"/>
              </a:rPr>
              <a:t>vs</a:t>
            </a:r>
            <a:r>
              <a:rPr lang="en-US" sz="3200" b="1" dirty="0" smtClean="0">
                <a:latin typeface="Rockwell"/>
                <a:cs typeface="Rockwell"/>
              </a:rPr>
              <a:t> Animal Cells</a:t>
            </a:r>
            <a:endParaRPr lang="en-US" sz="3200" b="1" dirty="0">
              <a:latin typeface="Rockwell"/>
              <a:cs typeface="Rockwell"/>
            </a:endParaRP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01625" y="971550"/>
            <a:ext cx="8613775" cy="5505450"/>
            <a:chOff x="1332" y="4780"/>
            <a:chExt cx="9000" cy="5580"/>
          </a:xfrm>
        </p:grpSpPr>
        <p:sp>
          <p:nvSpPr>
            <p:cNvPr id="31760" name="Oval 3"/>
            <p:cNvSpPr>
              <a:spLocks noChangeArrowheads="1"/>
            </p:cNvSpPr>
            <p:nvPr/>
          </p:nvSpPr>
          <p:spPr bwMode="auto">
            <a:xfrm>
              <a:off x="4572" y="4780"/>
              <a:ext cx="5760" cy="5580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31761" name="Oval 4"/>
            <p:cNvSpPr>
              <a:spLocks noChangeArrowheads="1"/>
            </p:cNvSpPr>
            <p:nvPr/>
          </p:nvSpPr>
          <p:spPr bwMode="auto">
            <a:xfrm>
              <a:off x="1332" y="4780"/>
              <a:ext cx="5760" cy="5580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2743200"/>
            <a:ext cx="289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5"/>
                </a:solidFill>
                <a:latin typeface="Rockwell"/>
                <a:cs typeface="Rockwell"/>
              </a:rPr>
              <a:t>Membrane bound organelles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22860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accent6"/>
                </a:solidFill>
                <a:latin typeface="Rockwell"/>
                <a:cs typeface="Rockwell"/>
              </a:rPr>
              <a:t>ribosomes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1900535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ckwell"/>
                <a:cs typeface="Rockwell"/>
              </a:rPr>
              <a:t>chloroplasts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0400" y="34290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Rockwell"/>
                <a:cs typeface="Rockwell"/>
              </a:rPr>
              <a:t>cell membrane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24384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Rockwell"/>
                <a:cs typeface="Rockwell"/>
              </a:rPr>
              <a:t>No cell wall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24200" y="38862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Rockwell"/>
                <a:cs typeface="Rockwell"/>
              </a:rPr>
              <a:t>cytoplasm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0400" y="19050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EA157A"/>
                </a:solidFill>
                <a:latin typeface="Rockwell"/>
                <a:cs typeface="Rockwell"/>
              </a:rPr>
              <a:t>nucleus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24200" y="43434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Rockwell"/>
                <a:cs typeface="Rockwell"/>
              </a:rPr>
              <a:t>mitochondria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00400" y="48006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Rockwell"/>
                <a:cs typeface="Rockwell"/>
              </a:rPr>
              <a:t>eukaryotic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2967335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"/>
                <a:cs typeface="Rockwell"/>
              </a:rPr>
              <a:t>large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ckwell"/>
                <a:cs typeface="Rockwell"/>
              </a:rPr>
              <a:t>central vacuole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4796135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ckwell"/>
                <a:cs typeface="Rockwell"/>
              </a:rPr>
              <a:t>cell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ckwell"/>
                <a:cs typeface="Rockwell"/>
              </a:rPr>
              <a:t>wall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67400" y="3886200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Rockwell"/>
                <a:cs typeface="Rockwell"/>
              </a:rPr>
              <a:t>Small vacuoles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228600" y="1295400"/>
            <a:ext cx="2895600" cy="5219700"/>
            <a:chOff x="0" y="1638300"/>
            <a:chExt cx="3362325" cy="5219700"/>
          </a:xfrm>
        </p:grpSpPr>
        <p:pic>
          <p:nvPicPr>
            <p:cNvPr id="21515" name="Picture 7" descr="microscop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8300"/>
              <a:ext cx="3362325" cy="521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TextBox 6"/>
            <p:cNvSpPr txBox="1">
              <a:spLocks noChangeArrowheads="1"/>
            </p:cNvSpPr>
            <p:nvPr/>
          </p:nvSpPr>
          <p:spPr bwMode="auto">
            <a:xfrm>
              <a:off x="2209800" y="3276600"/>
              <a:ext cx="30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I</a:t>
              </a:r>
            </a:p>
          </p:txBody>
        </p:sp>
        <p:sp>
          <p:nvSpPr>
            <p:cNvPr id="21517" name="TextBox 7"/>
            <p:cNvSpPr txBox="1">
              <a:spLocks noChangeArrowheads="1"/>
            </p:cNvSpPr>
            <p:nvPr/>
          </p:nvSpPr>
          <p:spPr bwMode="auto">
            <a:xfrm>
              <a:off x="1524000" y="3200400"/>
              <a:ext cx="30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J</a:t>
              </a:r>
            </a:p>
          </p:txBody>
        </p:sp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685800" y="5867400"/>
              <a:ext cx="30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  <a:latin typeface="Calibri" panose="020F0502020204030204" pitchFamily="34" charset="0"/>
                </a:rPr>
                <a:t>K</a:t>
              </a:r>
            </a:p>
          </p:txBody>
        </p:sp>
        <p:cxnSp>
          <p:nvCxnSpPr>
            <p:cNvPr id="12" name="Straight Arrow Connector 11"/>
            <p:cNvCxnSpPr>
              <a:stCxn id="21516" idx="2"/>
            </p:cNvCxnSpPr>
            <p:nvPr/>
          </p:nvCxnSpPr>
          <p:spPr>
            <a:xfrm rot="5400000">
              <a:off x="1790202" y="3696031"/>
              <a:ext cx="609600" cy="5327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Rockwell" panose="02060603020205020403" pitchFamily="18" charset="0"/>
              </a:rPr>
              <a:t>Microscopes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352800" y="3124200"/>
            <a:ext cx="5791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b="1" u="sng" dirty="0">
                <a:latin typeface="Rockwell" panose="02060603020205020403" pitchFamily="18" charset="0"/>
              </a:rPr>
              <a:t>Answer Questions using Parts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dirty="0">
                <a:latin typeface="Rockwell" panose="02060603020205020403" pitchFamily="18" charset="0"/>
              </a:rPr>
              <a:t>         Used to bring objects into focus on the low power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dirty="0">
                <a:latin typeface="Rockwell" panose="02060603020205020403" pitchFamily="18" charset="0"/>
              </a:rPr>
              <a:t>         Used to carry the microscope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1600" dirty="0">
                <a:latin typeface="Rockwell" panose="02060603020205020403" pitchFamily="18" charset="0"/>
              </a:rPr>
              <a:t>3.               Turned to clear blurry pictures, used on high power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1600" b="1" u="sng" dirty="0" smtClean="0">
                <a:latin typeface="Rockwell" panose="02060603020205020403" pitchFamily="18" charset="0"/>
              </a:rPr>
              <a:t>Calculating Total Magnification: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Multiply the ocular lens by the objective lens</a:t>
            </a:r>
            <a:endParaRPr lang="en-US" sz="1600" b="1" dirty="0">
              <a:solidFill>
                <a:schemeClr val="accent2"/>
              </a:solidFill>
              <a:latin typeface="Rockwell" panose="02060603020205020403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Rockwell" panose="02060603020205020403" pitchFamily="18" charset="0"/>
              </a:rPr>
              <a:t>Ocular = 10 x 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Rockwell" panose="02060603020205020403" pitchFamily="18" charset="0"/>
              </a:rPr>
              <a:t>Objective = 4x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latin typeface="Rockwell" panose="02060603020205020403" pitchFamily="18" charset="0"/>
              </a:rPr>
              <a:t>4 x 10 = </a:t>
            </a:r>
            <a:endParaRPr lang="en-US" sz="1600" dirty="0">
              <a:latin typeface="Rockwell" panose="02060603020205020403" pitchFamily="18" charset="0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429000" y="1241673"/>
            <a:ext cx="57150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dirty="0" smtClean="0">
                <a:latin typeface="Rockwell" panose="02060603020205020403" pitchFamily="18" charset="0"/>
              </a:rPr>
              <a:t>Parts to Know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latin typeface="Rockwell" panose="02060603020205020403" pitchFamily="18" charset="0"/>
              </a:rPr>
              <a:t>Fine </a:t>
            </a:r>
            <a:r>
              <a:rPr lang="en-US" altLang="en-US" dirty="0">
                <a:latin typeface="Rockwell" panose="02060603020205020403" pitchFamily="18" charset="0"/>
              </a:rPr>
              <a:t>Adjustment	 H. Arm 			</a:t>
            </a:r>
          </a:p>
          <a:p>
            <a:pPr eaLnBrk="1" hangingPunct="1">
              <a:spcBef>
                <a:spcPct val="50000"/>
              </a:spcBef>
              <a:buFontTx/>
              <a:buAutoNum type="alphaUcPeriod" startAt="4"/>
            </a:pPr>
            <a:r>
              <a:rPr lang="en-US" altLang="en-US" dirty="0">
                <a:latin typeface="Rockwell" panose="02060603020205020403" pitchFamily="18" charset="0"/>
              </a:rPr>
              <a:t>Coarse Adjustment	 K. Base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Rockwell" panose="02060603020205020403" pitchFamily="18" charset="0"/>
              </a:rPr>
              <a:t>G. 	Objectives		</a:t>
            </a:r>
            <a:r>
              <a:rPr lang="en-US" altLang="en-US" dirty="0" smtClean="0">
                <a:latin typeface="Rockwell" panose="02060603020205020403" pitchFamily="18" charset="0"/>
              </a:rPr>
              <a:t> B. Eyepiece/ocular lens</a:t>
            </a:r>
            <a:endParaRPr lang="en-US" altLang="en-US" dirty="0">
              <a:latin typeface="Rockwell" panose="02060603020205020403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67200" y="6291049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  <a:latin typeface="Rockwell" panose="02060603020205020403" pitchFamily="18" charset="0"/>
              </a:rPr>
              <a:t>40x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3505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chemeClr val="accent2"/>
                </a:solidFill>
                <a:latin typeface="Rockwell" panose="02060603020205020403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57600" y="3886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chemeClr val="accent2"/>
                </a:solidFill>
                <a:latin typeface="Rockwell" panose="02060603020205020403" pitchFamily="18" charset="0"/>
              </a:rPr>
              <a:t>K, H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10000" y="4191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chemeClr val="accent2"/>
                </a:solidFill>
                <a:latin typeface="Rockwell" panose="020606030202050204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74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Review #4 Energy </a:t>
            </a:r>
            <a:br>
              <a:rPr lang="en-US" dirty="0" smtClean="0"/>
            </a:br>
            <a:r>
              <a:rPr lang="en-US" dirty="0" smtClean="0"/>
              <a:t>&amp; #5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Read!</a:t>
            </a:r>
          </a:p>
          <a:p>
            <a:endParaRPr lang="en-US" dirty="0"/>
          </a:p>
          <a:p>
            <a:r>
              <a:rPr lang="en-US" dirty="0" smtClean="0"/>
              <a:t>Complete Questions.</a:t>
            </a:r>
          </a:p>
          <a:p>
            <a:pPr lvl="1"/>
            <a:r>
              <a:rPr lang="en-US" dirty="0" smtClean="0"/>
              <a:t>Make sure you can write the equations without looking.</a:t>
            </a:r>
          </a:p>
          <a:p>
            <a:r>
              <a:rPr lang="en-US" dirty="0" smtClean="0"/>
              <a:t>10 minutes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Read!</a:t>
            </a:r>
          </a:p>
          <a:p>
            <a:endParaRPr lang="en-US" dirty="0"/>
          </a:p>
          <a:p>
            <a:r>
              <a:rPr lang="en-US" dirty="0" smtClean="0"/>
              <a:t>Complete Chart and Questions</a:t>
            </a:r>
          </a:p>
          <a:p>
            <a:endParaRPr lang="en-US" dirty="0"/>
          </a:p>
          <a:p>
            <a:r>
              <a:rPr lang="en-US" dirty="0" smtClean="0"/>
              <a:t>Go back to your HW chart and correct/fill in</a:t>
            </a:r>
          </a:p>
          <a:p>
            <a:endParaRPr lang="en-US" dirty="0"/>
          </a:p>
          <a:p>
            <a:r>
              <a:rPr lang="en-US" dirty="0" smtClean="0"/>
              <a:t>10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98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758" y="152400"/>
            <a:ext cx="8534400" cy="304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000" b="1" dirty="0" smtClean="0"/>
              <a:t>HW due:  EOC HW	</a:t>
            </a:r>
            <a:r>
              <a:rPr lang="en-US" sz="2000" b="1" dirty="0" smtClean="0"/>
              <a:t>#3</a:t>
            </a:r>
            <a:r>
              <a:rPr lang="en-US" sz="2000" b="1" dirty="0" smtClean="0"/>
              <a:t>						  </a:t>
            </a:r>
            <a:r>
              <a:rPr lang="en-US" sz="2000" b="1" dirty="0" smtClean="0"/>
              <a:t>6/5/19</a:t>
            </a:r>
            <a:endParaRPr lang="en-US" sz="2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160" y="-1524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 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4300" dirty="0" smtClean="0">
                <a:solidFill>
                  <a:schemeClr val="tx1"/>
                </a:solidFill>
              </a:rPr>
              <a:t>Make sure your homework is out to be checked.  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4300" dirty="0" smtClean="0">
                <a:solidFill>
                  <a:schemeClr val="tx1"/>
                </a:solidFill>
              </a:rPr>
              <a:t>Put a reminder in your planner or phone for Monday, 6/10 @ 7:25</a:t>
            </a:r>
            <a:endParaRPr lang="en-US" sz="43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 1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4000" b="1" dirty="0" smtClean="0">
                <a:solidFill>
                  <a:schemeClr val="tx1"/>
                </a:solidFill>
              </a:rPr>
              <a:t> period:  </a:t>
            </a:r>
            <a:r>
              <a:rPr lang="en-US" sz="4000" b="1" dirty="0" err="1" smtClean="0">
                <a:solidFill>
                  <a:schemeClr val="tx1"/>
                </a:solidFill>
              </a:rPr>
              <a:t>rm</a:t>
            </a:r>
            <a:r>
              <a:rPr lang="en-US" sz="4000" b="1" dirty="0" smtClean="0">
                <a:solidFill>
                  <a:schemeClr val="tx1"/>
                </a:solidFill>
              </a:rPr>
              <a:t> 1522</a:t>
            </a: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2</a:t>
            </a:r>
            <a:r>
              <a:rPr lang="en-US" sz="40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4000" b="1" dirty="0" smtClean="0">
                <a:solidFill>
                  <a:schemeClr val="tx1"/>
                </a:solidFill>
              </a:rPr>
              <a:t> period: </a:t>
            </a:r>
            <a:r>
              <a:rPr lang="en-US" sz="4000" b="1" dirty="0" err="1" smtClean="0">
                <a:solidFill>
                  <a:schemeClr val="tx1"/>
                </a:solidFill>
              </a:rPr>
              <a:t>rm</a:t>
            </a:r>
            <a:r>
              <a:rPr lang="en-US" sz="4000" b="1" dirty="0" smtClean="0">
                <a:solidFill>
                  <a:schemeClr val="tx1"/>
                </a:solidFill>
              </a:rPr>
              <a:t> 1611</a:t>
            </a:r>
          </a:p>
          <a:p>
            <a:pPr marL="742950" indent="-742950" eaLnBrk="1" hangingPunct="1">
              <a:buAutoNum type="arabicPeriod" startAt="3"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We will start the review in 8 minutes.  Today is worth 40 points </a:t>
            </a:r>
          </a:p>
          <a:p>
            <a:pPr eaLnBrk="1" hangingPunct="1">
              <a:defRPr/>
            </a:pPr>
            <a:r>
              <a:rPr lang="en-US" sz="4000" b="1">
                <a:solidFill>
                  <a:schemeClr val="tx1"/>
                </a:solidFill>
              </a:rPr>
              <a:t> </a:t>
            </a:r>
            <a:r>
              <a:rPr lang="en-US" sz="4000" b="1" smtClean="0">
                <a:solidFill>
                  <a:schemeClr val="tx1"/>
                </a:solidFill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</a:rPr>
              <a:t>10 accuracy &amp; </a:t>
            </a:r>
            <a:r>
              <a:rPr lang="en-US" sz="4000" b="1" smtClean="0">
                <a:solidFill>
                  <a:schemeClr val="tx1"/>
                </a:solidFill>
              </a:rPr>
              <a:t>30 participation)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HW:  Study!  Resources online!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11162"/>
          </a:xfrm>
        </p:spPr>
        <p:txBody>
          <a:bodyPr/>
          <a:lstStyle/>
          <a:p>
            <a:r>
              <a:rPr lang="en-US" dirty="0" smtClean="0"/>
              <a:t>Membrane/Transport Rotations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dirty="0" smtClean="0"/>
              <a:t>10 points possible </a:t>
            </a:r>
            <a:r>
              <a:rPr lang="en-US" dirty="0"/>
              <a:t>a</a:t>
            </a:r>
            <a:r>
              <a:rPr lang="en-US" dirty="0" smtClean="0"/>
              <a:t>s a TWO Table Group.  No outside resources.  </a:t>
            </a:r>
          </a:p>
          <a:p>
            <a:r>
              <a:rPr lang="en-US" dirty="0" smtClean="0"/>
              <a:t>Work with your table to answer as many questions as possible on the paper with the assigned color.     (5 minutes)</a:t>
            </a:r>
          </a:p>
          <a:p>
            <a:r>
              <a:rPr lang="en-US" dirty="0" smtClean="0"/>
              <a:t>ROTATE!!!</a:t>
            </a:r>
          </a:p>
          <a:p>
            <a:r>
              <a:rPr lang="en-US" dirty="0" smtClean="0"/>
              <a:t>Work with your table to CHECK and/or CORRECT the answers from the previous table.  Answer any unanswered questions with the assigned color        (8 minutes)</a:t>
            </a:r>
          </a:p>
          <a:p>
            <a:r>
              <a:rPr lang="en-US" dirty="0" smtClean="0"/>
              <a:t>RETURN!!!  Check over all work to turn in. (5 min)</a:t>
            </a:r>
          </a:p>
        </p:txBody>
      </p:sp>
    </p:spTree>
    <p:extLst>
      <p:ext uri="{BB962C8B-B14F-4D97-AF65-F5344CB8AC3E}">
        <p14:creationId xmlns:p14="http://schemas.microsoft.com/office/powerpoint/2010/main" val="5615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sheet of paper:  EOC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940" y="1143000"/>
            <a:ext cx="8610600" cy="4525963"/>
          </a:xfrm>
        </p:spPr>
        <p:txBody>
          <a:bodyPr/>
          <a:lstStyle/>
          <a:p>
            <a:r>
              <a:rPr lang="en-US" dirty="0" smtClean="0"/>
              <a:t>Create the following Chart: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are osmosis and diffusion different?</a:t>
            </a:r>
          </a:p>
          <a:p>
            <a:r>
              <a:rPr lang="en-US" dirty="0" smtClean="0"/>
              <a:t>What are types of Active Transport?</a:t>
            </a:r>
          </a:p>
          <a:p>
            <a:r>
              <a:rPr lang="en-US" dirty="0" smtClean="0"/>
              <a:t>Complete the Word Sort and add notes of unfamiliar terms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2821154"/>
              </p:ext>
            </p:extLst>
          </p:nvPr>
        </p:nvGraphicFramePr>
        <p:xfrm>
          <a:off x="591820" y="1676400"/>
          <a:ext cx="81153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/>
                <a:gridCol w="1623060"/>
                <a:gridCol w="1623060"/>
                <a:gridCol w="1623060"/>
                <a:gridCol w="1623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Osmosis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Facilitated 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Transport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Requires Cellular ATP?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or against the gradient?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Uses an</a:t>
                      </a:r>
                      <a:r>
                        <a:rPr lang="en-US" baseline="0" dirty="0" smtClean="0"/>
                        <a:t> embedded protein?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# 1-20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question write the letter answer.</a:t>
            </a:r>
          </a:p>
          <a:p>
            <a:endParaRPr lang="en-US" dirty="0"/>
          </a:p>
          <a:p>
            <a:r>
              <a:rPr lang="en-US" dirty="0" smtClean="0"/>
              <a:t>Do not use any resources other than your brain!</a:t>
            </a:r>
          </a:p>
          <a:p>
            <a:endParaRPr lang="en-US" dirty="0"/>
          </a:p>
          <a:p>
            <a:r>
              <a:rPr lang="en-US" dirty="0" smtClean="0"/>
              <a:t>20 minutes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Snack and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Shape &amp; Function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Rockwell" panose="02060603020205020403" pitchFamily="18" charset="0"/>
              </a:rPr>
              <a:t>Cells are </a:t>
            </a:r>
            <a:r>
              <a:rPr lang="en-US" u="sng" dirty="0" smtClean="0">
                <a:latin typeface="Rockwell" panose="02060603020205020403" pitchFamily="18" charset="0"/>
              </a:rPr>
              <a:t>specialized</a:t>
            </a:r>
            <a:r>
              <a:rPr lang="en-US" dirty="0" smtClean="0">
                <a:latin typeface="Rockwell" panose="02060603020205020403" pitchFamily="18" charset="0"/>
              </a:rPr>
              <a:t> so they can perform different jobs. </a:t>
            </a:r>
            <a:r>
              <a:rPr lang="en-US" i="1" dirty="0" smtClean="0">
                <a:latin typeface="Rockwell" panose="02060603020205020403" pitchFamily="18" charset="0"/>
              </a:rPr>
              <a:t>Function &amp; shape are often related</a:t>
            </a:r>
            <a:r>
              <a:rPr lang="en-US" dirty="0" smtClean="0">
                <a:latin typeface="Rockwell" panose="02060603020205020403" pitchFamily="18" charset="0"/>
              </a:rPr>
              <a:t>. </a:t>
            </a:r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6060"/>
            <a:ext cx="9156263" cy="3797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7432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27432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1700" y="27432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&amp;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DNA Diagrams to answer questions for A and B</a:t>
            </a:r>
          </a:p>
          <a:p>
            <a:r>
              <a:rPr lang="en-US" dirty="0" smtClean="0"/>
              <a:t>15 minutes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Protein Synthesis Flow Chart</a:t>
            </a:r>
          </a:p>
          <a:p>
            <a:endParaRPr lang="en-US" dirty="0"/>
          </a:p>
          <a:p>
            <a:r>
              <a:rPr lang="en-US" dirty="0" smtClean="0"/>
              <a:t>Continue with Questions for the last DNA Diagrams C, D, E</a:t>
            </a:r>
          </a:p>
          <a:p>
            <a:r>
              <a:rPr lang="en-US" dirty="0" smtClean="0"/>
              <a:t>15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3195" y="852421"/>
            <a:ext cx="5148329" cy="51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5690" y="1057045"/>
            <a:ext cx="6438604" cy="48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 smtClean="0"/>
              <a:t># 21-40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each question write the letter answer.</a:t>
            </a:r>
          </a:p>
          <a:p>
            <a:endParaRPr lang="en-US" dirty="0"/>
          </a:p>
          <a:p>
            <a:r>
              <a:rPr lang="en-US" dirty="0" smtClean="0"/>
              <a:t>Do not use any resources other than your brain!</a:t>
            </a:r>
          </a:p>
          <a:p>
            <a:endParaRPr lang="en-US" dirty="0"/>
          </a:p>
          <a:p>
            <a:r>
              <a:rPr lang="en-US" dirty="0" smtClean="0"/>
              <a:t>20 minutes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Mitosis </a:t>
            </a:r>
            <a:r>
              <a:rPr lang="en-US" dirty="0" smtClean="0"/>
              <a:t>and Meiosis </a:t>
            </a:r>
            <a:r>
              <a:rPr lang="en-US" dirty="0" smtClean="0"/>
              <a:t>Comparison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you know these terms?</a:t>
            </a:r>
            <a:endParaRPr lang="en-US" dirty="0" smtClean="0"/>
          </a:p>
          <a:p>
            <a:pPr lvl="1"/>
            <a:r>
              <a:rPr lang="en-US" dirty="0" smtClean="0"/>
              <a:t>Somatic Cells</a:t>
            </a:r>
          </a:p>
          <a:p>
            <a:pPr lvl="1"/>
            <a:r>
              <a:rPr lang="en-US" dirty="0" smtClean="0"/>
              <a:t>Law of Segregation</a:t>
            </a:r>
          </a:p>
          <a:p>
            <a:pPr lvl="1"/>
            <a:r>
              <a:rPr lang="en-US" dirty="0" smtClean="0"/>
              <a:t>Law of Independent Assortment </a:t>
            </a:r>
          </a:p>
          <a:p>
            <a:pPr lvl="1"/>
            <a:r>
              <a:rPr lang="en-US" dirty="0" smtClean="0"/>
              <a:t>Crossing Over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dirty="0" smtClean="0"/>
              <a:t>Genetics Review</a:t>
            </a:r>
            <a:br>
              <a:rPr lang="en-US" dirty="0" smtClean="0"/>
            </a:br>
            <a:r>
              <a:rPr lang="en-US" sz="2250" dirty="0" smtClean="0"/>
              <a:t> </a:t>
            </a:r>
            <a:endParaRPr lang="en-US" sz="22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532" y="2289361"/>
            <a:ext cx="9144000" cy="51435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2304" y="2289361"/>
          <a:ext cx="8552329" cy="3469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827"/>
                <a:gridCol w="3169392"/>
                <a:gridCol w="1485653"/>
                <a:gridCol w="2342457"/>
              </a:tblGrid>
              <a:tr h="8625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Type of Inheritance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Phenotypes Possible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0378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Complete Dominance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</a:tr>
              <a:tr h="60378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Incomplete Dominance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498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</a:t>
                      </a:r>
                      <a:r>
                        <a:rPr lang="en-US" sz="1400" b="1" baseline="0" dirty="0" smtClean="0"/>
                        <a:t>dominance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49809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Polyalleleic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498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Polygenic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498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Sex-linked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8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altLang="en-US" smtClean="0">
                <a:latin typeface="Rockwell" panose="02060603020205020403" pitchFamily="18" charset="0"/>
              </a:rPr>
              <a:t>Cell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 smtClean="0">
                <a:latin typeface="Rockwell" panose="02060603020205020403" pitchFamily="18" charset="0"/>
              </a:rPr>
              <a:t>Cells vary in size, shape &amp; function.</a:t>
            </a:r>
          </a:p>
          <a:p>
            <a:pPr marL="0" indent="0"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latin typeface="Rockwell" panose="02060603020205020403" pitchFamily="18" charset="0"/>
              </a:rPr>
              <a:t>Smallest – bacteria cell         		 Largest – Ostrich egg </a:t>
            </a:r>
            <a:br>
              <a:rPr lang="en-US" altLang="en-US" sz="2400" dirty="0" smtClean="0">
                <a:latin typeface="Rockwell" panose="02060603020205020403" pitchFamily="18" charset="0"/>
              </a:rPr>
            </a:br>
            <a:r>
              <a:rPr lang="en-US" altLang="en-US" sz="2400" dirty="0" smtClean="0">
                <a:latin typeface="Rockwell" panose="02060603020205020403" pitchFamily="18" charset="0"/>
              </a:rPr>
              <a:t/>
            </a:r>
            <a:br>
              <a:rPr lang="en-US" altLang="en-US" sz="2400" dirty="0" smtClean="0">
                <a:latin typeface="Rockwell" panose="02060603020205020403" pitchFamily="18" charset="0"/>
              </a:rPr>
            </a:br>
            <a:r>
              <a:rPr lang="en-US" altLang="en-US" sz="2400" dirty="0" smtClean="0">
                <a:latin typeface="Rockwell" panose="02060603020205020403" pitchFamily="18" charset="0"/>
              </a:rPr>
              <a:t/>
            </a:r>
            <a:br>
              <a:rPr lang="en-US" altLang="en-US" sz="2400" dirty="0" smtClean="0">
                <a:latin typeface="Rockwell" panose="02060603020205020403" pitchFamily="18" charset="0"/>
              </a:rPr>
            </a:br>
            <a:endParaRPr lang="en-US" altLang="en-US" sz="24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latin typeface="Rockwell" panose="02060603020205020403" pitchFamily="18" charset="0"/>
              </a:rPr>
              <a:t>				Longest Cell – Neurons/nerve cells</a:t>
            </a:r>
          </a:p>
        </p:txBody>
      </p:sp>
      <p:pic>
        <p:nvPicPr>
          <p:cNvPr id="1638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" y="4800600"/>
            <a:ext cx="3039255" cy="191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ostrich eg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93584"/>
            <a:ext cx="2832100" cy="208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qph.ec.quoracdn.net/main-qimg-46c219be0036a899356db3252c4c63aa-c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3" t="20609" r="11827" b="13283"/>
          <a:stretch/>
        </p:blipFill>
        <p:spPr bwMode="auto">
          <a:xfrm>
            <a:off x="457200" y="2393584"/>
            <a:ext cx="3124200" cy="1963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mage result for eukaryote unlabel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831">
            <a:off x="7416135" y="5127086"/>
            <a:ext cx="1621536" cy="1621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rokaryote unlabel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0" y="1925198"/>
            <a:ext cx="2286000" cy="1632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76200" y="228600"/>
            <a:ext cx="8915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latin typeface="Rockwell"/>
                <a:cs typeface="Rockwell"/>
              </a:rPr>
              <a:t>2 types of cells:  Prokaryotes </a:t>
            </a:r>
            <a:r>
              <a:rPr lang="en-US" sz="3200" b="1" dirty="0">
                <a:latin typeface="Rockwell"/>
                <a:cs typeface="Rockwell"/>
              </a:rPr>
              <a:t>vs. </a:t>
            </a:r>
            <a:r>
              <a:rPr lang="en-US" sz="3200" b="1" dirty="0" smtClean="0">
                <a:latin typeface="Rockwell"/>
                <a:cs typeface="Rockwell"/>
              </a:rPr>
              <a:t>Eukaryotes</a:t>
            </a:r>
            <a:endParaRPr lang="en-US" sz="3200" b="1" dirty="0">
              <a:latin typeface="Rockwell"/>
              <a:cs typeface="Rockwell"/>
            </a:endParaRPr>
          </a:p>
          <a:p>
            <a:pPr eaLnBrk="1" hangingPunct="1"/>
            <a:endParaRPr lang="en-US" sz="2400" dirty="0">
              <a:latin typeface="Rockwell"/>
              <a:cs typeface="Rockwell"/>
            </a:endParaRPr>
          </a:p>
          <a:p>
            <a:pPr eaLnBrk="1" hangingPunct="1"/>
            <a:r>
              <a:rPr lang="en-US" sz="2800" b="1" u="sng" dirty="0">
                <a:latin typeface="Rockwell"/>
                <a:cs typeface="Rockwell"/>
              </a:rPr>
              <a:t>Prokaryotic cells</a:t>
            </a:r>
            <a:r>
              <a:rPr lang="en-US" sz="2800" u="sng" dirty="0">
                <a:latin typeface="Rockwell"/>
                <a:cs typeface="Rockwell"/>
              </a:rPr>
              <a:t> </a:t>
            </a:r>
            <a:r>
              <a:rPr lang="en-US" sz="2800" dirty="0">
                <a:latin typeface="Rockwell"/>
                <a:cs typeface="Rockwell"/>
              </a:rPr>
              <a:t>- </a:t>
            </a:r>
            <a:r>
              <a:rPr lang="en-US" sz="2800" dirty="0" smtClean="0">
                <a:latin typeface="Rockwell"/>
                <a:cs typeface="Rockwell"/>
              </a:rPr>
              <a:t>__________, </a:t>
            </a:r>
            <a:r>
              <a:rPr lang="en-US" sz="2800" dirty="0">
                <a:latin typeface="Rockwell"/>
                <a:cs typeface="Rockwell"/>
              </a:rPr>
              <a:t>no nucleus and no </a:t>
            </a:r>
          </a:p>
          <a:p>
            <a:pPr eaLnBrk="1" hangingPunct="1"/>
            <a:endParaRPr lang="en-US" sz="28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 smtClean="0">
                <a:latin typeface="Rockwell"/>
                <a:cs typeface="Rockwell"/>
              </a:rPr>
              <a:t>___________________________ </a:t>
            </a:r>
            <a:r>
              <a:rPr lang="en-US" sz="2800" dirty="0">
                <a:latin typeface="Rockwell"/>
                <a:cs typeface="Rockwell"/>
              </a:rPr>
              <a:t>organelles.</a:t>
            </a:r>
          </a:p>
          <a:p>
            <a:pPr eaLnBrk="1" hangingPunct="1"/>
            <a:endParaRPr lang="en-US" sz="28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Ex: ___________________________</a:t>
            </a:r>
          </a:p>
          <a:p>
            <a:pPr eaLnBrk="1" hangingPunct="1"/>
            <a:endParaRPr lang="en-US" sz="2400" b="1" dirty="0">
              <a:latin typeface="Rockwell"/>
              <a:cs typeface="Rockwell"/>
            </a:endParaRPr>
          </a:p>
          <a:p>
            <a:pPr eaLnBrk="1" hangingPunct="1"/>
            <a:endParaRPr lang="en-US" sz="2400" b="1" dirty="0">
              <a:latin typeface="Rockwell"/>
              <a:cs typeface="Rockwell"/>
            </a:endParaRPr>
          </a:p>
          <a:p>
            <a:pPr eaLnBrk="1" hangingPunct="1"/>
            <a:endParaRPr lang="en-US" sz="2400" b="1" dirty="0">
              <a:latin typeface="Rockwell"/>
              <a:cs typeface="Rockwell"/>
            </a:endParaRPr>
          </a:p>
          <a:p>
            <a:pPr eaLnBrk="1" hangingPunct="1"/>
            <a:r>
              <a:rPr lang="en-US" sz="2800" b="1" u="sng" dirty="0">
                <a:latin typeface="Rockwell"/>
                <a:cs typeface="Rockwell"/>
              </a:rPr>
              <a:t>Eukaryotic cells</a:t>
            </a:r>
            <a:r>
              <a:rPr lang="en-US" sz="2800" u="sng" dirty="0">
                <a:latin typeface="Rockwell"/>
                <a:cs typeface="Rockwell"/>
              </a:rPr>
              <a:t> </a:t>
            </a:r>
            <a:r>
              <a:rPr lang="en-US" sz="2800" dirty="0">
                <a:latin typeface="Rockwell"/>
                <a:cs typeface="Rockwell"/>
              </a:rPr>
              <a:t>- </a:t>
            </a:r>
            <a:r>
              <a:rPr lang="en-US" sz="2800" dirty="0" smtClean="0">
                <a:latin typeface="Rockwell"/>
                <a:cs typeface="Rockwell"/>
              </a:rPr>
              <a:t>______________, </a:t>
            </a:r>
            <a:r>
              <a:rPr lang="en-US" sz="2800" dirty="0">
                <a:latin typeface="Rockwell"/>
                <a:cs typeface="Rockwell"/>
              </a:rPr>
              <a:t>have a </a:t>
            </a:r>
            <a:r>
              <a:rPr lang="en-US" sz="2800" dirty="0" smtClean="0">
                <a:latin typeface="Rockwell"/>
                <a:cs typeface="Rockwell"/>
              </a:rPr>
              <a:t>DNA filled _____________ and </a:t>
            </a:r>
            <a:r>
              <a:rPr lang="en-US" sz="2800" dirty="0">
                <a:latin typeface="Rockwell"/>
                <a:cs typeface="Rockwell"/>
              </a:rPr>
              <a:t>membrane bound organelles. </a:t>
            </a:r>
            <a:r>
              <a:rPr lang="en-US" sz="2800" dirty="0" smtClean="0">
                <a:latin typeface="Rockwell"/>
                <a:cs typeface="Rockwell"/>
              </a:rPr>
              <a:t> 	</a:t>
            </a:r>
          </a:p>
          <a:p>
            <a:pPr eaLnBrk="1" hangingPunct="1"/>
            <a:endParaRPr lang="en-US" sz="28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 smtClean="0">
                <a:latin typeface="Rockwell"/>
                <a:cs typeface="Rockwell"/>
              </a:rPr>
              <a:t>Ex</a:t>
            </a:r>
            <a:r>
              <a:rPr lang="en-US" sz="2800" dirty="0">
                <a:latin typeface="Rockwell"/>
                <a:cs typeface="Rockwell"/>
              </a:rPr>
              <a:t>:  __________________________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73069" y="1015424"/>
            <a:ext cx="24034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 smtClean="0">
                <a:solidFill>
                  <a:schemeClr val="accent1"/>
                </a:solidFill>
                <a:latin typeface="Rockwell"/>
                <a:cs typeface="Rockwell"/>
              </a:rPr>
              <a:t>SIMPLE</a:t>
            </a:r>
            <a:endParaRPr lang="en-US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878448"/>
            <a:ext cx="47244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chemeClr val="accent1"/>
                </a:solidFill>
                <a:latin typeface="Rockwell"/>
                <a:cs typeface="Rockwell"/>
              </a:rPr>
              <a:t>MEMBRANE BOUND </a:t>
            </a:r>
            <a:endParaRPr lang="en-US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0" y="2741472"/>
            <a:ext cx="2362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chemeClr val="accent1"/>
                </a:solidFill>
                <a:latin typeface="Rockwell"/>
                <a:cs typeface="Rockwell"/>
              </a:rPr>
              <a:t>BACTERIA</a:t>
            </a:r>
            <a:endParaRPr lang="en-US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158" y="4673024"/>
            <a:ext cx="2514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chemeClr val="accent1"/>
                </a:solidFill>
                <a:latin typeface="Rockwell"/>
                <a:cs typeface="Rockwell"/>
              </a:rPr>
              <a:t>NUCLEUS</a:t>
            </a:r>
            <a:endParaRPr lang="en-US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2960" y="5526465"/>
            <a:ext cx="5730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>
                <a:solidFill>
                  <a:schemeClr val="accent1"/>
                </a:solidFill>
                <a:latin typeface="Rockwell"/>
                <a:cs typeface="Rockwell"/>
              </a:rPr>
              <a:t>PLANTS &amp; </a:t>
            </a:r>
            <a:r>
              <a:rPr lang="en-US" b="1" u="sng" dirty="0" smtClean="0">
                <a:solidFill>
                  <a:schemeClr val="accent1"/>
                </a:solidFill>
                <a:latin typeface="Rockwell"/>
                <a:cs typeface="Rockwell"/>
              </a:rPr>
              <a:t>ANIMAL CELLS</a:t>
            </a:r>
            <a:endParaRPr lang="en-US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86550" y="4292025"/>
            <a:ext cx="2576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 dirty="0" smtClean="0">
                <a:solidFill>
                  <a:schemeClr val="accent1"/>
                </a:solidFill>
                <a:latin typeface="Rockwell"/>
                <a:cs typeface="Rockwell"/>
              </a:rPr>
              <a:t>COMPLEX</a:t>
            </a:r>
            <a:endParaRPr lang="en-US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>
                <a:latin typeface="Rockwell"/>
                <a:cs typeface="Rockwell"/>
              </a:rPr>
              <a:t>No matter what, all cells have </a:t>
            </a:r>
            <a:endParaRPr lang="en-US" sz="3200" dirty="0" smtClean="0">
              <a:latin typeface="Rockwell"/>
              <a:cs typeface="Rockwell"/>
            </a:endParaRPr>
          </a:p>
          <a:p>
            <a:pPr algn="ctr" eaLnBrk="1" hangingPunct="1"/>
            <a:r>
              <a:rPr lang="en-US" sz="3200" dirty="0" smtClean="0">
                <a:latin typeface="Rockwell"/>
                <a:cs typeface="Rockwell"/>
              </a:rPr>
              <a:t>4 </a:t>
            </a:r>
            <a:r>
              <a:rPr lang="en-US" sz="3200" dirty="0">
                <a:latin typeface="Rockwell"/>
                <a:cs typeface="Rockwell"/>
              </a:rPr>
              <a:t>organelles in common</a:t>
            </a:r>
            <a:r>
              <a:rPr lang="en-US" sz="3200" dirty="0" smtClean="0">
                <a:latin typeface="Rockwell"/>
                <a:cs typeface="Rockwell"/>
              </a:rPr>
              <a:t>:</a:t>
            </a:r>
          </a:p>
          <a:p>
            <a:pPr algn="ctr" eaLnBrk="1" hangingPunct="1"/>
            <a:endParaRPr lang="en-US" sz="3200" dirty="0" smtClean="0">
              <a:latin typeface="Rockwell"/>
              <a:cs typeface="Rockwell"/>
            </a:endParaRPr>
          </a:p>
          <a:p>
            <a:pPr algn="ctr" eaLnBrk="1" hangingPunct="1"/>
            <a:endParaRPr lang="en-US" sz="2400" dirty="0" smtClean="0">
              <a:latin typeface="Rockwell"/>
              <a:cs typeface="Rockwell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r>
              <a:rPr lang="en-US" sz="2400" dirty="0" smtClean="0">
                <a:latin typeface="Rockwell"/>
                <a:cs typeface="Rockwell"/>
              </a:rPr>
              <a:t>_________________________________</a:t>
            </a:r>
            <a:endParaRPr lang="en-US" sz="2400" dirty="0">
              <a:latin typeface="Rockwell"/>
              <a:cs typeface="Rockwell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endParaRPr lang="en-US" sz="2400" dirty="0">
              <a:latin typeface="Rockwell"/>
              <a:cs typeface="Rockwell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r>
              <a:rPr lang="en-US" sz="2400" dirty="0">
                <a:latin typeface="Rockwell"/>
                <a:cs typeface="Rockwell"/>
              </a:rPr>
              <a:t>_________________________________</a:t>
            </a:r>
          </a:p>
          <a:p>
            <a:pPr marL="457200" indent="-457200" algn="ctr" eaLnBrk="1" hangingPunct="1">
              <a:buFont typeface="+mj-lt"/>
              <a:buAutoNum type="arabicPeriod"/>
            </a:pPr>
            <a:endParaRPr lang="en-US" sz="2400" dirty="0">
              <a:latin typeface="Rockwell"/>
              <a:cs typeface="Rockwell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r>
              <a:rPr lang="en-US" sz="2400" dirty="0">
                <a:latin typeface="Rockwell"/>
                <a:cs typeface="Rockwell"/>
              </a:rPr>
              <a:t>_________________________________</a:t>
            </a:r>
          </a:p>
          <a:p>
            <a:pPr marL="457200" indent="-457200" algn="ctr" eaLnBrk="1" hangingPunct="1">
              <a:buFont typeface="+mj-lt"/>
              <a:buAutoNum type="arabicPeriod"/>
            </a:pPr>
            <a:endParaRPr lang="en-US" sz="2400" dirty="0">
              <a:latin typeface="Rockwell"/>
              <a:cs typeface="Rockwell"/>
            </a:endParaRPr>
          </a:p>
          <a:p>
            <a:pPr marL="457200" indent="-457200" algn="ctr" eaLnBrk="1" hangingPunct="1">
              <a:buFont typeface="+mj-lt"/>
              <a:buAutoNum type="arabicPeriod"/>
            </a:pPr>
            <a:r>
              <a:rPr lang="en-US" sz="2400" dirty="0">
                <a:latin typeface="Rockwell"/>
                <a:cs typeface="Rockwell"/>
              </a:rPr>
              <a:t>_________________________________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0288" y="1868269"/>
            <a:ext cx="493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1"/>
                </a:solidFill>
                <a:latin typeface="Rockwell"/>
                <a:cs typeface="Rockwell"/>
              </a:rPr>
              <a:t>CELL MEMBRANE</a:t>
            </a:r>
            <a:endParaRPr lang="en-US" sz="3600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25908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u="sng" dirty="0">
                <a:solidFill>
                  <a:schemeClr val="accent2"/>
                </a:solidFill>
                <a:latin typeface="Rockwell"/>
                <a:cs typeface="Rockwell"/>
              </a:rPr>
              <a:t>DNA</a:t>
            </a:r>
            <a:endParaRPr lang="en-US" sz="3600" dirty="0">
              <a:solidFill>
                <a:schemeClr val="accent2"/>
              </a:solidFill>
              <a:latin typeface="Rockwell"/>
              <a:cs typeface="Rockwel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3352800"/>
            <a:ext cx="506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u="sng" dirty="0">
                <a:solidFill>
                  <a:schemeClr val="accent6"/>
                </a:solidFill>
                <a:latin typeface="Rockwell"/>
                <a:cs typeface="Rockwell"/>
              </a:rPr>
              <a:t>CYTOPLASM</a:t>
            </a:r>
            <a:endParaRPr lang="en-US" sz="3600" dirty="0">
              <a:solidFill>
                <a:schemeClr val="accent6"/>
              </a:solidFill>
              <a:latin typeface="Rockwell"/>
              <a:cs typeface="Rockwel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4078069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u="sng" dirty="0">
                <a:solidFill>
                  <a:schemeClr val="accent3"/>
                </a:solidFill>
                <a:latin typeface="Rockwell"/>
                <a:cs typeface="Rockwell"/>
              </a:rPr>
              <a:t>RIBOSOMES</a:t>
            </a:r>
            <a:endParaRPr lang="en-US" sz="3600" dirty="0">
              <a:solidFill>
                <a:schemeClr val="accent3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971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hschool.com/science/biology_place/biocoach/images/cells/allce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b="1" dirty="0" smtClean="0">
                <a:latin typeface="Rockwell"/>
                <a:cs typeface="Rockwell"/>
              </a:rPr>
              <a:t>Prokaryotic Cells </a:t>
            </a:r>
            <a:r>
              <a:rPr lang="en-US" sz="3200" b="1" dirty="0" err="1" smtClean="0">
                <a:latin typeface="Rockwell"/>
                <a:cs typeface="Rockwell"/>
              </a:rPr>
              <a:t>vs</a:t>
            </a:r>
            <a:r>
              <a:rPr lang="en-US" sz="3200" b="1" dirty="0" smtClean="0">
                <a:latin typeface="Rockwell"/>
                <a:cs typeface="Rockwell"/>
              </a:rPr>
              <a:t> Eukaryotic Cells</a:t>
            </a:r>
            <a:endParaRPr lang="en-US" sz="3200" b="1" dirty="0">
              <a:latin typeface="Rockwell"/>
              <a:cs typeface="Rockwell"/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01625" y="971550"/>
            <a:ext cx="8613775" cy="5505450"/>
            <a:chOff x="1332" y="4780"/>
            <a:chExt cx="9000" cy="5580"/>
          </a:xfrm>
        </p:grpSpPr>
        <p:sp>
          <p:nvSpPr>
            <p:cNvPr id="30734" name="Oval 3"/>
            <p:cNvSpPr>
              <a:spLocks noChangeArrowheads="1"/>
            </p:cNvSpPr>
            <p:nvPr/>
          </p:nvSpPr>
          <p:spPr bwMode="auto">
            <a:xfrm>
              <a:off x="4572" y="4780"/>
              <a:ext cx="5760" cy="5580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30735" name="Oval 4"/>
            <p:cNvSpPr>
              <a:spLocks noChangeArrowheads="1"/>
            </p:cNvSpPr>
            <p:nvPr/>
          </p:nvSpPr>
          <p:spPr bwMode="auto">
            <a:xfrm>
              <a:off x="1332" y="4780"/>
              <a:ext cx="5760" cy="5580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3589" y="4567535"/>
            <a:ext cx="282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>
                <a:latin typeface="Rockwell"/>
                <a:cs typeface="Rockwell"/>
              </a:rPr>
              <a:t>R</a:t>
            </a:r>
            <a:r>
              <a:rPr lang="en-US" sz="2400" b="1" dirty="0" smtClean="0">
                <a:latin typeface="Rockwell"/>
                <a:cs typeface="Rockwell"/>
              </a:rPr>
              <a:t>ibosomes</a:t>
            </a:r>
            <a:endParaRPr lang="en-US" sz="2400" b="1" dirty="0">
              <a:latin typeface="Rockwell"/>
              <a:cs typeface="Rockwel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13716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No membrane </a:t>
            </a:r>
            <a:endParaRPr lang="en-US" sz="2400" b="1" dirty="0" smtClean="0">
              <a:latin typeface="Rockwell"/>
              <a:cs typeface="Rockwell"/>
            </a:endParaRPr>
          </a:p>
          <a:p>
            <a:pPr algn="ctr" eaLnBrk="1" hangingPunct="1"/>
            <a:r>
              <a:rPr lang="en-US" sz="2400" b="1" dirty="0" smtClean="0">
                <a:latin typeface="Rockwell"/>
                <a:cs typeface="Rockwell"/>
              </a:rPr>
              <a:t>bound  </a:t>
            </a:r>
            <a:r>
              <a:rPr lang="en-US" sz="2400" b="1" dirty="0">
                <a:latin typeface="Rockwell"/>
                <a:cs typeface="Rockwell"/>
              </a:rPr>
              <a:t>organelles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15240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Has a nucleus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9400" y="3195935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Rockwell"/>
                <a:cs typeface="Rockwell"/>
              </a:rPr>
              <a:t>cytoplasm</a:t>
            </a:r>
            <a:endParaRPr lang="en-US" sz="2400" b="1" dirty="0">
              <a:latin typeface="Rockwell"/>
              <a:cs typeface="Rockwel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29718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latin typeface="Rockwell"/>
                <a:cs typeface="Rockwell"/>
              </a:rPr>
              <a:t>No nucleus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0" y="43434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Ex:  Plants &amp; Animals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33011" y="2438400"/>
            <a:ext cx="2205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Has DNA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44196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latin typeface="Rockwell"/>
                <a:cs typeface="Rockwell"/>
              </a:rPr>
              <a:t>Ex:  Bacteria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38800" y="27432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Rockwell"/>
                <a:cs typeface="Rockwell"/>
              </a:rPr>
              <a:t>Has membrane bound  organelles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71800" y="3729335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Rockwell"/>
                <a:cs typeface="Rockwell"/>
              </a:rPr>
              <a:t>cell </a:t>
            </a:r>
            <a:r>
              <a:rPr lang="en-US" sz="2400" b="1" dirty="0">
                <a:latin typeface="Rockwell"/>
                <a:cs typeface="Rockwell"/>
              </a:rPr>
              <a:t>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>
                <a:latin typeface="Rockwell"/>
                <a:cs typeface="Rockwell"/>
              </a:rPr>
              <a:t>Animal Cells vs. Plant </a:t>
            </a:r>
            <a:r>
              <a:rPr lang="en-US" b="1" dirty="0" smtClean="0">
                <a:latin typeface="Rockwell"/>
                <a:cs typeface="Rockwell"/>
              </a:rPr>
              <a:t>Cells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3901" y="990600"/>
            <a:ext cx="9144000" cy="5867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3600" dirty="0">
                <a:latin typeface="Rockwell"/>
                <a:cs typeface="Rockwell"/>
              </a:rPr>
              <a:t>Plant cells have ______________________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Rockwell"/>
                <a:cs typeface="Rockwell"/>
              </a:rPr>
              <a:t>Plant cells have ______________________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Rockwell"/>
                <a:cs typeface="Rockwell"/>
              </a:rPr>
              <a:t>Plant cells </a:t>
            </a:r>
            <a:r>
              <a:rPr lang="en-US" sz="3600" dirty="0" smtClean="0">
                <a:latin typeface="Rockwell"/>
                <a:cs typeface="Rockwell"/>
              </a:rPr>
              <a:t>have _______________________</a:t>
            </a:r>
            <a:endParaRPr lang="en-US" sz="3600" dirty="0">
              <a:latin typeface="Rockwell"/>
              <a:cs typeface="Rockwell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latin typeface="Rockwell"/>
                <a:cs typeface="Rockwell"/>
              </a:rPr>
              <a:t>Animal cells have </a:t>
            </a:r>
            <a:r>
              <a:rPr lang="en-US" sz="3600" dirty="0" smtClean="0">
                <a:latin typeface="Rockwell"/>
                <a:cs typeface="Rockwell"/>
              </a:rPr>
              <a:t> _____________ for breaking down waste.</a:t>
            </a:r>
            <a:endParaRPr lang="en-US" sz="3600" dirty="0">
              <a:latin typeface="Rockwell"/>
              <a:cs typeface="Rockwell"/>
            </a:endParaRPr>
          </a:p>
          <a:p>
            <a:pPr>
              <a:lnSpc>
                <a:spcPct val="150000"/>
              </a:lnSpc>
            </a:pPr>
            <a:endParaRPr lang="en-US" dirty="0">
              <a:latin typeface="Rockwell"/>
              <a:cs typeface="Rockwel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1143000"/>
            <a:ext cx="493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accent6"/>
                </a:solidFill>
                <a:latin typeface="Rockwell"/>
                <a:cs typeface="Rockwell"/>
              </a:rPr>
              <a:t>CELL WALL</a:t>
            </a:r>
            <a:r>
              <a:rPr lang="en-US" sz="3600" dirty="0">
                <a:solidFill>
                  <a:schemeClr val="accent6"/>
                </a:solidFill>
                <a:latin typeface="Rockwell"/>
                <a:cs typeface="Rockwell"/>
              </a:rPr>
              <a:t>S</a:t>
            </a:r>
            <a:endParaRPr lang="en-US" sz="3600" b="1" u="sng" dirty="0" smtClean="0">
              <a:solidFill>
                <a:schemeClr val="accent6"/>
              </a:solidFill>
              <a:latin typeface="Rockwell"/>
              <a:cs typeface="Rockwel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3800" y="2057400"/>
            <a:ext cx="493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accent1"/>
                </a:solidFill>
                <a:latin typeface="Rockwell"/>
                <a:cs typeface="Rockwell"/>
              </a:rPr>
              <a:t>CHLOROPLASTS</a:t>
            </a:r>
            <a:endParaRPr lang="en-US" sz="3600" dirty="0">
              <a:solidFill>
                <a:schemeClr val="accent1"/>
              </a:solidFill>
              <a:latin typeface="Rockwell"/>
              <a:cs typeface="Rockwel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3011269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chemeClr val="accent2"/>
                </a:solidFill>
                <a:latin typeface="Rockwell"/>
                <a:cs typeface="Rockwell"/>
              </a:rPr>
              <a:t>LARGER VACUOLE</a:t>
            </a:r>
            <a:endParaRPr lang="en-US" sz="3600" dirty="0">
              <a:solidFill>
                <a:schemeClr val="accent2"/>
              </a:solidFill>
              <a:latin typeface="Rockwell"/>
              <a:cs typeface="Rockwel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9600" y="3963002"/>
            <a:ext cx="4938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u="sng" dirty="0" smtClean="0">
                <a:solidFill>
                  <a:srgbClr val="7030A0"/>
                </a:solidFill>
                <a:latin typeface="Rockwell"/>
                <a:cs typeface="Rockwell"/>
              </a:rPr>
              <a:t>LYSOSOME</a:t>
            </a:r>
            <a:endParaRPr lang="en-US" sz="3600" dirty="0">
              <a:solidFill>
                <a:srgbClr val="7030A0"/>
              </a:solidFill>
              <a:latin typeface="Rockwell"/>
              <a:cs typeface="Rockwell"/>
            </a:endParaRPr>
          </a:p>
        </p:txBody>
      </p:sp>
      <p:pic>
        <p:nvPicPr>
          <p:cNvPr id="9" name="Picture 4" descr="Simple Structure of a lys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248">
            <a:off x="7298774" y="4693891"/>
            <a:ext cx="1653858" cy="20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6466</TotalTime>
  <Words>1024</Words>
  <Application>Microsoft Office PowerPoint</Application>
  <PresentationFormat>On-screen Show (4:3)</PresentationFormat>
  <Paragraphs>333</Paragraphs>
  <Slides>36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明朝</vt:lpstr>
      <vt:lpstr>ＭＳ Ｐゴシック</vt:lpstr>
      <vt:lpstr>Arial</vt:lpstr>
      <vt:lpstr>Calibri</vt:lpstr>
      <vt:lpstr>Rockwell</vt:lpstr>
      <vt:lpstr>Times New Roman</vt:lpstr>
      <vt:lpstr>Wingdings</vt:lpstr>
      <vt:lpstr>Office Theme</vt:lpstr>
      <vt:lpstr>Cells</vt:lpstr>
      <vt:lpstr>Cell Theory</vt:lpstr>
      <vt:lpstr>Shape &amp; Function</vt:lpstr>
      <vt:lpstr>Cell Structure and Function</vt:lpstr>
      <vt:lpstr>PowerPoint Presentation</vt:lpstr>
      <vt:lpstr>PowerPoint Presentation</vt:lpstr>
      <vt:lpstr>PowerPoint Presentation</vt:lpstr>
      <vt:lpstr>Prokaryotic Cells vs Eukaryotic Cells</vt:lpstr>
      <vt:lpstr>Animal Cells vs. Plant Cells</vt:lpstr>
      <vt:lpstr>PowerPoint Presentation</vt:lpstr>
      <vt:lpstr>PowerPoint Presentation</vt:lpstr>
      <vt:lpstr>Cell Wall </vt:lpstr>
      <vt:lpstr>Cell Membrane</vt:lpstr>
      <vt:lpstr>Vacuole</vt:lpstr>
      <vt:lpstr>Chloroplast</vt:lpstr>
      <vt:lpstr>Mitochondria</vt:lpstr>
      <vt:lpstr>Nucleus</vt:lpstr>
      <vt:lpstr>Ribosomes </vt:lpstr>
      <vt:lpstr>In Class Review #1 Organelles</vt:lpstr>
      <vt:lpstr>Cell Adaptations </vt:lpstr>
      <vt:lpstr>Cell Adaptations </vt:lpstr>
      <vt:lpstr>Cell Adaptations </vt:lpstr>
      <vt:lpstr>Plant Cells vs Animal Cells</vt:lpstr>
      <vt:lpstr>Microscopes</vt:lpstr>
      <vt:lpstr>In Class Review #4 Energy  &amp; #5 Respiration</vt:lpstr>
      <vt:lpstr>HW due:  EOC HW #3        6/5/19</vt:lpstr>
      <vt:lpstr>Membrane/Transport Rotations </vt:lpstr>
      <vt:lpstr>Clean sheet of paper:  EOC Review</vt:lpstr>
      <vt:lpstr>Released Items</vt:lpstr>
      <vt:lpstr>DNA &amp; Protein Synthesis</vt:lpstr>
      <vt:lpstr>PowerPoint Presentation</vt:lpstr>
      <vt:lpstr>PowerPoint Presentation</vt:lpstr>
      <vt:lpstr>Released Items</vt:lpstr>
      <vt:lpstr>Cell Cycles</vt:lpstr>
      <vt:lpstr>Genetics Review  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akirkwood</dc:creator>
  <cp:lastModifiedBy>mhandest</cp:lastModifiedBy>
  <cp:revision>199</cp:revision>
  <dcterms:created xsi:type="dcterms:W3CDTF">2012-02-22T14:42:02Z</dcterms:created>
  <dcterms:modified xsi:type="dcterms:W3CDTF">2019-06-04T23:34:49Z</dcterms:modified>
</cp:coreProperties>
</file>