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70" r:id="rId2"/>
    <p:sldId id="282" r:id="rId3"/>
    <p:sldId id="283" r:id="rId4"/>
    <p:sldId id="271" r:id="rId5"/>
    <p:sldId id="287" r:id="rId6"/>
    <p:sldId id="284" r:id="rId7"/>
    <p:sldId id="285" r:id="rId8"/>
    <p:sldId id="272" r:id="rId9"/>
    <p:sldId id="286" r:id="rId10"/>
    <p:sldId id="297" r:id="rId11"/>
    <p:sldId id="25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76" d="100"/>
          <a:sy n="76" d="100"/>
        </p:scale>
        <p:origin x="72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4499845-7ECB-4F58-AACF-8D814906502C}" type="datetimeFigureOut">
              <a:rPr lang="en-US" smtClean="0"/>
              <a:t>8/23/2019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39F163-CBA3-4941-9114-1F83F1C245D5}" type="slidenum">
              <a:rPr lang="en-US" smtClean="0"/>
              <a:t>‹#›</a:t>
            </a:fld>
            <a:endParaRPr lang="en-US"/>
          </a:p>
        </p:txBody>
      </p:sp>
    </p:spTree>
    <p:extLst>
      <p:ext uri="{BB962C8B-B14F-4D97-AF65-F5344CB8AC3E}">
        <p14:creationId xmlns:p14="http://schemas.microsoft.com/office/powerpoint/2010/main" val="40184723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ADB6421-5E58-49C5-93AA-25C206433637}" type="slidenum">
              <a:rPr lang="en-US"/>
              <a:pPr/>
              <a:t>2</a:t>
            </a:fld>
            <a:endParaRPr lang="en-US"/>
          </a:p>
        </p:txBody>
      </p:sp>
      <p:sp>
        <p:nvSpPr>
          <p:cNvPr id="489474" name="Rectangle 2"/>
          <p:cNvSpPr>
            <a:spLocks noGrp="1" noRot="1" noChangeAspect="1" noChangeArrowheads="1" noTextEdit="1"/>
          </p:cNvSpPr>
          <p:nvPr>
            <p:ph type="sldImg"/>
          </p:nvPr>
        </p:nvSpPr>
        <p:spPr>
          <a:ln/>
        </p:spPr>
      </p:sp>
      <p:sp>
        <p:nvSpPr>
          <p:cNvPr id="489475" name="Rectangle 3"/>
          <p:cNvSpPr>
            <a:spLocks noGrp="1" noChangeArrowheads="1"/>
          </p:cNvSpPr>
          <p:nvPr>
            <p:ph type="body" idx="1"/>
          </p:nvPr>
        </p:nvSpPr>
        <p:spPr/>
        <p:txBody>
          <a:bodyPr/>
          <a:lstStyle/>
          <a:p>
            <a:r>
              <a:rPr lang="en-US"/>
              <a:t>Figure 8.13 The effect of an enzyme on activation energy.</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0F9C49-A9E7-4C66-B785-0E0B7304EACB}" type="slidenum">
              <a:rPr lang="en-US"/>
              <a:pPr/>
              <a:t>3</a:t>
            </a:fld>
            <a:endParaRPr lang="en-US"/>
          </a:p>
        </p:txBody>
      </p:sp>
      <p:sp>
        <p:nvSpPr>
          <p:cNvPr id="498690" name="Rectangle 2"/>
          <p:cNvSpPr>
            <a:spLocks noGrp="1" noRot="1" noChangeAspect="1" noChangeArrowheads="1" noTextEdit="1"/>
          </p:cNvSpPr>
          <p:nvPr>
            <p:ph type="sldImg"/>
          </p:nvPr>
        </p:nvSpPr>
        <p:spPr>
          <a:ln/>
        </p:spPr>
      </p:sp>
      <p:sp>
        <p:nvSpPr>
          <p:cNvPr id="498691" name="Rectangle 3"/>
          <p:cNvSpPr>
            <a:spLocks noGrp="1" noChangeArrowheads="1"/>
          </p:cNvSpPr>
          <p:nvPr>
            <p:ph type="body" idx="1"/>
          </p:nvPr>
        </p:nvSpPr>
        <p:spPr/>
        <p:txBody>
          <a:bodyPr/>
          <a:lstStyle/>
          <a:p>
            <a:r>
              <a:rPr lang="en-US"/>
              <a:t>Figure 8.15 The active site and catalytic cycle of an enzyme.</a:t>
            </a:r>
          </a:p>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C0E8AE-3A71-457E-8524-7A76441E1DEA}" type="slidenum">
              <a:rPr lang="en-US"/>
              <a:pPr/>
              <a:t>6</a:t>
            </a:fld>
            <a:endParaRPr lang="en-US"/>
          </a:p>
        </p:txBody>
      </p:sp>
      <p:sp>
        <p:nvSpPr>
          <p:cNvPr id="506882" name="Rectangle 2"/>
          <p:cNvSpPr>
            <a:spLocks noGrp="1" noRot="1" noChangeAspect="1" noChangeArrowheads="1" noTextEdit="1"/>
          </p:cNvSpPr>
          <p:nvPr>
            <p:ph type="sldImg"/>
          </p:nvPr>
        </p:nvSpPr>
        <p:spPr>
          <a:ln/>
        </p:spPr>
      </p:sp>
      <p:sp>
        <p:nvSpPr>
          <p:cNvPr id="506883" name="Rectangle 3"/>
          <p:cNvSpPr>
            <a:spLocks noGrp="1" noChangeArrowheads="1"/>
          </p:cNvSpPr>
          <p:nvPr>
            <p:ph type="body" idx="1"/>
          </p:nvPr>
        </p:nvSpPr>
        <p:spPr/>
        <p:txBody>
          <a:bodyPr/>
          <a:lstStyle/>
          <a:p>
            <a:r>
              <a:rPr lang="en-US"/>
              <a:t>Figure 8.17 Inhibition of enzyme activity.</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0A62822-2348-449B-8E3C-777FFD773A58}" type="slidenum">
              <a:rPr lang="en-US"/>
              <a:pPr/>
              <a:t>7</a:t>
            </a:fld>
            <a:endParaRPr lang="en-US"/>
          </a:p>
        </p:txBody>
      </p:sp>
      <p:sp>
        <p:nvSpPr>
          <p:cNvPr id="510978" name="Rectangle 2"/>
          <p:cNvSpPr>
            <a:spLocks noGrp="1" noRot="1" noChangeAspect="1" noChangeArrowheads="1" noTextEdit="1"/>
          </p:cNvSpPr>
          <p:nvPr>
            <p:ph type="sldImg"/>
          </p:nvPr>
        </p:nvSpPr>
        <p:spPr>
          <a:ln/>
        </p:spPr>
      </p:sp>
      <p:sp>
        <p:nvSpPr>
          <p:cNvPr id="510979" name="Rectangle 3"/>
          <p:cNvSpPr>
            <a:spLocks noGrp="1" noChangeArrowheads="1"/>
          </p:cNvSpPr>
          <p:nvPr>
            <p:ph type="body" idx="1"/>
          </p:nvPr>
        </p:nvSpPr>
        <p:spPr/>
        <p:txBody>
          <a:bodyPr/>
          <a:lstStyle/>
          <a:p>
            <a:r>
              <a:rPr lang="en-US"/>
              <a:t>Figure 8.19 Allosteric regulation of enzyme activity.</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617EB71-B0EB-47E2-86E2-E9F2B27F0EE4}" type="slidenum">
              <a:rPr lang="en-US"/>
              <a:pPr/>
              <a:t>9</a:t>
            </a:fld>
            <a:endParaRPr lang="en-US"/>
          </a:p>
        </p:txBody>
      </p:sp>
      <p:sp>
        <p:nvSpPr>
          <p:cNvPr id="523266" name="Rectangle 2"/>
          <p:cNvSpPr>
            <a:spLocks noGrp="1" noRot="1" noChangeAspect="1" noChangeArrowheads="1" noTextEdit="1"/>
          </p:cNvSpPr>
          <p:nvPr>
            <p:ph type="sldImg"/>
          </p:nvPr>
        </p:nvSpPr>
        <p:spPr>
          <a:ln/>
        </p:spPr>
      </p:sp>
      <p:sp>
        <p:nvSpPr>
          <p:cNvPr id="523267" name="Rectangle 3"/>
          <p:cNvSpPr>
            <a:spLocks noGrp="1" noChangeArrowheads="1"/>
          </p:cNvSpPr>
          <p:nvPr>
            <p:ph type="body" idx="1"/>
          </p:nvPr>
        </p:nvSpPr>
        <p:spPr/>
        <p:txBody>
          <a:bodyPr/>
          <a:lstStyle/>
          <a:p>
            <a:r>
              <a:rPr lang="en-US"/>
              <a:t>Figure 8.21 Feedback inhibition in isoleucine synthesis.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91F09-4F0E-4ECA-8D1F-48CB55B1945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E1C7D8E-957C-4981-9744-0F6EAF1021B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331B1F3-0A23-4D98-A946-A14F3B5C94B6}"/>
              </a:ext>
            </a:extLst>
          </p:cNvPr>
          <p:cNvSpPr>
            <a:spLocks noGrp="1"/>
          </p:cNvSpPr>
          <p:nvPr>
            <p:ph type="dt" sz="half" idx="10"/>
          </p:nvPr>
        </p:nvSpPr>
        <p:spPr/>
        <p:txBody>
          <a:bodyPr/>
          <a:lstStyle/>
          <a:p>
            <a:fld id="{8AE1E89F-0495-4A49-88B7-A2FA5472B2D6}" type="datetimeFigureOut">
              <a:rPr lang="en-US" smtClean="0"/>
              <a:t>8/23/2019</a:t>
            </a:fld>
            <a:endParaRPr lang="en-US"/>
          </a:p>
        </p:txBody>
      </p:sp>
      <p:sp>
        <p:nvSpPr>
          <p:cNvPr id="5" name="Footer Placeholder 4">
            <a:extLst>
              <a:ext uri="{FF2B5EF4-FFF2-40B4-BE49-F238E27FC236}">
                <a16:creationId xmlns:a16="http://schemas.microsoft.com/office/drawing/2014/main" id="{2002BD89-0CEE-42CF-9768-C7611EA584C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1F4A2F-5D75-449C-AF67-B35813BDA1FA}"/>
              </a:ext>
            </a:extLst>
          </p:cNvPr>
          <p:cNvSpPr>
            <a:spLocks noGrp="1"/>
          </p:cNvSpPr>
          <p:nvPr>
            <p:ph type="sldNum" sz="quarter" idx="12"/>
          </p:nvPr>
        </p:nvSpPr>
        <p:spPr/>
        <p:txBody>
          <a:bodyPr/>
          <a:lstStyle/>
          <a:p>
            <a:fld id="{FC473A77-BE92-4FF0-87F3-D06D90BCB013}" type="slidenum">
              <a:rPr lang="en-US" smtClean="0"/>
              <a:t>‹#›</a:t>
            </a:fld>
            <a:endParaRPr lang="en-US"/>
          </a:p>
        </p:txBody>
      </p:sp>
    </p:spTree>
    <p:extLst>
      <p:ext uri="{BB962C8B-B14F-4D97-AF65-F5344CB8AC3E}">
        <p14:creationId xmlns:p14="http://schemas.microsoft.com/office/powerpoint/2010/main" val="29947193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A0357-623B-42C7-B4AD-24C15E84590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901AD5B-E402-48A4-9F36-81D6F42E1B7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88AAD8-34F1-4EB5-92B4-B67994CA7381}"/>
              </a:ext>
            </a:extLst>
          </p:cNvPr>
          <p:cNvSpPr>
            <a:spLocks noGrp="1"/>
          </p:cNvSpPr>
          <p:nvPr>
            <p:ph type="dt" sz="half" idx="10"/>
          </p:nvPr>
        </p:nvSpPr>
        <p:spPr/>
        <p:txBody>
          <a:bodyPr/>
          <a:lstStyle/>
          <a:p>
            <a:fld id="{8AE1E89F-0495-4A49-88B7-A2FA5472B2D6}" type="datetimeFigureOut">
              <a:rPr lang="en-US" smtClean="0"/>
              <a:t>8/23/2019</a:t>
            </a:fld>
            <a:endParaRPr lang="en-US"/>
          </a:p>
        </p:txBody>
      </p:sp>
      <p:sp>
        <p:nvSpPr>
          <p:cNvPr id="5" name="Footer Placeholder 4">
            <a:extLst>
              <a:ext uri="{FF2B5EF4-FFF2-40B4-BE49-F238E27FC236}">
                <a16:creationId xmlns:a16="http://schemas.microsoft.com/office/drawing/2014/main" id="{F8B23CD6-D8A6-4323-8DF2-089BEF96BCE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235575-ABC0-4FF3-B51E-E8FA96796BB0}"/>
              </a:ext>
            </a:extLst>
          </p:cNvPr>
          <p:cNvSpPr>
            <a:spLocks noGrp="1"/>
          </p:cNvSpPr>
          <p:nvPr>
            <p:ph type="sldNum" sz="quarter" idx="12"/>
          </p:nvPr>
        </p:nvSpPr>
        <p:spPr/>
        <p:txBody>
          <a:bodyPr/>
          <a:lstStyle/>
          <a:p>
            <a:fld id="{FC473A77-BE92-4FF0-87F3-D06D90BCB013}" type="slidenum">
              <a:rPr lang="en-US" smtClean="0"/>
              <a:t>‹#›</a:t>
            </a:fld>
            <a:endParaRPr lang="en-US"/>
          </a:p>
        </p:txBody>
      </p:sp>
    </p:spTree>
    <p:extLst>
      <p:ext uri="{BB962C8B-B14F-4D97-AF65-F5344CB8AC3E}">
        <p14:creationId xmlns:p14="http://schemas.microsoft.com/office/powerpoint/2010/main" val="10844271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B542FFB-FB6E-434B-B0D0-B028821A4F1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6136047-312B-4002-87D6-C9DFBD67E19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451F98-063F-49CA-8BE0-454640DA9339}"/>
              </a:ext>
            </a:extLst>
          </p:cNvPr>
          <p:cNvSpPr>
            <a:spLocks noGrp="1"/>
          </p:cNvSpPr>
          <p:nvPr>
            <p:ph type="dt" sz="half" idx="10"/>
          </p:nvPr>
        </p:nvSpPr>
        <p:spPr/>
        <p:txBody>
          <a:bodyPr/>
          <a:lstStyle/>
          <a:p>
            <a:fld id="{8AE1E89F-0495-4A49-88B7-A2FA5472B2D6}" type="datetimeFigureOut">
              <a:rPr lang="en-US" smtClean="0"/>
              <a:t>8/23/2019</a:t>
            </a:fld>
            <a:endParaRPr lang="en-US"/>
          </a:p>
        </p:txBody>
      </p:sp>
      <p:sp>
        <p:nvSpPr>
          <p:cNvPr id="5" name="Footer Placeholder 4">
            <a:extLst>
              <a:ext uri="{FF2B5EF4-FFF2-40B4-BE49-F238E27FC236}">
                <a16:creationId xmlns:a16="http://schemas.microsoft.com/office/drawing/2014/main" id="{FCBA8E08-F338-4C08-87F7-62049B7E31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A8DCC6-87E5-4400-93F5-246D5B8E938A}"/>
              </a:ext>
            </a:extLst>
          </p:cNvPr>
          <p:cNvSpPr>
            <a:spLocks noGrp="1"/>
          </p:cNvSpPr>
          <p:nvPr>
            <p:ph type="sldNum" sz="quarter" idx="12"/>
          </p:nvPr>
        </p:nvSpPr>
        <p:spPr/>
        <p:txBody>
          <a:bodyPr/>
          <a:lstStyle/>
          <a:p>
            <a:fld id="{FC473A77-BE92-4FF0-87F3-D06D90BCB013}" type="slidenum">
              <a:rPr lang="en-US" smtClean="0"/>
              <a:t>‹#›</a:t>
            </a:fld>
            <a:endParaRPr lang="en-US"/>
          </a:p>
        </p:txBody>
      </p:sp>
    </p:spTree>
    <p:extLst>
      <p:ext uri="{BB962C8B-B14F-4D97-AF65-F5344CB8AC3E}">
        <p14:creationId xmlns:p14="http://schemas.microsoft.com/office/powerpoint/2010/main" val="36509645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07A42D-4050-4406-A4C4-ADC147D4588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E9D0D64-B9EB-41A3-AAA3-64D5777DC2C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AE6CAC4-1BD5-45BF-8996-24C680EE0CDF}"/>
              </a:ext>
            </a:extLst>
          </p:cNvPr>
          <p:cNvSpPr>
            <a:spLocks noGrp="1"/>
          </p:cNvSpPr>
          <p:nvPr>
            <p:ph type="dt" sz="half" idx="10"/>
          </p:nvPr>
        </p:nvSpPr>
        <p:spPr/>
        <p:txBody>
          <a:bodyPr/>
          <a:lstStyle/>
          <a:p>
            <a:fld id="{8AE1E89F-0495-4A49-88B7-A2FA5472B2D6}" type="datetimeFigureOut">
              <a:rPr lang="en-US" smtClean="0"/>
              <a:t>8/23/2019</a:t>
            </a:fld>
            <a:endParaRPr lang="en-US"/>
          </a:p>
        </p:txBody>
      </p:sp>
      <p:sp>
        <p:nvSpPr>
          <p:cNvPr id="5" name="Footer Placeholder 4">
            <a:extLst>
              <a:ext uri="{FF2B5EF4-FFF2-40B4-BE49-F238E27FC236}">
                <a16:creationId xmlns:a16="http://schemas.microsoft.com/office/drawing/2014/main" id="{A7B7FBA0-1C7A-4430-8131-401FBAA268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5171B5D-259C-42A2-BA1C-ED8AC327E675}"/>
              </a:ext>
            </a:extLst>
          </p:cNvPr>
          <p:cNvSpPr>
            <a:spLocks noGrp="1"/>
          </p:cNvSpPr>
          <p:nvPr>
            <p:ph type="sldNum" sz="quarter" idx="12"/>
          </p:nvPr>
        </p:nvSpPr>
        <p:spPr/>
        <p:txBody>
          <a:bodyPr/>
          <a:lstStyle/>
          <a:p>
            <a:fld id="{FC473A77-BE92-4FF0-87F3-D06D90BCB013}" type="slidenum">
              <a:rPr lang="en-US" smtClean="0"/>
              <a:t>‹#›</a:t>
            </a:fld>
            <a:endParaRPr lang="en-US"/>
          </a:p>
        </p:txBody>
      </p:sp>
    </p:spTree>
    <p:extLst>
      <p:ext uri="{BB962C8B-B14F-4D97-AF65-F5344CB8AC3E}">
        <p14:creationId xmlns:p14="http://schemas.microsoft.com/office/powerpoint/2010/main" val="25583791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B207D-E298-48A4-81AA-D2085ADAC6E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9CC7FCE-80E4-4878-B334-ECBB8550F81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CDCCC71-ECE8-4C7C-B2D0-4A158B3BDE32}"/>
              </a:ext>
            </a:extLst>
          </p:cNvPr>
          <p:cNvSpPr>
            <a:spLocks noGrp="1"/>
          </p:cNvSpPr>
          <p:nvPr>
            <p:ph type="dt" sz="half" idx="10"/>
          </p:nvPr>
        </p:nvSpPr>
        <p:spPr/>
        <p:txBody>
          <a:bodyPr/>
          <a:lstStyle/>
          <a:p>
            <a:fld id="{8AE1E89F-0495-4A49-88B7-A2FA5472B2D6}" type="datetimeFigureOut">
              <a:rPr lang="en-US" smtClean="0"/>
              <a:t>8/23/2019</a:t>
            </a:fld>
            <a:endParaRPr lang="en-US"/>
          </a:p>
        </p:txBody>
      </p:sp>
      <p:sp>
        <p:nvSpPr>
          <p:cNvPr id="5" name="Footer Placeholder 4">
            <a:extLst>
              <a:ext uri="{FF2B5EF4-FFF2-40B4-BE49-F238E27FC236}">
                <a16:creationId xmlns:a16="http://schemas.microsoft.com/office/drawing/2014/main" id="{724364FC-8721-4A27-BD1E-78006E3C92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CD76C8-6141-41B1-841A-4F0279ECC0FC}"/>
              </a:ext>
            </a:extLst>
          </p:cNvPr>
          <p:cNvSpPr>
            <a:spLocks noGrp="1"/>
          </p:cNvSpPr>
          <p:nvPr>
            <p:ph type="sldNum" sz="quarter" idx="12"/>
          </p:nvPr>
        </p:nvSpPr>
        <p:spPr/>
        <p:txBody>
          <a:bodyPr/>
          <a:lstStyle/>
          <a:p>
            <a:fld id="{FC473A77-BE92-4FF0-87F3-D06D90BCB013}" type="slidenum">
              <a:rPr lang="en-US" smtClean="0"/>
              <a:t>‹#›</a:t>
            </a:fld>
            <a:endParaRPr lang="en-US"/>
          </a:p>
        </p:txBody>
      </p:sp>
    </p:spTree>
    <p:extLst>
      <p:ext uri="{BB962C8B-B14F-4D97-AF65-F5344CB8AC3E}">
        <p14:creationId xmlns:p14="http://schemas.microsoft.com/office/powerpoint/2010/main" val="860257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D9B27A-EC20-4132-9326-C81FB478F8E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5A91214-1637-457F-9B20-B7C99A00FF1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E3931FA-8206-4DA2-B0A1-251B6310F2E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DC97B4C-0565-4DED-9D21-1ACF7230E9AD}"/>
              </a:ext>
            </a:extLst>
          </p:cNvPr>
          <p:cNvSpPr>
            <a:spLocks noGrp="1"/>
          </p:cNvSpPr>
          <p:nvPr>
            <p:ph type="dt" sz="half" idx="10"/>
          </p:nvPr>
        </p:nvSpPr>
        <p:spPr/>
        <p:txBody>
          <a:bodyPr/>
          <a:lstStyle/>
          <a:p>
            <a:fld id="{8AE1E89F-0495-4A49-88B7-A2FA5472B2D6}" type="datetimeFigureOut">
              <a:rPr lang="en-US" smtClean="0"/>
              <a:t>8/23/2019</a:t>
            </a:fld>
            <a:endParaRPr lang="en-US"/>
          </a:p>
        </p:txBody>
      </p:sp>
      <p:sp>
        <p:nvSpPr>
          <p:cNvPr id="6" name="Footer Placeholder 5">
            <a:extLst>
              <a:ext uri="{FF2B5EF4-FFF2-40B4-BE49-F238E27FC236}">
                <a16:creationId xmlns:a16="http://schemas.microsoft.com/office/drawing/2014/main" id="{3E85CDBD-A08D-4EE5-887A-33717962707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9C2564F-86A7-4070-9F15-1D8F42423E5C}"/>
              </a:ext>
            </a:extLst>
          </p:cNvPr>
          <p:cNvSpPr>
            <a:spLocks noGrp="1"/>
          </p:cNvSpPr>
          <p:nvPr>
            <p:ph type="sldNum" sz="quarter" idx="12"/>
          </p:nvPr>
        </p:nvSpPr>
        <p:spPr/>
        <p:txBody>
          <a:bodyPr/>
          <a:lstStyle/>
          <a:p>
            <a:fld id="{FC473A77-BE92-4FF0-87F3-D06D90BCB013}" type="slidenum">
              <a:rPr lang="en-US" smtClean="0"/>
              <a:t>‹#›</a:t>
            </a:fld>
            <a:endParaRPr lang="en-US"/>
          </a:p>
        </p:txBody>
      </p:sp>
    </p:spTree>
    <p:extLst>
      <p:ext uri="{BB962C8B-B14F-4D97-AF65-F5344CB8AC3E}">
        <p14:creationId xmlns:p14="http://schemas.microsoft.com/office/powerpoint/2010/main" val="10698738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D1DFD9-3D08-4634-982B-048C3861131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028C427-A00B-4E5F-A073-A16D3E95186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E0F713E-35BF-4B83-B624-68898D7D5B3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C9499B6-DB5A-4C89-B965-4F53E16B982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44FD114-04AA-4BBB-9C67-7B8B3F99CF8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F4FE473-2312-4702-BAAB-FC1FD8FB3816}"/>
              </a:ext>
            </a:extLst>
          </p:cNvPr>
          <p:cNvSpPr>
            <a:spLocks noGrp="1"/>
          </p:cNvSpPr>
          <p:nvPr>
            <p:ph type="dt" sz="half" idx="10"/>
          </p:nvPr>
        </p:nvSpPr>
        <p:spPr/>
        <p:txBody>
          <a:bodyPr/>
          <a:lstStyle/>
          <a:p>
            <a:fld id="{8AE1E89F-0495-4A49-88B7-A2FA5472B2D6}" type="datetimeFigureOut">
              <a:rPr lang="en-US" smtClean="0"/>
              <a:t>8/23/2019</a:t>
            </a:fld>
            <a:endParaRPr lang="en-US"/>
          </a:p>
        </p:txBody>
      </p:sp>
      <p:sp>
        <p:nvSpPr>
          <p:cNvPr id="8" name="Footer Placeholder 7">
            <a:extLst>
              <a:ext uri="{FF2B5EF4-FFF2-40B4-BE49-F238E27FC236}">
                <a16:creationId xmlns:a16="http://schemas.microsoft.com/office/drawing/2014/main" id="{BA7D5CE3-DC1D-45A1-8193-ACC8EEF5090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218FB04-7CF2-48F4-AD01-FA11016AA8AD}"/>
              </a:ext>
            </a:extLst>
          </p:cNvPr>
          <p:cNvSpPr>
            <a:spLocks noGrp="1"/>
          </p:cNvSpPr>
          <p:nvPr>
            <p:ph type="sldNum" sz="quarter" idx="12"/>
          </p:nvPr>
        </p:nvSpPr>
        <p:spPr/>
        <p:txBody>
          <a:bodyPr/>
          <a:lstStyle/>
          <a:p>
            <a:fld id="{FC473A77-BE92-4FF0-87F3-D06D90BCB013}" type="slidenum">
              <a:rPr lang="en-US" smtClean="0"/>
              <a:t>‹#›</a:t>
            </a:fld>
            <a:endParaRPr lang="en-US"/>
          </a:p>
        </p:txBody>
      </p:sp>
    </p:spTree>
    <p:extLst>
      <p:ext uri="{BB962C8B-B14F-4D97-AF65-F5344CB8AC3E}">
        <p14:creationId xmlns:p14="http://schemas.microsoft.com/office/powerpoint/2010/main" val="6934301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13D7F-3BE0-41F3-9416-99A7DF881D1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A3A4116-6FA4-4809-934E-50C8E6711F54}"/>
              </a:ext>
            </a:extLst>
          </p:cNvPr>
          <p:cNvSpPr>
            <a:spLocks noGrp="1"/>
          </p:cNvSpPr>
          <p:nvPr>
            <p:ph type="dt" sz="half" idx="10"/>
          </p:nvPr>
        </p:nvSpPr>
        <p:spPr/>
        <p:txBody>
          <a:bodyPr/>
          <a:lstStyle/>
          <a:p>
            <a:fld id="{8AE1E89F-0495-4A49-88B7-A2FA5472B2D6}" type="datetimeFigureOut">
              <a:rPr lang="en-US" smtClean="0"/>
              <a:t>8/23/2019</a:t>
            </a:fld>
            <a:endParaRPr lang="en-US"/>
          </a:p>
        </p:txBody>
      </p:sp>
      <p:sp>
        <p:nvSpPr>
          <p:cNvPr id="4" name="Footer Placeholder 3">
            <a:extLst>
              <a:ext uri="{FF2B5EF4-FFF2-40B4-BE49-F238E27FC236}">
                <a16:creationId xmlns:a16="http://schemas.microsoft.com/office/drawing/2014/main" id="{D0349BED-7B4C-43FE-A237-BDBC2CE5940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B43917C-2642-487F-8877-B0A530A7A871}"/>
              </a:ext>
            </a:extLst>
          </p:cNvPr>
          <p:cNvSpPr>
            <a:spLocks noGrp="1"/>
          </p:cNvSpPr>
          <p:nvPr>
            <p:ph type="sldNum" sz="quarter" idx="12"/>
          </p:nvPr>
        </p:nvSpPr>
        <p:spPr/>
        <p:txBody>
          <a:bodyPr/>
          <a:lstStyle/>
          <a:p>
            <a:fld id="{FC473A77-BE92-4FF0-87F3-D06D90BCB013}" type="slidenum">
              <a:rPr lang="en-US" smtClean="0"/>
              <a:t>‹#›</a:t>
            </a:fld>
            <a:endParaRPr lang="en-US"/>
          </a:p>
        </p:txBody>
      </p:sp>
    </p:spTree>
    <p:extLst>
      <p:ext uri="{BB962C8B-B14F-4D97-AF65-F5344CB8AC3E}">
        <p14:creationId xmlns:p14="http://schemas.microsoft.com/office/powerpoint/2010/main" val="35744501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5AE15D-8EFA-4956-9130-DB02C0578574}"/>
              </a:ext>
            </a:extLst>
          </p:cNvPr>
          <p:cNvSpPr>
            <a:spLocks noGrp="1"/>
          </p:cNvSpPr>
          <p:nvPr>
            <p:ph type="dt" sz="half" idx="10"/>
          </p:nvPr>
        </p:nvSpPr>
        <p:spPr/>
        <p:txBody>
          <a:bodyPr/>
          <a:lstStyle/>
          <a:p>
            <a:fld id="{8AE1E89F-0495-4A49-88B7-A2FA5472B2D6}" type="datetimeFigureOut">
              <a:rPr lang="en-US" smtClean="0"/>
              <a:t>8/23/2019</a:t>
            </a:fld>
            <a:endParaRPr lang="en-US"/>
          </a:p>
        </p:txBody>
      </p:sp>
      <p:sp>
        <p:nvSpPr>
          <p:cNvPr id="3" name="Footer Placeholder 2">
            <a:extLst>
              <a:ext uri="{FF2B5EF4-FFF2-40B4-BE49-F238E27FC236}">
                <a16:creationId xmlns:a16="http://schemas.microsoft.com/office/drawing/2014/main" id="{32700856-55E3-47FD-AEF5-4F03D59FFC7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3E235A6-E479-4E34-8B80-EFFAF5A28CA8}"/>
              </a:ext>
            </a:extLst>
          </p:cNvPr>
          <p:cNvSpPr>
            <a:spLocks noGrp="1"/>
          </p:cNvSpPr>
          <p:nvPr>
            <p:ph type="sldNum" sz="quarter" idx="12"/>
          </p:nvPr>
        </p:nvSpPr>
        <p:spPr/>
        <p:txBody>
          <a:bodyPr/>
          <a:lstStyle/>
          <a:p>
            <a:fld id="{FC473A77-BE92-4FF0-87F3-D06D90BCB013}" type="slidenum">
              <a:rPr lang="en-US" smtClean="0"/>
              <a:t>‹#›</a:t>
            </a:fld>
            <a:endParaRPr lang="en-US"/>
          </a:p>
        </p:txBody>
      </p:sp>
    </p:spTree>
    <p:extLst>
      <p:ext uri="{BB962C8B-B14F-4D97-AF65-F5344CB8AC3E}">
        <p14:creationId xmlns:p14="http://schemas.microsoft.com/office/powerpoint/2010/main" val="24538537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E0CCB9-3566-4222-AEFB-C2CB2E64525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66AFF68-CE91-4595-995B-5FC8B3E0C84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F85C006-BA9E-4BB8-A7A1-CEFDAED549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E71449A-2486-4EC4-8F05-EFFEB3913274}"/>
              </a:ext>
            </a:extLst>
          </p:cNvPr>
          <p:cNvSpPr>
            <a:spLocks noGrp="1"/>
          </p:cNvSpPr>
          <p:nvPr>
            <p:ph type="dt" sz="half" idx="10"/>
          </p:nvPr>
        </p:nvSpPr>
        <p:spPr/>
        <p:txBody>
          <a:bodyPr/>
          <a:lstStyle/>
          <a:p>
            <a:fld id="{8AE1E89F-0495-4A49-88B7-A2FA5472B2D6}" type="datetimeFigureOut">
              <a:rPr lang="en-US" smtClean="0"/>
              <a:t>8/23/2019</a:t>
            </a:fld>
            <a:endParaRPr lang="en-US"/>
          </a:p>
        </p:txBody>
      </p:sp>
      <p:sp>
        <p:nvSpPr>
          <p:cNvPr id="6" name="Footer Placeholder 5">
            <a:extLst>
              <a:ext uri="{FF2B5EF4-FFF2-40B4-BE49-F238E27FC236}">
                <a16:creationId xmlns:a16="http://schemas.microsoft.com/office/drawing/2014/main" id="{8BEEF8A8-1F18-4A5D-86B9-C32859210B5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784D0B0-C46E-464B-A430-9A952AC203CF}"/>
              </a:ext>
            </a:extLst>
          </p:cNvPr>
          <p:cNvSpPr>
            <a:spLocks noGrp="1"/>
          </p:cNvSpPr>
          <p:nvPr>
            <p:ph type="sldNum" sz="quarter" idx="12"/>
          </p:nvPr>
        </p:nvSpPr>
        <p:spPr/>
        <p:txBody>
          <a:bodyPr/>
          <a:lstStyle/>
          <a:p>
            <a:fld id="{FC473A77-BE92-4FF0-87F3-D06D90BCB013}" type="slidenum">
              <a:rPr lang="en-US" smtClean="0"/>
              <a:t>‹#›</a:t>
            </a:fld>
            <a:endParaRPr lang="en-US"/>
          </a:p>
        </p:txBody>
      </p:sp>
    </p:spTree>
    <p:extLst>
      <p:ext uri="{BB962C8B-B14F-4D97-AF65-F5344CB8AC3E}">
        <p14:creationId xmlns:p14="http://schemas.microsoft.com/office/powerpoint/2010/main" val="34883361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C6C57B-AF8F-4EF5-AEA1-788EB8025EC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5654C82-28AC-4929-9AB6-0DBE7AE3B13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68291D-50C0-403F-AEA5-4964EC9232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E465B5A-7626-4A5E-A328-E1A345A2CBE5}"/>
              </a:ext>
            </a:extLst>
          </p:cNvPr>
          <p:cNvSpPr>
            <a:spLocks noGrp="1"/>
          </p:cNvSpPr>
          <p:nvPr>
            <p:ph type="dt" sz="half" idx="10"/>
          </p:nvPr>
        </p:nvSpPr>
        <p:spPr/>
        <p:txBody>
          <a:bodyPr/>
          <a:lstStyle/>
          <a:p>
            <a:fld id="{8AE1E89F-0495-4A49-88B7-A2FA5472B2D6}" type="datetimeFigureOut">
              <a:rPr lang="en-US" smtClean="0"/>
              <a:t>8/23/2019</a:t>
            </a:fld>
            <a:endParaRPr lang="en-US"/>
          </a:p>
        </p:txBody>
      </p:sp>
      <p:sp>
        <p:nvSpPr>
          <p:cNvPr id="6" name="Footer Placeholder 5">
            <a:extLst>
              <a:ext uri="{FF2B5EF4-FFF2-40B4-BE49-F238E27FC236}">
                <a16:creationId xmlns:a16="http://schemas.microsoft.com/office/drawing/2014/main" id="{BF99A636-B07D-42D9-9EF2-D83F971E008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5D3BD85-28DE-4FBF-99DA-6194C67D39EC}"/>
              </a:ext>
            </a:extLst>
          </p:cNvPr>
          <p:cNvSpPr>
            <a:spLocks noGrp="1"/>
          </p:cNvSpPr>
          <p:nvPr>
            <p:ph type="sldNum" sz="quarter" idx="12"/>
          </p:nvPr>
        </p:nvSpPr>
        <p:spPr/>
        <p:txBody>
          <a:bodyPr/>
          <a:lstStyle/>
          <a:p>
            <a:fld id="{FC473A77-BE92-4FF0-87F3-D06D90BCB013}" type="slidenum">
              <a:rPr lang="en-US" smtClean="0"/>
              <a:t>‹#›</a:t>
            </a:fld>
            <a:endParaRPr lang="en-US"/>
          </a:p>
        </p:txBody>
      </p:sp>
    </p:spTree>
    <p:extLst>
      <p:ext uri="{BB962C8B-B14F-4D97-AF65-F5344CB8AC3E}">
        <p14:creationId xmlns:p14="http://schemas.microsoft.com/office/powerpoint/2010/main" val="5355468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5A29651-2F15-46CD-BE92-8099E8D7419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A2A9D70-FC4C-4D75-B543-EA15B5555D8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AD3E307-201A-4957-AB41-C6616A1037B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E1E89F-0495-4A49-88B7-A2FA5472B2D6}" type="datetimeFigureOut">
              <a:rPr lang="en-US" smtClean="0"/>
              <a:t>8/23/2019</a:t>
            </a:fld>
            <a:endParaRPr lang="en-US"/>
          </a:p>
        </p:txBody>
      </p:sp>
      <p:sp>
        <p:nvSpPr>
          <p:cNvPr id="5" name="Footer Placeholder 4">
            <a:extLst>
              <a:ext uri="{FF2B5EF4-FFF2-40B4-BE49-F238E27FC236}">
                <a16:creationId xmlns:a16="http://schemas.microsoft.com/office/drawing/2014/main" id="{0A0AFCDD-8028-46AE-AE5C-D4365E46861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9E4C5D8-8E9B-4AF6-A612-8E6C2040D3E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473A77-BE92-4FF0-87F3-D06D90BCB013}" type="slidenum">
              <a:rPr lang="en-US" smtClean="0"/>
              <a:t>‹#›</a:t>
            </a:fld>
            <a:endParaRPr lang="en-US"/>
          </a:p>
        </p:txBody>
      </p:sp>
    </p:spTree>
    <p:extLst>
      <p:ext uri="{BB962C8B-B14F-4D97-AF65-F5344CB8AC3E}">
        <p14:creationId xmlns:p14="http://schemas.microsoft.com/office/powerpoint/2010/main" val="27767214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3"/>
          <p:cNvSpPr>
            <a:spLocks noGrp="1" noChangeArrowheads="1"/>
          </p:cNvSpPr>
          <p:nvPr>
            <p:ph idx="1"/>
          </p:nvPr>
        </p:nvSpPr>
        <p:spPr>
          <a:xfrm>
            <a:off x="2090738" y="1143000"/>
            <a:ext cx="8272462" cy="5334000"/>
          </a:xfrm>
        </p:spPr>
        <p:txBody>
          <a:bodyPr/>
          <a:lstStyle/>
          <a:p>
            <a:r>
              <a:rPr lang="en-US" sz="2400" dirty="0"/>
              <a:t>Most enzymes are proteins</a:t>
            </a:r>
          </a:p>
          <a:p>
            <a:r>
              <a:rPr lang="en-US" sz="2400" dirty="0"/>
              <a:t>Catalyst=changes the rate of the reaction but is not consumed (used up) by the reaction</a:t>
            </a:r>
          </a:p>
          <a:p>
            <a:r>
              <a:rPr lang="en-US" sz="2400" dirty="0"/>
              <a:t>Enzymes lower the activation energy of the reaction (activation energy or free energy of activation  is usually in the form of heat and is required to make the molecules interact or break)</a:t>
            </a:r>
          </a:p>
          <a:p>
            <a:r>
              <a:rPr lang="en-US" sz="2400" dirty="0"/>
              <a:t>Enzymes are specific to their substrate (reactant) because the shape of the active site (only region of enzyme that binds to substrate) conforms to the shape of the substrate (induced fit)</a:t>
            </a:r>
          </a:p>
          <a:p>
            <a:r>
              <a:rPr lang="en-US" sz="2400" dirty="0"/>
              <a:t>Like a clasping handshake or lock &amp; key</a:t>
            </a:r>
            <a:endParaRPr lang="en-US" sz="2600" dirty="0"/>
          </a:p>
        </p:txBody>
      </p:sp>
      <p:sp>
        <p:nvSpPr>
          <p:cNvPr id="49154" name="Rectangle 2"/>
          <p:cNvSpPr>
            <a:spLocks noGrp="1" noChangeArrowheads="1"/>
          </p:cNvSpPr>
          <p:nvPr>
            <p:ph type="title"/>
          </p:nvPr>
        </p:nvSpPr>
        <p:spPr/>
        <p:txBody>
          <a:bodyPr/>
          <a:lstStyle/>
          <a:p>
            <a:pPr eaLnBrk="1" hangingPunct="1"/>
            <a:r>
              <a:rPr lang="en-US"/>
              <a:t>Enzymes as catalysts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0" y="1219200"/>
            <a:ext cx="9144000" cy="5334000"/>
          </a:xfrm>
        </p:spPr>
        <p:txBody>
          <a:bodyPr>
            <a:normAutofit fontScale="92500" lnSpcReduction="20000"/>
          </a:bodyPr>
          <a:lstStyle/>
          <a:p>
            <a:r>
              <a:rPr lang="en-US" dirty="0"/>
              <a:t>Read the articles at your table.  </a:t>
            </a:r>
          </a:p>
          <a:p>
            <a:r>
              <a:rPr lang="en-US" dirty="0"/>
              <a:t>Discuss what you read with your tablemates.</a:t>
            </a:r>
          </a:p>
          <a:p>
            <a:r>
              <a:rPr lang="en-US" dirty="0"/>
              <a:t>10 minutes</a:t>
            </a:r>
          </a:p>
          <a:p>
            <a:endParaRPr lang="en-US" dirty="0"/>
          </a:p>
          <a:p>
            <a:r>
              <a:rPr lang="en-US" dirty="0"/>
              <a:t>Questions:</a:t>
            </a:r>
          </a:p>
          <a:p>
            <a:pPr marL="624078" indent="-514350">
              <a:buFont typeface="+mj-lt"/>
              <a:buAutoNum type="arabicPeriod"/>
            </a:pPr>
            <a:r>
              <a:rPr lang="en-US" dirty="0"/>
              <a:t>Define metabolism and relate the term to enzymes and enzyme activity.</a:t>
            </a:r>
          </a:p>
          <a:p>
            <a:pPr marL="624078" indent="-514350">
              <a:buFont typeface="+mj-lt"/>
              <a:buAutoNum type="arabicPeriod"/>
            </a:pPr>
            <a:r>
              <a:rPr lang="en-US" dirty="0"/>
              <a:t>What enzyme breaks down fats?</a:t>
            </a:r>
          </a:p>
          <a:p>
            <a:pPr marL="624078" indent="-514350">
              <a:buFont typeface="+mj-lt"/>
              <a:buAutoNum type="arabicPeriod"/>
            </a:pPr>
            <a:r>
              <a:rPr lang="en-US" dirty="0"/>
              <a:t>What family of biochemical does </a:t>
            </a:r>
            <a:r>
              <a:rPr lang="en-US" dirty="0" err="1"/>
              <a:t>catalase</a:t>
            </a:r>
            <a:r>
              <a:rPr lang="en-US" dirty="0"/>
              <a:t> belong to?</a:t>
            </a:r>
          </a:p>
          <a:p>
            <a:pPr marL="624078" indent="-514350">
              <a:buFont typeface="+mj-lt"/>
              <a:buAutoNum type="arabicPeriod"/>
            </a:pPr>
            <a:r>
              <a:rPr lang="en-US" dirty="0"/>
              <a:t>What is the substrate for the enzyme </a:t>
            </a:r>
            <a:r>
              <a:rPr lang="en-US" dirty="0" err="1"/>
              <a:t>catalase</a:t>
            </a:r>
            <a:r>
              <a:rPr lang="en-US" dirty="0"/>
              <a:t>?</a:t>
            </a:r>
          </a:p>
          <a:p>
            <a:pPr marL="624078" indent="-514350">
              <a:buFont typeface="+mj-lt"/>
              <a:buAutoNum type="arabicPeriod"/>
            </a:pPr>
            <a:r>
              <a:rPr lang="en-US" dirty="0"/>
              <a:t>Why is </a:t>
            </a:r>
            <a:r>
              <a:rPr lang="en-US" dirty="0" err="1"/>
              <a:t>catalase</a:t>
            </a:r>
            <a:r>
              <a:rPr lang="en-US" dirty="0"/>
              <a:t> important in the human body?  Is it also important to plants?  Explain why or why not.</a:t>
            </a:r>
          </a:p>
          <a:p>
            <a:pPr marL="624078" indent="-514350">
              <a:buFont typeface="+mj-lt"/>
              <a:buAutoNum type="arabicPeriod"/>
            </a:pPr>
            <a:r>
              <a:rPr lang="en-US" dirty="0"/>
              <a:t>How is </a:t>
            </a:r>
            <a:r>
              <a:rPr lang="en-US" dirty="0" err="1"/>
              <a:t>catalase</a:t>
            </a:r>
            <a:r>
              <a:rPr lang="en-US" dirty="0"/>
              <a:t> used in the food industry and cosmetology</a:t>
            </a:r>
          </a:p>
        </p:txBody>
      </p:sp>
      <p:sp>
        <p:nvSpPr>
          <p:cNvPr id="3" name="Title 2"/>
          <p:cNvSpPr>
            <a:spLocks noGrp="1"/>
          </p:cNvSpPr>
          <p:nvPr>
            <p:ph type="title"/>
          </p:nvPr>
        </p:nvSpPr>
        <p:spPr/>
        <p:txBody>
          <a:bodyPr/>
          <a:lstStyle/>
          <a:p>
            <a:r>
              <a:rPr lang="en-US" dirty="0"/>
              <a:t>Enzyme and </a:t>
            </a:r>
            <a:r>
              <a:rPr lang="en-US" dirty="0" err="1"/>
              <a:t>Catalase</a:t>
            </a:r>
            <a:r>
              <a:rPr lang="en-US" dirty="0"/>
              <a:t> Articles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fade">
                                      <p:cBhvr>
                                        <p:cTn id="22" dur="20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fade">
                                      <p:cBhvr>
                                        <p:cTn id="27" dur="2000"/>
                                        <p:tgtEl>
                                          <p:spTgt spid="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xEl>
                                              <p:pRg st="6" end="6"/>
                                            </p:txEl>
                                          </p:spTgt>
                                        </p:tgtEl>
                                        <p:attrNameLst>
                                          <p:attrName>style.visibility</p:attrName>
                                        </p:attrNameLst>
                                      </p:cBhvr>
                                      <p:to>
                                        <p:strVal val="visible"/>
                                      </p:to>
                                    </p:set>
                                    <p:animEffect transition="in" filter="fade">
                                      <p:cBhvr>
                                        <p:cTn id="32" dur="2000"/>
                                        <p:tgtEl>
                                          <p:spTgt spid="2">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animEffect transition="in" filter="fade">
                                      <p:cBhvr>
                                        <p:cTn id="37" dur="2000"/>
                                        <p:tgtEl>
                                          <p:spTgt spid="2">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
                                            <p:txEl>
                                              <p:pRg st="8" end="8"/>
                                            </p:txEl>
                                          </p:spTgt>
                                        </p:tgtEl>
                                        <p:attrNameLst>
                                          <p:attrName>style.visibility</p:attrName>
                                        </p:attrNameLst>
                                      </p:cBhvr>
                                      <p:to>
                                        <p:strVal val="visible"/>
                                      </p:to>
                                    </p:set>
                                    <p:animEffect transition="in" filter="fade">
                                      <p:cBhvr>
                                        <p:cTn id="42" dur="2000"/>
                                        <p:tgtEl>
                                          <p:spTgt spid="2">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
                                            <p:txEl>
                                              <p:pRg st="9" end="9"/>
                                            </p:txEl>
                                          </p:spTgt>
                                        </p:tgtEl>
                                        <p:attrNameLst>
                                          <p:attrName>style.visibility</p:attrName>
                                        </p:attrNameLst>
                                      </p:cBhvr>
                                      <p:to>
                                        <p:strVal val="visible"/>
                                      </p:to>
                                    </p:set>
                                    <p:animEffect transition="in" filter="fade">
                                      <p:cBhvr>
                                        <p:cTn id="47" dur="2000"/>
                                        <p:tgtEl>
                                          <p:spTgt spid="2">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
                                            <p:txEl>
                                              <p:pRg st="10" end="10"/>
                                            </p:txEl>
                                          </p:spTgt>
                                        </p:tgtEl>
                                        <p:attrNameLst>
                                          <p:attrName>style.visibility</p:attrName>
                                        </p:attrNameLst>
                                      </p:cBhvr>
                                      <p:to>
                                        <p:strVal val="visible"/>
                                      </p:to>
                                    </p:set>
                                    <p:animEffect transition="in" filter="fade">
                                      <p:cBhvr>
                                        <p:cTn id="52" dur="2000"/>
                                        <p:tgtEl>
                                          <p:spTgt spid="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014629-0C7C-4557-AF00-C2A55133B3EF}"/>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5C4F0F02-C3DE-400A-8AE9-B9181DF50FF0}"/>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4402264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8482" name="Picture 34" descr="08_13EnzymeActivation-U"/>
          <p:cNvPicPr>
            <a:picLocks noChangeAspect="1" noChangeArrowheads="1"/>
          </p:cNvPicPr>
          <p:nvPr/>
        </p:nvPicPr>
        <p:blipFill>
          <a:blip r:embed="rId3" cstate="print"/>
          <a:srcRect/>
          <a:stretch>
            <a:fillRect/>
          </a:stretch>
        </p:blipFill>
        <p:spPr bwMode="auto">
          <a:xfrm>
            <a:off x="1820864" y="455614"/>
            <a:ext cx="8548687" cy="5945187"/>
          </a:xfrm>
          <a:prstGeom prst="rect">
            <a:avLst/>
          </a:prstGeom>
          <a:noFill/>
        </p:spPr>
      </p:pic>
      <p:sp>
        <p:nvSpPr>
          <p:cNvPr id="488451" name="Rectangle 3"/>
          <p:cNvSpPr>
            <a:spLocks noGrp="1" noChangeArrowheads="1"/>
          </p:cNvSpPr>
          <p:nvPr>
            <p:ph type="ctrTitle"/>
          </p:nvPr>
        </p:nvSpPr>
        <p:spPr bwMode="auto">
          <a:xfrm>
            <a:off x="1676400" y="0"/>
            <a:ext cx="1981200" cy="304800"/>
          </a:xfrm>
          <a:noFill/>
          <a:ln w="3175">
            <a:miter lim="800000"/>
            <a:headEnd/>
            <a:tailEnd/>
          </a:ln>
        </p:spPr>
        <p:txBody>
          <a:bodyPr vert="horz" wrap="square" lIns="91440" tIns="45720" rIns="91440" bIns="45720" numCol="1" rtlCol="0" anchor="t" anchorCtr="0" compatLnSpc="1">
            <a:prstTxWarp prst="textNoShape">
              <a:avLst/>
            </a:prstTxWarp>
            <a:normAutofit/>
          </a:bodyPr>
          <a:lstStyle/>
          <a:p>
            <a:pPr algn="l"/>
            <a:r>
              <a:rPr lang="en-US" sz="1200">
                <a:latin typeface="Arial" charset="0"/>
              </a:rPr>
              <a:t>Figure 8.13</a:t>
            </a:r>
          </a:p>
        </p:txBody>
      </p:sp>
      <p:sp>
        <p:nvSpPr>
          <p:cNvPr id="488452" name="Text Box 4"/>
          <p:cNvSpPr txBox="1">
            <a:spLocks noChangeArrowheads="1"/>
          </p:cNvSpPr>
          <p:nvPr/>
        </p:nvSpPr>
        <p:spPr bwMode="auto">
          <a:xfrm>
            <a:off x="2763838" y="663576"/>
            <a:ext cx="1363662" cy="1243013"/>
          </a:xfrm>
          <a:prstGeom prst="rect">
            <a:avLst/>
          </a:prstGeom>
          <a:noFill/>
          <a:ln w="9525">
            <a:noFill/>
            <a:miter lim="800000"/>
            <a:headEnd/>
            <a:tailEnd/>
          </a:ln>
          <a:effectLst/>
        </p:spPr>
        <p:txBody>
          <a:bodyPr wrap="none" lIns="0" tIns="0" rIns="0" bIns="0"/>
          <a:lstStyle/>
          <a:p>
            <a:pPr>
              <a:lnSpc>
                <a:spcPct val="90000"/>
              </a:lnSpc>
            </a:pPr>
            <a:r>
              <a:rPr lang="en-US" sz="2200" b="1">
                <a:latin typeface="Arial" charset="0"/>
              </a:rPr>
              <a:t>Course of</a:t>
            </a:r>
            <a:br>
              <a:rPr lang="en-US" sz="2200" b="1">
                <a:latin typeface="Arial" charset="0"/>
              </a:rPr>
            </a:br>
            <a:r>
              <a:rPr lang="en-US" sz="2200" b="1">
                <a:latin typeface="Arial" charset="0"/>
              </a:rPr>
              <a:t>reaction</a:t>
            </a:r>
            <a:br>
              <a:rPr lang="en-US" sz="2200" b="1">
                <a:latin typeface="Arial" charset="0"/>
              </a:rPr>
            </a:br>
            <a:r>
              <a:rPr lang="en-US" sz="2200" b="1">
                <a:latin typeface="Arial" charset="0"/>
              </a:rPr>
              <a:t>without</a:t>
            </a:r>
            <a:br>
              <a:rPr lang="en-US" sz="2200" b="1">
                <a:latin typeface="Arial" charset="0"/>
              </a:rPr>
            </a:br>
            <a:r>
              <a:rPr lang="en-US" sz="2200" b="1">
                <a:latin typeface="Arial" charset="0"/>
              </a:rPr>
              <a:t>enzyme</a:t>
            </a:r>
          </a:p>
        </p:txBody>
      </p:sp>
      <p:sp>
        <p:nvSpPr>
          <p:cNvPr id="488472" name="Text Box 24"/>
          <p:cNvSpPr txBox="1">
            <a:spLocks noChangeArrowheads="1"/>
          </p:cNvSpPr>
          <p:nvPr/>
        </p:nvSpPr>
        <p:spPr bwMode="auto">
          <a:xfrm>
            <a:off x="6234113" y="976314"/>
            <a:ext cx="1085850" cy="1019175"/>
          </a:xfrm>
          <a:prstGeom prst="rect">
            <a:avLst/>
          </a:prstGeom>
          <a:noFill/>
          <a:ln w="9525">
            <a:noFill/>
            <a:miter lim="800000"/>
            <a:headEnd/>
            <a:tailEnd/>
          </a:ln>
          <a:effectLst/>
        </p:spPr>
        <p:txBody>
          <a:bodyPr wrap="none" lIns="0" tIns="0" rIns="0" bIns="0"/>
          <a:lstStyle/>
          <a:p>
            <a:r>
              <a:rPr lang="en-US" sz="2200" b="1">
                <a:latin typeface="Arial" charset="0"/>
              </a:rPr>
              <a:t>E</a:t>
            </a:r>
            <a:r>
              <a:rPr lang="en-US" sz="2200" b="1" baseline="-25000">
                <a:latin typeface="Arial" charset="0"/>
              </a:rPr>
              <a:t>A</a:t>
            </a:r>
            <a:br>
              <a:rPr lang="en-US" sz="2200" b="1">
                <a:latin typeface="Arial" charset="0"/>
              </a:rPr>
            </a:br>
            <a:r>
              <a:rPr lang="en-US" sz="2200" b="1">
                <a:latin typeface="Arial" charset="0"/>
              </a:rPr>
              <a:t>without</a:t>
            </a:r>
            <a:br>
              <a:rPr lang="en-US" sz="2200" b="1">
                <a:latin typeface="Arial" charset="0"/>
              </a:rPr>
            </a:br>
            <a:r>
              <a:rPr lang="en-US" sz="2200" b="1">
                <a:latin typeface="Arial" charset="0"/>
              </a:rPr>
              <a:t>enzyme</a:t>
            </a:r>
          </a:p>
        </p:txBody>
      </p:sp>
      <p:sp>
        <p:nvSpPr>
          <p:cNvPr id="488473" name="Text Box 25"/>
          <p:cNvSpPr txBox="1">
            <a:spLocks noChangeArrowheads="1"/>
          </p:cNvSpPr>
          <p:nvPr/>
        </p:nvSpPr>
        <p:spPr bwMode="auto">
          <a:xfrm>
            <a:off x="7893050" y="1552576"/>
            <a:ext cx="1085850" cy="1019175"/>
          </a:xfrm>
          <a:prstGeom prst="rect">
            <a:avLst/>
          </a:prstGeom>
          <a:noFill/>
          <a:ln w="9525">
            <a:noFill/>
            <a:miter lim="800000"/>
            <a:headEnd/>
            <a:tailEnd/>
          </a:ln>
          <a:effectLst/>
        </p:spPr>
        <p:txBody>
          <a:bodyPr wrap="none" lIns="0" tIns="0" rIns="0" bIns="0"/>
          <a:lstStyle/>
          <a:p>
            <a:pPr>
              <a:lnSpc>
                <a:spcPct val="90000"/>
              </a:lnSpc>
            </a:pPr>
            <a:r>
              <a:rPr lang="en-US" sz="2200" b="1">
                <a:solidFill>
                  <a:srgbClr val="EF1A23"/>
                </a:solidFill>
                <a:latin typeface="Arial" charset="0"/>
              </a:rPr>
              <a:t>E</a:t>
            </a:r>
            <a:r>
              <a:rPr lang="en-US" sz="2200" b="1" baseline="-25000">
                <a:solidFill>
                  <a:srgbClr val="EF1A23"/>
                </a:solidFill>
                <a:latin typeface="Arial" charset="0"/>
              </a:rPr>
              <a:t>A</a:t>
            </a:r>
            <a:r>
              <a:rPr lang="en-US" sz="2200" b="1">
                <a:solidFill>
                  <a:srgbClr val="EF1A23"/>
                </a:solidFill>
                <a:latin typeface="Arial" charset="0"/>
              </a:rPr>
              <a:t> with</a:t>
            </a:r>
            <a:br>
              <a:rPr lang="en-US" sz="2200" b="1">
                <a:solidFill>
                  <a:srgbClr val="EF1A23"/>
                </a:solidFill>
                <a:latin typeface="Arial" charset="0"/>
              </a:rPr>
            </a:br>
            <a:r>
              <a:rPr lang="en-US" sz="2200" b="1">
                <a:solidFill>
                  <a:srgbClr val="EF1A23"/>
                </a:solidFill>
                <a:latin typeface="Arial" charset="0"/>
              </a:rPr>
              <a:t>enzyme</a:t>
            </a:r>
            <a:br>
              <a:rPr lang="en-US" sz="2200" b="1">
                <a:solidFill>
                  <a:srgbClr val="EF1A23"/>
                </a:solidFill>
                <a:latin typeface="Arial" charset="0"/>
              </a:rPr>
            </a:br>
            <a:r>
              <a:rPr lang="en-US" sz="2200" b="1">
                <a:solidFill>
                  <a:srgbClr val="EF1A23"/>
                </a:solidFill>
                <a:latin typeface="Arial" charset="0"/>
              </a:rPr>
              <a:t>is lower</a:t>
            </a:r>
          </a:p>
        </p:txBody>
      </p:sp>
      <p:sp>
        <p:nvSpPr>
          <p:cNvPr id="488474" name="Text Box 26"/>
          <p:cNvSpPr txBox="1">
            <a:spLocks noChangeArrowheads="1"/>
          </p:cNvSpPr>
          <p:nvPr/>
        </p:nvSpPr>
        <p:spPr bwMode="auto">
          <a:xfrm>
            <a:off x="3573463" y="3317875"/>
            <a:ext cx="1695450" cy="927100"/>
          </a:xfrm>
          <a:prstGeom prst="rect">
            <a:avLst/>
          </a:prstGeom>
          <a:noFill/>
          <a:ln w="9525">
            <a:noFill/>
            <a:miter lim="800000"/>
            <a:headEnd/>
            <a:tailEnd/>
          </a:ln>
          <a:effectLst/>
        </p:spPr>
        <p:txBody>
          <a:bodyPr wrap="none" lIns="0" tIns="0" rIns="0" bIns="0"/>
          <a:lstStyle/>
          <a:p>
            <a:pPr>
              <a:lnSpc>
                <a:spcPct val="90000"/>
              </a:lnSpc>
            </a:pPr>
            <a:r>
              <a:rPr lang="en-US" sz="2200" b="1">
                <a:solidFill>
                  <a:srgbClr val="EF1A23"/>
                </a:solidFill>
                <a:latin typeface="Arial" charset="0"/>
              </a:rPr>
              <a:t>Course of</a:t>
            </a:r>
            <a:br>
              <a:rPr lang="en-US" sz="2200" b="1">
                <a:solidFill>
                  <a:srgbClr val="EF1A23"/>
                </a:solidFill>
                <a:latin typeface="Arial" charset="0"/>
              </a:rPr>
            </a:br>
            <a:r>
              <a:rPr lang="en-US" sz="2200" b="1">
                <a:solidFill>
                  <a:srgbClr val="EF1A23"/>
                </a:solidFill>
                <a:latin typeface="Arial" charset="0"/>
              </a:rPr>
              <a:t>reaction</a:t>
            </a:r>
            <a:br>
              <a:rPr lang="en-US" sz="2200" b="1">
                <a:solidFill>
                  <a:srgbClr val="EF1A23"/>
                </a:solidFill>
                <a:latin typeface="Arial" charset="0"/>
              </a:rPr>
            </a:br>
            <a:r>
              <a:rPr lang="en-US" sz="2200" b="1">
                <a:solidFill>
                  <a:srgbClr val="EF1A23"/>
                </a:solidFill>
                <a:latin typeface="Arial" charset="0"/>
              </a:rPr>
              <a:t>with enzyme</a:t>
            </a:r>
          </a:p>
        </p:txBody>
      </p:sp>
      <p:sp>
        <p:nvSpPr>
          <p:cNvPr id="488475" name="Text Box 27"/>
          <p:cNvSpPr txBox="1">
            <a:spLocks noChangeArrowheads="1"/>
          </p:cNvSpPr>
          <p:nvPr/>
        </p:nvSpPr>
        <p:spPr bwMode="auto">
          <a:xfrm>
            <a:off x="2916238" y="2655888"/>
            <a:ext cx="1338262" cy="330200"/>
          </a:xfrm>
          <a:prstGeom prst="rect">
            <a:avLst/>
          </a:prstGeom>
          <a:noFill/>
          <a:ln w="9525">
            <a:noFill/>
            <a:miter lim="800000"/>
            <a:headEnd/>
            <a:tailEnd/>
          </a:ln>
          <a:effectLst/>
        </p:spPr>
        <p:txBody>
          <a:bodyPr wrap="none" lIns="0" tIns="0" rIns="0" bIns="0"/>
          <a:lstStyle/>
          <a:p>
            <a:pPr>
              <a:lnSpc>
                <a:spcPct val="90000"/>
              </a:lnSpc>
            </a:pPr>
            <a:r>
              <a:rPr lang="en-US" sz="2200" b="1">
                <a:latin typeface="Arial" charset="0"/>
              </a:rPr>
              <a:t>Reactants</a:t>
            </a:r>
          </a:p>
        </p:txBody>
      </p:sp>
      <p:sp>
        <p:nvSpPr>
          <p:cNvPr id="488476" name="Text Box 28"/>
          <p:cNvSpPr txBox="1">
            <a:spLocks noChangeArrowheads="1"/>
          </p:cNvSpPr>
          <p:nvPr/>
        </p:nvSpPr>
        <p:spPr bwMode="auto">
          <a:xfrm>
            <a:off x="7188200" y="4981576"/>
            <a:ext cx="1244600" cy="303213"/>
          </a:xfrm>
          <a:prstGeom prst="rect">
            <a:avLst/>
          </a:prstGeom>
          <a:noFill/>
          <a:ln w="9525">
            <a:noFill/>
            <a:miter lim="800000"/>
            <a:headEnd/>
            <a:tailEnd/>
          </a:ln>
          <a:effectLst/>
        </p:spPr>
        <p:txBody>
          <a:bodyPr wrap="none" lIns="0" tIns="0" rIns="0" bIns="0"/>
          <a:lstStyle/>
          <a:p>
            <a:pPr>
              <a:lnSpc>
                <a:spcPct val="90000"/>
              </a:lnSpc>
            </a:pPr>
            <a:r>
              <a:rPr lang="en-US" sz="2200" b="1">
                <a:latin typeface="Arial" charset="0"/>
              </a:rPr>
              <a:t>Products</a:t>
            </a:r>
          </a:p>
        </p:txBody>
      </p:sp>
      <p:sp>
        <p:nvSpPr>
          <p:cNvPr id="488477" name="Text Box 29"/>
          <p:cNvSpPr txBox="1">
            <a:spLocks noChangeArrowheads="1"/>
          </p:cNvSpPr>
          <p:nvPr/>
        </p:nvSpPr>
        <p:spPr bwMode="auto">
          <a:xfrm>
            <a:off x="7994650" y="3328988"/>
            <a:ext cx="2249488" cy="595312"/>
          </a:xfrm>
          <a:prstGeom prst="rect">
            <a:avLst/>
          </a:prstGeom>
          <a:noFill/>
          <a:ln w="9525">
            <a:noFill/>
            <a:miter lim="800000"/>
            <a:headEnd/>
            <a:tailEnd/>
          </a:ln>
          <a:effectLst/>
        </p:spPr>
        <p:txBody>
          <a:bodyPr wrap="none" lIns="0" tIns="0" rIns="0" bIns="0"/>
          <a:lstStyle/>
          <a:p>
            <a:pPr>
              <a:lnSpc>
                <a:spcPct val="90000"/>
              </a:lnSpc>
            </a:pPr>
            <a:r>
              <a:rPr lang="en-US" sz="2200" b="1">
                <a:latin typeface="Arial" charset="0"/>
                <a:sym typeface="Symbol" pitchFamily="84" charset="2"/>
              </a:rPr>
              <a:t></a:t>
            </a:r>
            <a:r>
              <a:rPr lang="en-US" sz="2200" b="1" i="1">
                <a:latin typeface="Arial" charset="0"/>
              </a:rPr>
              <a:t>G</a:t>
            </a:r>
            <a:r>
              <a:rPr lang="en-US" sz="2200" b="1">
                <a:latin typeface="Arial" charset="0"/>
              </a:rPr>
              <a:t> is unaffected</a:t>
            </a:r>
            <a:br>
              <a:rPr lang="en-US" sz="2200" b="1">
                <a:latin typeface="Arial" charset="0"/>
              </a:rPr>
            </a:br>
            <a:r>
              <a:rPr lang="en-US" sz="2200" b="1">
                <a:latin typeface="Arial" charset="0"/>
              </a:rPr>
              <a:t>by enzyme</a:t>
            </a:r>
          </a:p>
        </p:txBody>
      </p:sp>
      <p:sp>
        <p:nvSpPr>
          <p:cNvPr id="488478" name="Text Box 30"/>
          <p:cNvSpPr txBox="1">
            <a:spLocks noChangeArrowheads="1"/>
          </p:cNvSpPr>
          <p:nvPr/>
        </p:nvSpPr>
        <p:spPr bwMode="auto">
          <a:xfrm>
            <a:off x="4278313" y="5684838"/>
            <a:ext cx="3281362" cy="330200"/>
          </a:xfrm>
          <a:prstGeom prst="rect">
            <a:avLst/>
          </a:prstGeom>
          <a:noFill/>
          <a:ln w="9525">
            <a:noFill/>
            <a:miter lim="800000"/>
            <a:headEnd/>
            <a:tailEnd/>
          </a:ln>
          <a:effectLst/>
        </p:spPr>
        <p:txBody>
          <a:bodyPr wrap="none" lIns="0" tIns="0" rIns="0" bIns="0"/>
          <a:lstStyle/>
          <a:p>
            <a:pPr>
              <a:lnSpc>
                <a:spcPct val="90000"/>
              </a:lnSpc>
            </a:pPr>
            <a:r>
              <a:rPr lang="en-US" sz="2200" b="1">
                <a:latin typeface="Arial" charset="0"/>
              </a:rPr>
              <a:t>Progress of the reaction</a:t>
            </a:r>
          </a:p>
        </p:txBody>
      </p:sp>
      <p:sp>
        <p:nvSpPr>
          <p:cNvPr id="488479" name="Text Box 31"/>
          <p:cNvSpPr txBox="1">
            <a:spLocks noChangeArrowheads="1"/>
          </p:cNvSpPr>
          <p:nvPr/>
        </p:nvSpPr>
        <p:spPr bwMode="auto">
          <a:xfrm rot="-5400000">
            <a:off x="1434307" y="3199607"/>
            <a:ext cx="1641475" cy="344488"/>
          </a:xfrm>
          <a:prstGeom prst="rect">
            <a:avLst/>
          </a:prstGeom>
          <a:noFill/>
          <a:ln w="9525">
            <a:noFill/>
            <a:miter lim="800000"/>
            <a:headEnd/>
            <a:tailEnd/>
          </a:ln>
          <a:effectLst/>
        </p:spPr>
        <p:txBody>
          <a:bodyPr wrap="none" lIns="0" tIns="0" rIns="0" bIns="0"/>
          <a:lstStyle/>
          <a:p>
            <a:pPr>
              <a:lnSpc>
                <a:spcPct val="90000"/>
              </a:lnSpc>
            </a:pPr>
            <a:r>
              <a:rPr lang="en-US" sz="2200" b="1">
                <a:latin typeface="Arial" charset="0"/>
              </a:rPr>
              <a:t>Free energy</a:t>
            </a:r>
          </a:p>
        </p:txBody>
      </p:sp>
      <p:sp>
        <p:nvSpPr>
          <p:cNvPr id="488480" name="Line 32"/>
          <p:cNvSpPr>
            <a:spLocks noChangeShapeType="1"/>
          </p:cNvSpPr>
          <p:nvPr/>
        </p:nvSpPr>
        <p:spPr bwMode="auto">
          <a:xfrm>
            <a:off x="4130676" y="833439"/>
            <a:ext cx="436563" cy="357187"/>
          </a:xfrm>
          <a:prstGeom prst="line">
            <a:avLst/>
          </a:prstGeom>
          <a:noFill/>
          <a:ln w="12700">
            <a:solidFill>
              <a:schemeClr val="tx1"/>
            </a:solidFill>
            <a:round/>
            <a:headEnd/>
            <a:tailEnd/>
          </a:ln>
          <a:effectLst/>
        </p:spPr>
        <p:txBody>
          <a:bodyPr wrap="none" anchor="ctr"/>
          <a:lstStyle/>
          <a:p>
            <a:endParaRPr lang="en-US"/>
          </a:p>
        </p:txBody>
      </p:sp>
      <p:sp>
        <p:nvSpPr>
          <p:cNvPr id="488481" name="Line 33"/>
          <p:cNvSpPr>
            <a:spLocks noChangeShapeType="1"/>
          </p:cNvSpPr>
          <p:nvPr/>
        </p:nvSpPr>
        <p:spPr bwMode="auto">
          <a:xfrm flipV="1">
            <a:off x="4170363" y="2103438"/>
            <a:ext cx="488950" cy="1217612"/>
          </a:xfrm>
          <a:prstGeom prst="line">
            <a:avLst/>
          </a:prstGeom>
          <a:noFill/>
          <a:ln w="12700">
            <a:solidFill>
              <a:srgbClr val="EF1A23"/>
            </a:solidFill>
            <a:round/>
            <a:headEnd/>
            <a:tailEnd/>
          </a:ln>
          <a:effectLst/>
        </p:spPr>
        <p:txBody>
          <a:bodyPr wrap="none" anchor="ct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7704" name="Picture 40" descr="08_15CatalyticCycle_3-U"/>
          <p:cNvPicPr>
            <a:picLocks noChangeAspect="1" noChangeArrowheads="1"/>
          </p:cNvPicPr>
          <p:nvPr/>
        </p:nvPicPr>
        <p:blipFill>
          <a:blip r:embed="rId3" cstate="print"/>
          <a:srcRect/>
          <a:stretch>
            <a:fillRect/>
          </a:stretch>
        </p:blipFill>
        <p:spPr bwMode="auto">
          <a:xfrm>
            <a:off x="1952625" y="136525"/>
            <a:ext cx="8286750" cy="6584950"/>
          </a:xfrm>
          <a:prstGeom prst="rect">
            <a:avLst/>
          </a:prstGeom>
          <a:noFill/>
        </p:spPr>
      </p:pic>
      <p:sp>
        <p:nvSpPr>
          <p:cNvPr id="497666" name="Rectangle 2"/>
          <p:cNvSpPr>
            <a:spLocks noGrp="1" noChangeArrowheads="1"/>
          </p:cNvSpPr>
          <p:nvPr>
            <p:ph type="ctrTitle"/>
          </p:nvPr>
        </p:nvSpPr>
        <p:spPr bwMode="auto">
          <a:xfrm>
            <a:off x="1676400" y="0"/>
            <a:ext cx="1981200" cy="304800"/>
          </a:xfrm>
          <a:noFill/>
          <a:ln w="3175">
            <a:miter lim="800000"/>
            <a:headEnd/>
            <a:tailEnd/>
          </a:ln>
        </p:spPr>
        <p:txBody>
          <a:bodyPr vert="horz" wrap="square" lIns="91440" tIns="45720" rIns="91440" bIns="45720" numCol="1" rtlCol="0" anchor="t" anchorCtr="0" compatLnSpc="1">
            <a:prstTxWarp prst="textNoShape">
              <a:avLst/>
            </a:prstTxWarp>
            <a:normAutofit/>
          </a:bodyPr>
          <a:lstStyle/>
          <a:p>
            <a:pPr algn="l"/>
            <a:r>
              <a:rPr lang="en-US" sz="1200">
                <a:latin typeface="Arial" charset="0"/>
              </a:rPr>
              <a:t>Figure 8.15-3</a:t>
            </a:r>
          </a:p>
        </p:txBody>
      </p:sp>
      <p:sp>
        <p:nvSpPr>
          <p:cNvPr id="497669" name="Text Box 5"/>
          <p:cNvSpPr txBox="1">
            <a:spLocks noChangeArrowheads="1"/>
          </p:cNvSpPr>
          <p:nvPr/>
        </p:nvSpPr>
        <p:spPr bwMode="auto">
          <a:xfrm>
            <a:off x="2524125" y="1562101"/>
            <a:ext cx="1125538" cy="290513"/>
          </a:xfrm>
          <a:prstGeom prst="rect">
            <a:avLst/>
          </a:prstGeom>
          <a:noFill/>
          <a:ln w="9525">
            <a:noFill/>
            <a:miter lim="800000"/>
            <a:headEnd/>
            <a:tailEnd/>
          </a:ln>
          <a:effectLst/>
        </p:spPr>
        <p:txBody>
          <a:bodyPr wrap="none" lIns="0" tIns="0" rIns="0" bIns="0"/>
          <a:lstStyle/>
          <a:p>
            <a:pPr>
              <a:lnSpc>
                <a:spcPct val="90000"/>
              </a:lnSpc>
            </a:pPr>
            <a:r>
              <a:rPr lang="en-US" sz="1600" b="1">
                <a:latin typeface="Arial" charset="0"/>
              </a:rPr>
              <a:t>Substrates</a:t>
            </a:r>
          </a:p>
        </p:txBody>
      </p:sp>
      <p:sp>
        <p:nvSpPr>
          <p:cNvPr id="497670" name="Text Box 6"/>
          <p:cNvSpPr txBox="1">
            <a:spLocks noChangeArrowheads="1"/>
          </p:cNvSpPr>
          <p:nvPr/>
        </p:nvSpPr>
        <p:spPr bwMode="auto">
          <a:xfrm>
            <a:off x="2992439" y="192089"/>
            <a:ext cx="2752725" cy="250825"/>
          </a:xfrm>
          <a:prstGeom prst="rect">
            <a:avLst/>
          </a:prstGeom>
          <a:noFill/>
          <a:ln w="9525">
            <a:noFill/>
            <a:miter lim="800000"/>
            <a:headEnd/>
            <a:tailEnd/>
          </a:ln>
          <a:effectLst/>
        </p:spPr>
        <p:txBody>
          <a:bodyPr wrap="none" lIns="0" tIns="0" rIns="0" bIns="0"/>
          <a:lstStyle/>
          <a:p>
            <a:pPr>
              <a:lnSpc>
                <a:spcPct val="90000"/>
              </a:lnSpc>
            </a:pPr>
            <a:r>
              <a:rPr lang="en-US" sz="1600" b="1">
                <a:latin typeface="Arial" charset="0"/>
              </a:rPr>
              <a:t>Substrates enter active site.</a:t>
            </a:r>
          </a:p>
        </p:txBody>
      </p:sp>
      <p:sp>
        <p:nvSpPr>
          <p:cNvPr id="497671" name="Text Box 7"/>
          <p:cNvSpPr txBox="1">
            <a:spLocks noChangeArrowheads="1"/>
          </p:cNvSpPr>
          <p:nvPr/>
        </p:nvSpPr>
        <p:spPr bwMode="auto">
          <a:xfrm>
            <a:off x="5532439" y="1912938"/>
            <a:ext cx="1773237" cy="449262"/>
          </a:xfrm>
          <a:prstGeom prst="rect">
            <a:avLst/>
          </a:prstGeom>
          <a:noFill/>
          <a:ln w="9525">
            <a:noFill/>
            <a:miter lim="800000"/>
            <a:headEnd/>
            <a:tailEnd/>
          </a:ln>
          <a:effectLst/>
        </p:spPr>
        <p:txBody>
          <a:bodyPr wrap="none" lIns="0" tIns="0" rIns="0" bIns="0"/>
          <a:lstStyle/>
          <a:p>
            <a:pPr>
              <a:lnSpc>
                <a:spcPct val="90000"/>
              </a:lnSpc>
            </a:pPr>
            <a:r>
              <a:rPr lang="en-US" sz="1600" b="1">
                <a:latin typeface="Arial" charset="0"/>
              </a:rPr>
              <a:t>Enzyme-substrate</a:t>
            </a:r>
            <a:br>
              <a:rPr lang="en-US" sz="1600" b="1">
                <a:latin typeface="Arial" charset="0"/>
              </a:rPr>
            </a:br>
            <a:r>
              <a:rPr lang="en-US" sz="1600" b="1">
                <a:latin typeface="Arial" charset="0"/>
              </a:rPr>
              <a:t>complex</a:t>
            </a:r>
          </a:p>
        </p:txBody>
      </p:sp>
      <p:sp>
        <p:nvSpPr>
          <p:cNvPr id="497672" name="Text Box 8"/>
          <p:cNvSpPr txBox="1">
            <a:spLocks noChangeArrowheads="1"/>
          </p:cNvSpPr>
          <p:nvPr/>
        </p:nvSpPr>
        <p:spPr bwMode="auto">
          <a:xfrm>
            <a:off x="3602038" y="4425950"/>
            <a:ext cx="862012" cy="223838"/>
          </a:xfrm>
          <a:prstGeom prst="rect">
            <a:avLst/>
          </a:prstGeom>
          <a:noFill/>
          <a:ln w="9525">
            <a:noFill/>
            <a:miter lim="800000"/>
            <a:headEnd/>
            <a:tailEnd/>
          </a:ln>
          <a:effectLst/>
        </p:spPr>
        <p:txBody>
          <a:bodyPr wrap="none" lIns="0" tIns="0" rIns="0" bIns="0"/>
          <a:lstStyle/>
          <a:p>
            <a:pPr>
              <a:lnSpc>
                <a:spcPct val="90000"/>
              </a:lnSpc>
            </a:pPr>
            <a:r>
              <a:rPr lang="en-US" sz="1600" b="1">
                <a:latin typeface="Arial" charset="0"/>
              </a:rPr>
              <a:t>Enzyme</a:t>
            </a:r>
          </a:p>
        </p:txBody>
      </p:sp>
      <p:sp>
        <p:nvSpPr>
          <p:cNvPr id="497673" name="Text Box 9"/>
          <p:cNvSpPr txBox="1">
            <a:spLocks noChangeArrowheads="1"/>
          </p:cNvSpPr>
          <p:nvPr/>
        </p:nvSpPr>
        <p:spPr bwMode="auto">
          <a:xfrm>
            <a:off x="5070475" y="6345239"/>
            <a:ext cx="914400" cy="238125"/>
          </a:xfrm>
          <a:prstGeom prst="rect">
            <a:avLst/>
          </a:prstGeom>
          <a:noFill/>
          <a:ln w="9525">
            <a:noFill/>
            <a:miter lim="800000"/>
            <a:headEnd/>
            <a:tailEnd/>
          </a:ln>
          <a:effectLst/>
        </p:spPr>
        <p:txBody>
          <a:bodyPr wrap="none" lIns="0" tIns="0" rIns="0" bIns="0"/>
          <a:lstStyle/>
          <a:p>
            <a:pPr>
              <a:lnSpc>
                <a:spcPct val="90000"/>
              </a:lnSpc>
            </a:pPr>
            <a:r>
              <a:rPr lang="en-US" sz="1600" b="1">
                <a:latin typeface="Arial" charset="0"/>
              </a:rPr>
              <a:t>Products</a:t>
            </a:r>
          </a:p>
        </p:txBody>
      </p:sp>
      <p:sp>
        <p:nvSpPr>
          <p:cNvPr id="497674" name="Text Box 10"/>
          <p:cNvSpPr txBox="1">
            <a:spLocks noChangeArrowheads="1"/>
          </p:cNvSpPr>
          <p:nvPr/>
        </p:nvSpPr>
        <p:spPr bwMode="auto">
          <a:xfrm>
            <a:off x="7489825" y="444500"/>
            <a:ext cx="2236788" cy="687388"/>
          </a:xfrm>
          <a:prstGeom prst="rect">
            <a:avLst/>
          </a:prstGeom>
          <a:noFill/>
          <a:ln w="9525">
            <a:noFill/>
            <a:miter lim="800000"/>
            <a:headEnd/>
            <a:tailEnd/>
          </a:ln>
          <a:effectLst/>
        </p:spPr>
        <p:txBody>
          <a:bodyPr wrap="none" lIns="0" tIns="0" rIns="0" bIns="0"/>
          <a:lstStyle/>
          <a:p>
            <a:pPr>
              <a:lnSpc>
                <a:spcPct val="90000"/>
              </a:lnSpc>
            </a:pPr>
            <a:r>
              <a:rPr lang="en-US" sz="1600" b="1">
                <a:latin typeface="Arial" charset="0"/>
              </a:rPr>
              <a:t>     Substrates are held</a:t>
            </a:r>
            <a:br>
              <a:rPr lang="en-US" sz="1600" b="1">
                <a:latin typeface="Arial" charset="0"/>
              </a:rPr>
            </a:br>
            <a:r>
              <a:rPr lang="en-US" sz="1600" b="1">
                <a:latin typeface="Arial" charset="0"/>
              </a:rPr>
              <a:t>in active site by weak</a:t>
            </a:r>
            <a:br>
              <a:rPr lang="en-US" sz="1600" b="1">
                <a:latin typeface="Arial" charset="0"/>
              </a:rPr>
            </a:br>
            <a:r>
              <a:rPr lang="en-US" sz="1600" b="1">
                <a:latin typeface="Arial" charset="0"/>
              </a:rPr>
              <a:t>interactions.</a:t>
            </a:r>
          </a:p>
        </p:txBody>
      </p:sp>
      <p:sp>
        <p:nvSpPr>
          <p:cNvPr id="497675" name="Text Box 11"/>
          <p:cNvSpPr txBox="1">
            <a:spLocks noChangeArrowheads="1"/>
          </p:cNvSpPr>
          <p:nvPr/>
        </p:nvSpPr>
        <p:spPr bwMode="auto">
          <a:xfrm>
            <a:off x="8328025" y="2171701"/>
            <a:ext cx="1943100" cy="701675"/>
          </a:xfrm>
          <a:prstGeom prst="rect">
            <a:avLst/>
          </a:prstGeom>
          <a:noFill/>
          <a:ln w="9525">
            <a:noFill/>
            <a:miter lim="800000"/>
            <a:headEnd/>
            <a:tailEnd/>
          </a:ln>
          <a:effectLst/>
        </p:spPr>
        <p:txBody>
          <a:bodyPr wrap="none" lIns="0" tIns="0" rIns="0" bIns="0"/>
          <a:lstStyle/>
          <a:p>
            <a:pPr>
              <a:lnSpc>
                <a:spcPct val="90000"/>
              </a:lnSpc>
            </a:pPr>
            <a:r>
              <a:rPr lang="en-US" sz="1600" b="1">
                <a:latin typeface="Arial" charset="0"/>
              </a:rPr>
              <a:t>     Active site can</a:t>
            </a:r>
            <a:br>
              <a:rPr lang="en-US" sz="1600" b="1">
                <a:latin typeface="Arial" charset="0"/>
              </a:rPr>
            </a:br>
            <a:r>
              <a:rPr lang="en-US" sz="1600" b="1">
                <a:latin typeface="Arial" charset="0"/>
              </a:rPr>
              <a:t>lower E</a:t>
            </a:r>
            <a:r>
              <a:rPr lang="en-US" sz="1600" b="1" baseline="-25000">
                <a:latin typeface="Arial" charset="0"/>
              </a:rPr>
              <a:t>A</a:t>
            </a:r>
            <a:r>
              <a:rPr lang="en-US" sz="1600" b="1">
                <a:latin typeface="Arial" charset="0"/>
              </a:rPr>
              <a:t> and speed</a:t>
            </a:r>
            <a:br>
              <a:rPr lang="en-US" sz="1600" b="1">
                <a:latin typeface="Arial" charset="0"/>
              </a:rPr>
            </a:br>
            <a:r>
              <a:rPr lang="en-US" sz="1600" b="1">
                <a:latin typeface="Arial" charset="0"/>
              </a:rPr>
              <a:t>up a reaction.</a:t>
            </a:r>
          </a:p>
        </p:txBody>
      </p:sp>
      <p:sp>
        <p:nvSpPr>
          <p:cNvPr id="497676" name="Text Box 12"/>
          <p:cNvSpPr txBox="1">
            <a:spLocks noChangeArrowheads="1"/>
          </p:cNvSpPr>
          <p:nvPr/>
        </p:nvSpPr>
        <p:spPr bwMode="auto">
          <a:xfrm>
            <a:off x="2008189" y="3044826"/>
            <a:ext cx="1112837" cy="1362075"/>
          </a:xfrm>
          <a:prstGeom prst="rect">
            <a:avLst/>
          </a:prstGeom>
          <a:noFill/>
          <a:ln w="9525">
            <a:noFill/>
            <a:miter lim="800000"/>
            <a:headEnd/>
            <a:tailEnd/>
          </a:ln>
          <a:effectLst/>
        </p:spPr>
        <p:txBody>
          <a:bodyPr wrap="none" lIns="0" tIns="0" rIns="0" bIns="0"/>
          <a:lstStyle/>
          <a:p>
            <a:pPr algn="r">
              <a:lnSpc>
                <a:spcPct val="90000"/>
              </a:lnSpc>
            </a:pPr>
            <a:r>
              <a:rPr lang="en-US" sz="1600" b="1">
                <a:latin typeface="Arial" charset="0"/>
              </a:rPr>
              <a:t>Active</a:t>
            </a:r>
            <a:br>
              <a:rPr lang="en-US" sz="1600" b="1">
                <a:latin typeface="Arial" charset="0"/>
              </a:rPr>
            </a:br>
            <a:r>
              <a:rPr lang="en-US" sz="1600" b="1">
                <a:latin typeface="Arial" charset="0"/>
              </a:rPr>
              <a:t>site is</a:t>
            </a:r>
            <a:br>
              <a:rPr lang="en-US" sz="1600" b="1">
                <a:latin typeface="Arial" charset="0"/>
              </a:rPr>
            </a:br>
            <a:r>
              <a:rPr lang="en-US" sz="1600" b="1">
                <a:latin typeface="Arial" charset="0"/>
              </a:rPr>
              <a:t>available</a:t>
            </a:r>
            <a:br>
              <a:rPr lang="en-US" sz="1600" b="1">
                <a:latin typeface="Arial" charset="0"/>
              </a:rPr>
            </a:br>
            <a:r>
              <a:rPr lang="en-US" sz="1600" b="1">
                <a:latin typeface="Arial" charset="0"/>
              </a:rPr>
              <a:t>for two new</a:t>
            </a:r>
            <a:br>
              <a:rPr lang="en-US" sz="1600" b="1">
                <a:latin typeface="Arial" charset="0"/>
              </a:rPr>
            </a:br>
            <a:r>
              <a:rPr lang="en-US" sz="1600" b="1">
                <a:latin typeface="Arial" charset="0"/>
              </a:rPr>
              <a:t>substrate</a:t>
            </a:r>
            <a:br>
              <a:rPr lang="en-US" sz="1600" b="1">
                <a:latin typeface="Arial" charset="0"/>
              </a:rPr>
            </a:br>
            <a:r>
              <a:rPr lang="en-US" sz="1600" b="1">
                <a:latin typeface="Arial" charset="0"/>
              </a:rPr>
              <a:t>molecules.</a:t>
            </a:r>
          </a:p>
        </p:txBody>
      </p:sp>
      <p:sp>
        <p:nvSpPr>
          <p:cNvPr id="497677" name="Text Box 13"/>
          <p:cNvSpPr txBox="1">
            <a:spLocks noChangeArrowheads="1"/>
          </p:cNvSpPr>
          <p:nvPr/>
        </p:nvSpPr>
        <p:spPr bwMode="auto">
          <a:xfrm>
            <a:off x="3656013" y="5567363"/>
            <a:ext cx="1244600" cy="449262"/>
          </a:xfrm>
          <a:prstGeom prst="rect">
            <a:avLst/>
          </a:prstGeom>
          <a:noFill/>
          <a:ln w="9525">
            <a:noFill/>
            <a:miter lim="800000"/>
            <a:headEnd/>
            <a:tailEnd/>
          </a:ln>
          <a:effectLst/>
        </p:spPr>
        <p:txBody>
          <a:bodyPr wrap="none" lIns="0" tIns="0" rIns="0" bIns="0"/>
          <a:lstStyle/>
          <a:p>
            <a:pPr algn="r">
              <a:lnSpc>
                <a:spcPct val="90000"/>
              </a:lnSpc>
            </a:pPr>
            <a:r>
              <a:rPr lang="en-US" sz="1600" b="1">
                <a:latin typeface="Arial" charset="0"/>
              </a:rPr>
              <a:t>Products are</a:t>
            </a:r>
            <a:br>
              <a:rPr lang="en-US" sz="1600" b="1">
                <a:latin typeface="Arial" charset="0"/>
              </a:rPr>
            </a:br>
            <a:r>
              <a:rPr lang="en-US" sz="1600" b="1">
                <a:latin typeface="Arial" charset="0"/>
              </a:rPr>
              <a:t>released.</a:t>
            </a:r>
          </a:p>
        </p:txBody>
      </p:sp>
      <p:sp>
        <p:nvSpPr>
          <p:cNvPr id="497679" name="Text Box 15"/>
          <p:cNvSpPr txBox="1">
            <a:spLocks noChangeArrowheads="1"/>
          </p:cNvSpPr>
          <p:nvPr/>
        </p:nvSpPr>
        <p:spPr bwMode="auto">
          <a:xfrm>
            <a:off x="6913564" y="5610225"/>
            <a:ext cx="1735137" cy="687388"/>
          </a:xfrm>
          <a:prstGeom prst="rect">
            <a:avLst/>
          </a:prstGeom>
          <a:noFill/>
          <a:ln w="9525">
            <a:noFill/>
            <a:miter lim="800000"/>
            <a:headEnd/>
            <a:tailEnd/>
          </a:ln>
          <a:effectLst/>
        </p:spPr>
        <p:txBody>
          <a:bodyPr wrap="none" lIns="0" tIns="0" rIns="0" bIns="0"/>
          <a:lstStyle/>
          <a:p>
            <a:pPr>
              <a:lnSpc>
                <a:spcPct val="90000"/>
              </a:lnSpc>
            </a:pPr>
            <a:r>
              <a:rPr lang="en-US" sz="1600" b="1">
                <a:latin typeface="Arial" charset="0"/>
              </a:rPr>
              <a:t>     Substrates are</a:t>
            </a:r>
            <a:br>
              <a:rPr lang="en-US" sz="1600" b="1">
                <a:latin typeface="Arial" charset="0"/>
              </a:rPr>
            </a:br>
            <a:r>
              <a:rPr lang="en-US" sz="1600" b="1">
                <a:latin typeface="Arial" charset="0"/>
              </a:rPr>
              <a:t>converted to</a:t>
            </a:r>
            <a:br>
              <a:rPr lang="en-US" sz="1600" b="1">
                <a:latin typeface="Arial" charset="0"/>
              </a:rPr>
            </a:br>
            <a:r>
              <a:rPr lang="en-US" sz="1600" b="1">
                <a:latin typeface="Arial" charset="0"/>
              </a:rPr>
              <a:t>products.</a:t>
            </a:r>
          </a:p>
        </p:txBody>
      </p:sp>
      <p:sp>
        <p:nvSpPr>
          <p:cNvPr id="497681" name="Oval 17"/>
          <p:cNvSpPr>
            <a:spLocks noChangeArrowheads="1"/>
          </p:cNvSpPr>
          <p:nvPr/>
        </p:nvSpPr>
        <p:spPr bwMode="auto">
          <a:xfrm>
            <a:off x="2714626" y="185738"/>
            <a:ext cx="212725" cy="227012"/>
          </a:xfrm>
          <a:prstGeom prst="ellipse">
            <a:avLst/>
          </a:prstGeom>
          <a:solidFill>
            <a:srgbClr val="0072CA"/>
          </a:solidFill>
          <a:ln w="12700">
            <a:noFill/>
            <a:round/>
            <a:headEnd/>
            <a:tailEnd/>
          </a:ln>
          <a:effectLst/>
        </p:spPr>
        <p:txBody>
          <a:bodyPr wrap="none" anchor="ctr"/>
          <a:lstStyle/>
          <a:p>
            <a:endParaRPr lang="en-US"/>
          </a:p>
        </p:txBody>
      </p:sp>
      <p:sp>
        <p:nvSpPr>
          <p:cNvPr id="497680" name="Text Box 16"/>
          <p:cNvSpPr txBox="1">
            <a:spLocks noChangeArrowheads="1"/>
          </p:cNvSpPr>
          <p:nvPr/>
        </p:nvSpPr>
        <p:spPr bwMode="auto">
          <a:xfrm>
            <a:off x="2760664" y="200025"/>
            <a:ext cx="160337" cy="223838"/>
          </a:xfrm>
          <a:prstGeom prst="rect">
            <a:avLst/>
          </a:prstGeom>
          <a:noFill/>
          <a:ln w="9525">
            <a:noFill/>
            <a:miter lim="800000"/>
            <a:headEnd/>
            <a:tailEnd/>
          </a:ln>
          <a:effectLst/>
        </p:spPr>
        <p:txBody>
          <a:bodyPr wrap="none" lIns="0" tIns="0" rIns="0" bIns="0"/>
          <a:lstStyle/>
          <a:p>
            <a:pPr>
              <a:lnSpc>
                <a:spcPct val="90000"/>
              </a:lnSpc>
            </a:pPr>
            <a:r>
              <a:rPr lang="en-US" sz="1600" b="1">
                <a:solidFill>
                  <a:schemeClr val="bg1"/>
                </a:solidFill>
                <a:latin typeface="Arial" charset="0"/>
              </a:rPr>
              <a:t>1</a:t>
            </a:r>
          </a:p>
        </p:txBody>
      </p:sp>
      <p:sp>
        <p:nvSpPr>
          <p:cNvPr id="497682" name="Oval 18"/>
          <p:cNvSpPr>
            <a:spLocks noChangeArrowheads="1"/>
          </p:cNvSpPr>
          <p:nvPr/>
        </p:nvSpPr>
        <p:spPr bwMode="auto">
          <a:xfrm>
            <a:off x="7496176" y="417513"/>
            <a:ext cx="212725" cy="227012"/>
          </a:xfrm>
          <a:prstGeom prst="ellipse">
            <a:avLst/>
          </a:prstGeom>
          <a:solidFill>
            <a:srgbClr val="0072CA"/>
          </a:solidFill>
          <a:ln w="12700">
            <a:noFill/>
            <a:round/>
            <a:headEnd/>
            <a:tailEnd/>
          </a:ln>
          <a:effectLst/>
        </p:spPr>
        <p:txBody>
          <a:bodyPr wrap="none" anchor="ctr"/>
          <a:lstStyle/>
          <a:p>
            <a:endParaRPr lang="en-US"/>
          </a:p>
        </p:txBody>
      </p:sp>
      <p:sp>
        <p:nvSpPr>
          <p:cNvPr id="497683" name="Text Box 19"/>
          <p:cNvSpPr txBox="1">
            <a:spLocks noChangeArrowheads="1"/>
          </p:cNvSpPr>
          <p:nvPr/>
        </p:nvSpPr>
        <p:spPr bwMode="auto">
          <a:xfrm>
            <a:off x="7542214" y="431800"/>
            <a:ext cx="160337" cy="223838"/>
          </a:xfrm>
          <a:prstGeom prst="rect">
            <a:avLst/>
          </a:prstGeom>
          <a:noFill/>
          <a:ln w="9525">
            <a:noFill/>
            <a:miter lim="800000"/>
            <a:headEnd/>
            <a:tailEnd/>
          </a:ln>
          <a:effectLst/>
        </p:spPr>
        <p:txBody>
          <a:bodyPr wrap="none" lIns="0" tIns="0" rIns="0" bIns="0"/>
          <a:lstStyle/>
          <a:p>
            <a:pPr>
              <a:lnSpc>
                <a:spcPct val="90000"/>
              </a:lnSpc>
            </a:pPr>
            <a:r>
              <a:rPr lang="en-US" sz="1600" b="1">
                <a:solidFill>
                  <a:schemeClr val="bg1"/>
                </a:solidFill>
                <a:latin typeface="Arial" charset="0"/>
              </a:rPr>
              <a:t>2</a:t>
            </a:r>
          </a:p>
        </p:txBody>
      </p:sp>
      <p:sp>
        <p:nvSpPr>
          <p:cNvPr id="497684" name="Oval 20"/>
          <p:cNvSpPr>
            <a:spLocks noChangeArrowheads="1"/>
          </p:cNvSpPr>
          <p:nvPr/>
        </p:nvSpPr>
        <p:spPr bwMode="auto">
          <a:xfrm>
            <a:off x="8355014" y="2162176"/>
            <a:ext cx="212725" cy="227013"/>
          </a:xfrm>
          <a:prstGeom prst="ellipse">
            <a:avLst/>
          </a:prstGeom>
          <a:solidFill>
            <a:srgbClr val="0072CA"/>
          </a:solidFill>
          <a:ln w="12700">
            <a:noFill/>
            <a:round/>
            <a:headEnd/>
            <a:tailEnd/>
          </a:ln>
          <a:effectLst/>
        </p:spPr>
        <p:txBody>
          <a:bodyPr wrap="none" anchor="ctr"/>
          <a:lstStyle/>
          <a:p>
            <a:endParaRPr lang="en-US"/>
          </a:p>
        </p:txBody>
      </p:sp>
      <p:sp>
        <p:nvSpPr>
          <p:cNvPr id="497685" name="Text Box 21"/>
          <p:cNvSpPr txBox="1">
            <a:spLocks noChangeArrowheads="1"/>
          </p:cNvSpPr>
          <p:nvPr/>
        </p:nvSpPr>
        <p:spPr bwMode="auto">
          <a:xfrm>
            <a:off x="8401050" y="2176464"/>
            <a:ext cx="160338" cy="223837"/>
          </a:xfrm>
          <a:prstGeom prst="rect">
            <a:avLst/>
          </a:prstGeom>
          <a:noFill/>
          <a:ln w="9525">
            <a:noFill/>
            <a:miter lim="800000"/>
            <a:headEnd/>
            <a:tailEnd/>
          </a:ln>
          <a:effectLst/>
        </p:spPr>
        <p:txBody>
          <a:bodyPr wrap="none" lIns="0" tIns="0" rIns="0" bIns="0"/>
          <a:lstStyle/>
          <a:p>
            <a:pPr>
              <a:lnSpc>
                <a:spcPct val="90000"/>
              </a:lnSpc>
            </a:pPr>
            <a:r>
              <a:rPr lang="en-US" sz="1600" b="1">
                <a:solidFill>
                  <a:schemeClr val="bg1"/>
                </a:solidFill>
                <a:latin typeface="Arial" charset="0"/>
              </a:rPr>
              <a:t>3</a:t>
            </a:r>
          </a:p>
        </p:txBody>
      </p:sp>
      <p:sp>
        <p:nvSpPr>
          <p:cNvPr id="497686" name="Oval 22"/>
          <p:cNvSpPr>
            <a:spLocks noChangeArrowheads="1"/>
          </p:cNvSpPr>
          <p:nvPr/>
        </p:nvSpPr>
        <p:spPr bwMode="auto">
          <a:xfrm>
            <a:off x="6927851" y="5603876"/>
            <a:ext cx="212725" cy="227013"/>
          </a:xfrm>
          <a:prstGeom prst="ellipse">
            <a:avLst/>
          </a:prstGeom>
          <a:solidFill>
            <a:srgbClr val="0072CA"/>
          </a:solidFill>
          <a:ln w="12700">
            <a:noFill/>
            <a:round/>
            <a:headEnd/>
            <a:tailEnd/>
          </a:ln>
          <a:effectLst/>
        </p:spPr>
        <p:txBody>
          <a:bodyPr wrap="none" anchor="ctr"/>
          <a:lstStyle/>
          <a:p>
            <a:endParaRPr lang="en-US"/>
          </a:p>
        </p:txBody>
      </p:sp>
      <p:sp>
        <p:nvSpPr>
          <p:cNvPr id="497687" name="Text Box 23"/>
          <p:cNvSpPr txBox="1">
            <a:spLocks noChangeArrowheads="1"/>
          </p:cNvSpPr>
          <p:nvPr/>
        </p:nvSpPr>
        <p:spPr bwMode="auto">
          <a:xfrm>
            <a:off x="6973889" y="5618164"/>
            <a:ext cx="160337" cy="223837"/>
          </a:xfrm>
          <a:prstGeom prst="rect">
            <a:avLst/>
          </a:prstGeom>
          <a:noFill/>
          <a:ln w="9525">
            <a:noFill/>
            <a:miter lim="800000"/>
            <a:headEnd/>
            <a:tailEnd/>
          </a:ln>
          <a:effectLst/>
        </p:spPr>
        <p:txBody>
          <a:bodyPr wrap="none" lIns="0" tIns="0" rIns="0" bIns="0"/>
          <a:lstStyle/>
          <a:p>
            <a:pPr>
              <a:lnSpc>
                <a:spcPct val="90000"/>
              </a:lnSpc>
            </a:pPr>
            <a:r>
              <a:rPr lang="en-US" sz="1600" b="1">
                <a:solidFill>
                  <a:schemeClr val="bg1"/>
                </a:solidFill>
                <a:latin typeface="Arial" charset="0"/>
              </a:rPr>
              <a:t>4</a:t>
            </a:r>
          </a:p>
        </p:txBody>
      </p:sp>
      <p:sp>
        <p:nvSpPr>
          <p:cNvPr id="497688" name="Oval 24"/>
          <p:cNvSpPr>
            <a:spLocks noChangeArrowheads="1"/>
          </p:cNvSpPr>
          <p:nvPr/>
        </p:nvSpPr>
        <p:spPr bwMode="auto">
          <a:xfrm>
            <a:off x="3370264" y="5564188"/>
            <a:ext cx="212725" cy="227012"/>
          </a:xfrm>
          <a:prstGeom prst="ellipse">
            <a:avLst/>
          </a:prstGeom>
          <a:solidFill>
            <a:srgbClr val="0072CA"/>
          </a:solidFill>
          <a:ln w="12700">
            <a:noFill/>
            <a:round/>
            <a:headEnd/>
            <a:tailEnd/>
          </a:ln>
          <a:effectLst/>
        </p:spPr>
        <p:txBody>
          <a:bodyPr wrap="none" anchor="ctr"/>
          <a:lstStyle/>
          <a:p>
            <a:endParaRPr lang="en-US"/>
          </a:p>
        </p:txBody>
      </p:sp>
      <p:sp>
        <p:nvSpPr>
          <p:cNvPr id="497689" name="Text Box 25"/>
          <p:cNvSpPr txBox="1">
            <a:spLocks noChangeArrowheads="1"/>
          </p:cNvSpPr>
          <p:nvPr/>
        </p:nvSpPr>
        <p:spPr bwMode="auto">
          <a:xfrm>
            <a:off x="3416300" y="5578475"/>
            <a:ext cx="160338" cy="223838"/>
          </a:xfrm>
          <a:prstGeom prst="rect">
            <a:avLst/>
          </a:prstGeom>
          <a:noFill/>
          <a:ln w="9525">
            <a:noFill/>
            <a:miter lim="800000"/>
            <a:headEnd/>
            <a:tailEnd/>
          </a:ln>
          <a:effectLst/>
        </p:spPr>
        <p:txBody>
          <a:bodyPr wrap="none" lIns="0" tIns="0" rIns="0" bIns="0"/>
          <a:lstStyle/>
          <a:p>
            <a:pPr>
              <a:lnSpc>
                <a:spcPct val="90000"/>
              </a:lnSpc>
            </a:pPr>
            <a:r>
              <a:rPr lang="en-US" sz="1600" b="1">
                <a:solidFill>
                  <a:schemeClr val="bg1"/>
                </a:solidFill>
                <a:latin typeface="Arial" charset="0"/>
              </a:rPr>
              <a:t>5</a:t>
            </a:r>
          </a:p>
        </p:txBody>
      </p:sp>
      <p:sp>
        <p:nvSpPr>
          <p:cNvPr id="497690" name="Oval 26"/>
          <p:cNvSpPr>
            <a:spLocks noChangeArrowheads="1"/>
          </p:cNvSpPr>
          <p:nvPr/>
        </p:nvSpPr>
        <p:spPr bwMode="auto">
          <a:xfrm>
            <a:off x="2244726" y="3024188"/>
            <a:ext cx="212725" cy="227012"/>
          </a:xfrm>
          <a:prstGeom prst="ellipse">
            <a:avLst/>
          </a:prstGeom>
          <a:solidFill>
            <a:srgbClr val="0072CA"/>
          </a:solidFill>
          <a:ln w="12700">
            <a:noFill/>
            <a:round/>
            <a:headEnd/>
            <a:tailEnd/>
          </a:ln>
          <a:effectLst/>
        </p:spPr>
        <p:txBody>
          <a:bodyPr wrap="none" anchor="ctr"/>
          <a:lstStyle/>
          <a:p>
            <a:endParaRPr lang="en-US"/>
          </a:p>
        </p:txBody>
      </p:sp>
      <p:sp>
        <p:nvSpPr>
          <p:cNvPr id="497691" name="Text Box 27"/>
          <p:cNvSpPr txBox="1">
            <a:spLocks noChangeArrowheads="1"/>
          </p:cNvSpPr>
          <p:nvPr/>
        </p:nvSpPr>
        <p:spPr bwMode="auto">
          <a:xfrm>
            <a:off x="2290764" y="3038475"/>
            <a:ext cx="160337" cy="223838"/>
          </a:xfrm>
          <a:prstGeom prst="rect">
            <a:avLst/>
          </a:prstGeom>
          <a:noFill/>
          <a:ln w="9525">
            <a:noFill/>
            <a:miter lim="800000"/>
            <a:headEnd/>
            <a:tailEnd/>
          </a:ln>
          <a:effectLst/>
        </p:spPr>
        <p:txBody>
          <a:bodyPr wrap="none" lIns="0" tIns="0" rIns="0" bIns="0"/>
          <a:lstStyle/>
          <a:p>
            <a:pPr>
              <a:lnSpc>
                <a:spcPct val="90000"/>
              </a:lnSpc>
            </a:pPr>
            <a:r>
              <a:rPr lang="en-US" sz="1600" b="1">
                <a:solidFill>
                  <a:schemeClr val="bg1"/>
                </a:solidFill>
                <a:latin typeface="Arial" charset="0"/>
              </a:rPr>
              <a:t>6</a:t>
            </a:r>
          </a:p>
        </p:txBody>
      </p:sp>
      <p:sp>
        <p:nvSpPr>
          <p:cNvPr id="497692" name="Line 28"/>
          <p:cNvSpPr>
            <a:spLocks noChangeShapeType="1"/>
          </p:cNvSpPr>
          <p:nvPr/>
        </p:nvSpPr>
        <p:spPr bwMode="auto">
          <a:xfrm>
            <a:off x="2701926" y="476250"/>
            <a:ext cx="2974975" cy="0"/>
          </a:xfrm>
          <a:prstGeom prst="line">
            <a:avLst/>
          </a:prstGeom>
          <a:noFill/>
          <a:ln w="12700">
            <a:solidFill>
              <a:schemeClr val="tx1"/>
            </a:solidFill>
            <a:round/>
            <a:headEnd/>
            <a:tailEnd/>
          </a:ln>
          <a:effectLst/>
        </p:spPr>
        <p:txBody>
          <a:bodyPr wrap="none" anchor="ctr"/>
          <a:lstStyle/>
          <a:p>
            <a:endParaRPr lang="en-US"/>
          </a:p>
        </p:txBody>
      </p:sp>
      <p:sp>
        <p:nvSpPr>
          <p:cNvPr id="497693" name="Line 29"/>
          <p:cNvSpPr>
            <a:spLocks noChangeShapeType="1"/>
          </p:cNvSpPr>
          <p:nvPr/>
        </p:nvSpPr>
        <p:spPr bwMode="auto">
          <a:xfrm>
            <a:off x="7423150" y="423863"/>
            <a:ext cx="0" cy="647700"/>
          </a:xfrm>
          <a:prstGeom prst="line">
            <a:avLst/>
          </a:prstGeom>
          <a:noFill/>
          <a:ln w="12700">
            <a:solidFill>
              <a:schemeClr val="tx1"/>
            </a:solidFill>
            <a:round/>
            <a:headEnd/>
            <a:tailEnd/>
          </a:ln>
          <a:effectLst/>
        </p:spPr>
        <p:txBody>
          <a:bodyPr wrap="none" anchor="ctr"/>
          <a:lstStyle/>
          <a:p>
            <a:endParaRPr lang="en-US"/>
          </a:p>
        </p:txBody>
      </p:sp>
      <p:sp>
        <p:nvSpPr>
          <p:cNvPr id="497694" name="Line 30"/>
          <p:cNvSpPr>
            <a:spLocks noChangeShapeType="1"/>
          </p:cNvSpPr>
          <p:nvPr/>
        </p:nvSpPr>
        <p:spPr bwMode="auto">
          <a:xfrm>
            <a:off x="3178175" y="3028951"/>
            <a:ext cx="0" cy="1349375"/>
          </a:xfrm>
          <a:prstGeom prst="line">
            <a:avLst/>
          </a:prstGeom>
          <a:noFill/>
          <a:ln w="12700">
            <a:solidFill>
              <a:schemeClr val="tx1"/>
            </a:solidFill>
            <a:round/>
            <a:headEnd/>
            <a:tailEnd/>
          </a:ln>
          <a:effectLst/>
        </p:spPr>
        <p:txBody>
          <a:bodyPr wrap="none" anchor="ctr"/>
          <a:lstStyle/>
          <a:p>
            <a:endParaRPr lang="en-US"/>
          </a:p>
        </p:txBody>
      </p:sp>
      <p:sp>
        <p:nvSpPr>
          <p:cNvPr id="497695" name="Line 31"/>
          <p:cNvSpPr>
            <a:spLocks noChangeShapeType="1"/>
          </p:cNvSpPr>
          <p:nvPr/>
        </p:nvSpPr>
        <p:spPr bwMode="auto">
          <a:xfrm>
            <a:off x="8270875" y="2170113"/>
            <a:ext cx="0" cy="647700"/>
          </a:xfrm>
          <a:prstGeom prst="line">
            <a:avLst/>
          </a:prstGeom>
          <a:noFill/>
          <a:ln w="12700">
            <a:solidFill>
              <a:schemeClr val="tx1"/>
            </a:solidFill>
            <a:round/>
            <a:headEnd/>
            <a:tailEnd/>
          </a:ln>
          <a:effectLst/>
        </p:spPr>
        <p:txBody>
          <a:bodyPr wrap="none" anchor="ctr"/>
          <a:lstStyle/>
          <a:p>
            <a:endParaRPr lang="en-US"/>
          </a:p>
        </p:txBody>
      </p:sp>
      <p:sp>
        <p:nvSpPr>
          <p:cNvPr id="497696" name="Line 32"/>
          <p:cNvSpPr>
            <a:spLocks noChangeShapeType="1"/>
          </p:cNvSpPr>
          <p:nvPr/>
        </p:nvSpPr>
        <p:spPr bwMode="auto">
          <a:xfrm>
            <a:off x="4949825" y="5556251"/>
            <a:ext cx="0" cy="423863"/>
          </a:xfrm>
          <a:prstGeom prst="line">
            <a:avLst/>
          </a:prstGeom>
          <a:noFill/>
          <a:ln w="12700">
            <a:solidFill>
              <a:schemeClr val="tx1"/>
            </a:solidFill>
            <a:round/>
            <a:headEnd/>
            <a:tailEnd/>
          </a:ln>
          <a:effectLst/>
        </p:spPr>
        <p:txBody>
          <a:bodyPr wrap="none" anchor="ctr"/>
          <a:lstStyle/>
          <a:p>
            <a:endParaRPr lang="en-US"/>
          </a:p>
        </p:txBody>
      </p:sp>
      <p:sp>
        <p:nvSpPr>
          <p:cNvPr id="497697" name="Line 33"/>
          <p:cNvSpPr>
            <a:spLocks noChangeShapeType="1"/>
          </p:cNvSpPr>
          <p:nvPr/>
        </p:nvSpPr>
        <p:spPr bwMode="auto">
          <a:xfrm>
            <a:off x="6907213" y="5530850"/>
            <a:ext cx="1693862" cy="0"/>
          </a:xfrm>
          <a:prstGeom prst="line">
            <a:avLst/>
          </a:prstGeom>
          <a:noFill/>
          <a:ln w="12700">
            <a:solidFill>
              <a:schemeClr val="tx1"/>
            </a:solidFill>
            <a:round/>
            <a:headEnd/>
            <a:tailEnd/>
          </a:ln>
          <a:effectLst/>
        </p:spPr>
        <p:txBody>
          <a:bodyPr wrap="none" anchor="ctr"/>
          <a:lstStyle/>
          <a:p>
            <a:endParaRPr lang="en-US"/>
          </a:p>
        </p:txBody>
      </p:sp>
      <p:sp>
        <p:nvSpPr>
          <p:cNvPr id="497698" name="Line 34"/>
          <p:cNvSpPr>
            <a:spLocks noChangeShapeType="1"/>
          </p:cNvSpPr>
          <p:nvPr/>
        </p:nvSpPr>
        <p:spPr bwMode="auto">
          <a:xfrm>
            <a:off x="4329113" y="488950"/>
            <a:ext cx="779462" cy="635000"/>
          </a:xfrm>
          <a:prstGeom prst="line">
            <a:avLst/>
          </a:prstGeom>
          <a:noFill/>
          <a:ln w="12700">
            <a:solidFill>
              <a:schemeClr val="tx1"/>
            </a:solidFill>
            <a:round/>
            <a:headEnd/>
            <a:tailEnd type="oval" w="med" len="med"/>
          </a:ln>
          <a:effectLst/>
        </p:spPr>
        <p:txBody>
          <a:bodyPr wrap="none" anchor="ctr"/>
          <a:lstStyle/>
          <a:p>
            <a:endParaRPr lang="en-US"/>
          </a:p>
        </p:txBody>
      </p:sp>
      <p:sp>
        <p:nvSpPr>
          <p:cNvPr id="497699" name="Line 35"/>
          <p:cNvSpPr>
            <a:spLocks noChangeShapeType="1"/>
          </p:cNvSpPr>
          <p:nvPr/>
        </p:nvSpPr>
        <p:spPr bwMode="auto">
          <a:xfrm flipV="1">
            <a:off x="3190875" y="3559175"/>
            <a:ext cx="661988" cy="25400"/>
          </a:xfrm>
          <a:prstGeom prst="line">
            <a:avLst/>
          </a:prstGeom>
          <a:noFill/>
          <a:ln w="12700">
            <a:solidFill>
              <a:schemeClr val="tx1"/>
            </a:solidFill>
            <a:round/>
            <a:headEnd/>
            <a:tailEnd type="oval" w="med" len="med"/>
          </a:ln>
          <a:effectLst/>
        </p:spPr>
        <p:txBody>
          <a:bodyPr wrap="none" anchor="ctr"/>
          <a:lstStyle/>
          <a:p>
            <a:endParaRPr lang="en-US"/>
          </a:p>
        </p:txBody>
      </p:sp>
      <p:sp>
        <p:nvSpPr>
          <p:cNvPr id="497700" name="Line 36"/>
          <p:cNvSpPr>
            <a:spLocks noChangeShapeType="1"/>
          </p:cNvSpPr>
          <p:nvPr/>
        </p:nvSpPr>
        <p:spPr bwMode="auto">
          <a:xfrm flipH="1">
            <a:off x="6113464" y="687388"/>
            <a:ext cx="1309687" cy="317500"/>
          </a:xfrm>
          <a:prstGeom prst="line">
            <a:avLst/>
          </a:prstGeom>
          <a:noFill/>
          <a:ln w="12700">
            <a:solidFill>
              <a:schemeClr val="tx1"/>
            </a:solidFill>
            <a:round/>
            <a:headEnd/>
            <a:tailEnd type="oval" w="med" len="med"/>
          </a:ln>
          <a:effectLst/>
        </p:spPr>
        <p:txBody>
          <a:bodyPr wrap="none" anchor="ctr"/>
          <a:lstStyle/>
          <a:p>
            <a:endParaRPr lang="en-US"/>
          </a:p>
        </p:txBody>
      </p:sp>
      <p:sp>
        <p:nvSpPr>
          <p:cNvPr id="497701" name="Line 37"/>
          <p:cNvSpPr>
            <a:spLocks noChangeShapeType="1"/>
          </p:cNvSpPr>
          <p:nvPr/>
        </p:nvSpPr>
        <p:spPr bwMode="auto">
          <a:xfrm flipH="1">
            <a:off x="7993063" y="2408238"/>
            <a:ext cx="277812" cy="119062"/>
          </a:xfrm>
          <a:prstGeom prst="line">
            <a:avLst/>
          </a:prstGeom>
          <a:noFill/>
          <a:ln w="12700">
            <a:solidFill>
              <a:schemeClr val="tx1"/>
            </a:solidFill>
            <a:round/>
            <a:headEnd/>
            <a:tailEnd type="oval" w="med" len="med"/>
          </a:ln>
          <a:effectLst/>
        </p:spPr>
        <p:txBody>
          <a:bodyPr wrap="none" anchor="ctr"/>
          <a:lstStyle/>
          <a:p>
            <a:endParaRPr lang="en-US"/>
          </a:p>
        </p:txBody>
      </p:sp>
      <p:sp>
        <p:nvSpPr>
          <p:cNvPr id="497702" name="Line 38"/>
          <p:cNvSpPr>
            <a:spLocks noChangeShapeType="1"/>
          </p:cNvSpPr>
          <p:nvPr/>
        </p:nvSpPr>
        <p:spPr bwMode="auto">
          <a:xfrm flipV="1">
            <a:off x="4949826" y="5476876"/>
            <a:ext cx="900113" cy="252413"/>
          </a:xfrm>
          <a:prstGeom prst="line">
            <a:avLst/>
          </a:prstGeom>
          <a:noFill/>
          <a:ln w="12700">
            <a:solidFill>
              <a:schemeClr val="tx1"/>
            </a:solidFill>
            <a:round/>
            <a:headEnd/>
            <a:tailEnd type="oval" w="med" len="med"/>
          </a:ln>
          <a:effectLst/>
        </p:spPr>
        <p:txBody>
          <a:bodyPr wrap="none" anchor="ctr"/>
          <a:lstStyle/>
          <a:p>
            <a:endParaRPr lang="en-US"/>
          </a:p>
        </p:txBody>
      </p:sp>
      <p:sp>
        <p:nvSpPr>
          <p:cNvPr id="497703" name="Line 39"/>
          <p:cNvSpPr>
            <a:spLocks noChangeShapeType="1"/>
          </p:cNvSpPr>
          <p:nvPr/>
        </p:nvSpPr>
        <p:spPr bwMode="auto">
          <a:xfrm flipH="1" flipV="1">
            <a:off x="6854825" y="4537076"/>
            <a:ext cx="622300" cy="993775"/>
          </a:xfrm>
          <a:prstGeom prst="line">
            <a:avLst/>
          </a:prstGeom>
          <a:noFill/>
          <a:ln w="12700">
            <a:solidFill>
              <a:schemeClr val="tx1"/>
            </a:solidFill>
            <a:round/>
            <a:headEnd/>
            <a:tailEnd type="oval" w="med" len="med"/>
          </a:ln>
          <a:effectLst/>
        </p:spPr>
        <p:txBody>
          <a:bodyPr wrap="none" anchor="ctr"/>
          <a:lstStyle/>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3"/>
          <p:cNvSpPr>
            <a:spLocks noGrp="1" noChangeArrowheads="1"/>
          </p:cNvSpPr>
          <p:nvPr>
            <p:ph idx="1"/>
          </p:nvPr>
        </p:nvSpPr>
        <p:spPr>
          <a:xfrm>
            <a:off x="2090738" y="1600200"/>
            <a:ext cx="8001000" cy="4648200"/>
          </a:xfrm>
        </p:spPr>
        <p:txBody>
          <a:bodyPr>
            <a:normAutofit/>
          </a:bodyPr>
          <a:lstStyle/>
          <a:p>
            <a:r>
              <a:rPr lang="en-US" dirty="0" err="1"/>
              <a:t>Denaturation</a:t>
            </a:r>
            <a:r>
              <a:rPr lang="en-US" dirty="0"/>
              <a:t> due to pH or temperature changes</a:t>
            </a:r>
          </a:p>
          <a:p>
            <a:r>
              <a:rPr lang="en-US" dirty="0"/>
              <a:t>Cofactors=non-protein attachments to the enzyme’s active site that help maintain it’s shape</a:t>
            </a:r>
          </a:p>
          <a:p>
            <a:pPr lvl="1"/>
            <a:r>
              <a:rPr lang="en-US" dirty="0"/>
              <a:t>Ex: vitamins</a:t>
            </a:r>
          </a:p>
        </p:txBody>
      </p:sp>
      <p:sp>
        <p:nvSpPr>
          <p:cNvPr id="51202" name="Rectangle 2"/>
          <p:cNvSpPr>
            <a:spLocks noGrp="1" noChangeArrowheads="1"/>
          </p:cNvSpPr>
          <p:nvPr>
            <p:ph type="title"/>
          </p:nvPr>
        </p:nvSpPr>
        <p:spPr/>
        <p:txBody>
          <a:bodyPr/>
          <a:lstStyle/>
          <a:p>
            <a:pPr eaLnBrk="1" hangingPunct="1"/>
            <a:r>
              <a:rPr lang="en-US"/>
              <a:t>Enzyme controls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81200" y="1481328"/>
            <a:ext cx="8458200" cy="4995672"/>
          </a:xfrm>
        </p:spPr>
        <p:txBody>
          <a:bodyPr>
            <a:normAutofit lnSpcReduction="10000"/>
          </a:bodyPr>
          <a:lstStyle/>
          <a:p>
            <a:r>
              <a:rPr lang="en-US" dirty="0"/>
              <a:t>Inhibition</a:t>
            </a:r>
          </a:p>
          <a:p>
            <a:pPr lvl="1"/>
            <a:r>
              <a:rPr lang="en-US" dirty="0"/>
              <a:t>Competitive=mimics the substrate and blocks the </a:t>
            </a:r>
            <a:r>
              <a:rPr lang="en-US" u="sng" dirty="0"/>
              <a:t>active site</a:t>
            </a:r>
          </a:p>
          <a:p>
            <a:pPr lvl="1"/>
            <a:r>
              <a:rPr lang="en-US" dirty="0"/>
              <a:t>Non-competitive inhibition=binds to </a:t>
            </a:r>
            <a:r>
              <a:rPr lang="en-US" u="sng" dirty="0"/>
              <a:t>another section </a:t>
            </a:r>
            <a:r>
              <a:rPr lang="en-US" dirty="0"/>
              <a:t>on the enzyme, causing the shape  of the active site to change</a:t>
            </a:r>
          </a:p>
          <a:p>
            <a:pPr lvl="2"/>
            <a:r>
              <a:rPr lang="en-US" dirty="0"/>
              <a:t>Ex: toxins &amp; poisons</a:t>
            </a:r>
          </a:p>
          <a:p>
            <a:r>
              <a:rPr lang="en-US" dirty="0" err="1"/>
              <a:t>Allosteric</a:t>
            </a:r>
            <a:r>
              <a:rPr lang="en-US" dirty="0"/>
              <a:t> regulation=noncompetitive inhibition is a type of </a:t>
            </a:r>
            <a:r>
              <a:rPr lang="en-US" dirty="0" err="1"/>
              <a:t>allosteric</a:t>
            </a:r>
            <a:r>
              <a:rPr lang="en-US" dirty="0"/>
              <a:t> regulation. </a:t>
            </a:r>
          </a:p>
          <a:p>
            <a:pPr lvl="1"/>
            <a:r>
              <a:rPr lang="en-US" dirty="0"/>
              <a:t>either  causes </a:t>
            </a:r>
            <a:r>
              <a:rPr lang="en-US" u="sng" dirty="0"/>
              <a:t>activation</a:t>
            </a:r>
            <a:r>
              <a:rPr lang="en-US" dirty="0"/>
              <a:t> by stabilizing the enzyme shape, </a:t>
            </a:r>
            <a:r>
              <a:rPr lang="en-US" u="sng" dirty="0"/>
              <a:t>or</a:t>
            </a:r>
            <a:r>
              <a:rPr lang="en-US" dirty="0"/>
              <a:t> can cause </a:t>
            </a:r>
            <a:r>
              <a:rPr lang="en-US" u="sng" dirty="0"/>
              <a:t>inhibition</a:t>
            </a:r>
            <a:r>
              <a:rPr lang="en-US" dirty="0"/>
              <a:t> by destabilizing the enzyme shape (usually at the junction of the polypeptide chains of the enzyme)</a:t>
            </a:r>
          </a:p>
          <a:p>
            <a:r>
              <a:rPr lang="en-US" dirty="0" err="1"/>
              <a:t>Cooperativity</a:t>
            </a:r>
            <a:r>
              <a:rPr lang="en-US" dirty="0"/>
              <a:t>=enzymes can have </a:t>
            </a:r>
            <a:r>
              <a:rPr lang="en-US" u="sng" dirty="0"/>
              <a:t>multiple active sites</a:t>
            </a:r>
            <a:r>
              <a:rPr lang="en-US" dirty="0"/>
              <a:t>, so induced fit at one active site may cause stabilization of other active sites on the enzyme </a:t>
            </a:r>
          </a:p>
          <a:p>
            <a:endParaRPr lang="en-US" dirty="0"/>
          </a:p>
        </p:txBody>
      </p:sp>
      <p:sp>
        <p:nvSpPr>
          <p:cNvPr id="3" name="Title 2"/>
          <p:cNvSpPr>
            <a:spLocks noGrp="1"/>
          </p:cNvSpPr>
          <p:nvPr>
            <p:ph type="title"/>
          </p:nvPr>
        </p:nvSpPr>
        <p:spPr/>
        <p:txBody>
          <a:bodyPr/>
          <a:lstStyle/>
          <a:p>
            <a:r>
              <a:rPr lang="en-US" dirty="0"/>
              <a:t>Enzyme Controls cont’d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5892" name="Picture 36" descr="08_17EnzymeInhibition-U"/>
          <p:cNvPicPr>
            <a:picLocks noChangeAspect="1" noChangeArrowheads="1"/>
          </p:cNvPicPr>
          <p:nvPr/>
        </p:nvPicPr>
        <p:blipFill>
          <a:blip r:embed="rId3" cstate="print"/>
          <a:srcRect/>
          <a:stretch>
            <a:fillRect/>
          </a:stretch>
        </p:blipFill>
        <p:spPr bwMode="auto">
          <a:xfrm>
            <a:off x="1820864" y="1312864"/>
            <a:ext cx="8548687" cy="4230687"/>
          </a:xfrm>
          <a:prstGeom prst="rect">
            <a:avLst/>
          </a:prstGeom>
          <a:noFill/>
        </p:spPr>
      </p:pic>
      <p:sp>
        <p:nvSpPr>
          <p:cNvPr id="505859" name="Rectangle 3"/>
          <p:cNvSpPr>
            <a:spLocks noGrp="1" noChangeArrowheads="1"/>
          </p:cNvSpPr>
          <p:nvPr>
            <p:ph type="ctrTitle"/>
          </p:nvPr>
        </p:nvSpPr>
        <p:spPr bwMode="auto">
          <a:xfrm>
            <a:off x="1676400" y="0"/>
            <a:ext cx="1981200" cy="304800"/>
          </a:xfrm>
          <a:noFill/>
          <a:ln w="3175">
            <a:miter lim="800000"/>
            <a:headEnd/>
            <a:tailEnd/>
          </a:ln>
        </p:spPr>
        <p:txBody>
          <a:bodyPr vert="horz" wrap="square" lIns="91440" tIns="45720" rIns="91440" bIns="45720" numCol="1" rtlCol="0" anchor="t" anchorCtr="0" compatLnSpc="1">
            <a:prstTxWarp prst="textNoShape">
              <a:avLst/>
            </a:prstTxWarp>
            <a:normAutofit/>
          </a:bodyPr>
          <a:lstStyle/>
          <a:p>
            <a:pPr algn="l"/>
            <a:r>
              <a:rPr lang="en-US" sz="1200">
                <a:latin typeface="Arial" charset="0"/>
              </a:rPr>
              <a:t>Figure 8.17</a:t>
            </a:r>
          </a:p>
        </p:txBody>
      </p:sp>
      <p:sp>
        <p:nvSpPr>
          <p:cNvPr id="505873" name="Text Box 17"/>
          <p:cNvSpPr txBox="1">
            <a:spLocks noChangeArrowheads="1"/>
          </p:cNvSpPr>
          <p:nvPr/>
        </p:nvSpPr>
        <p:spPr bwMode="auto">
          <a:xfrm>
            <a:off x="1855789" y="1376363"/>
            <a:ext cx="2078037" cy="254000"/>
          </a:xfrm>
          <a:prstGeom prst="rect">
            <a:avLst/>
          </a:prstGeom>
          <a:noFill/>
          <a:ln w="9525">
            <a:noFill/>
            <a:miter lim="800000"/>
            <a:headEnd/>
            <a:tailEnd/>
          </a:ln>
          <a:effectLst/>
        </p:spPr>
        <p:txBody>
          <a:bodyPr wrap="none" lIns="0" tIns="0" rIns="0" bIns="0"/>
          <a:lstStyle/>
          <a:p>
            <a:pPr>
              <a:lnSpc>
                <a:spcPct val="80000"/>
              </a:lnSpc>
            </a:pPr>
            <a:r>
              <a:rPr lang="en-US" b="1">
                <a:latin typeface="Arial" charset="0"/>
              </a:rPr>
              <a:t>(a) Normal binding</a:t>
            </a:r>
          </a:p>
        </p:txBody>
      </p:sp>
      <p:sp>
        <p:nvSpPr>
          <p:cNvPr id="505877" name="Text Box 21"/>
          <p:cNvSpPr txBox="1">
            <a:spLocks noChangeArrowheads="1"/>
          </p:cNvSpPr>
          <p:nvPr/>
        </p:nvSpPr>
        <p:spPr bwMode="auto">
          <a:xfrm>
            <a:off x="4930775" y="1376363"/>
            <a:ext cx="2806700" cy="266700"/>
          </a:xfrm>
          <a:prstGeom prst="rect">
            <a:avLst/>
          </a:prstGeom>
          <a:noFill/>
          <a:ln w="9525">
            <a:noFill/>
            <a:miter lim="800000"/>
            <a:headEnd/>
            <a:tailEnd/>
          </a:ln>
          <a:effectLst/>
        </p:spPr>
        <p:txBody>
          <a:bodyPr wrap="none" lIns="0" tIns="0" rIns="0" bIns="0"/>
          <a:lstStyle/>
          <a:p>
            <a:pPr>
              <a:lnSpc>
                <a:spcPct val="80000"/>
              </a:lnSpc>
            </a:pPr>
            <a:r>
              <a:rPr lang="en-US" b="1">
                <a:latin typeface="Arial" charset="0"/>
              </a:rPr>
              <a:t>(b) Competitive inhibition</a:t>
            </a:r>
          </a:p>
        </p:txBody>
      </p:sp>
      <p:sp>
        <p:nvSpPr>
          <p:cNvPr id="505878" name="Text Box 22"/>
          <p:cNvSpPr txBox="1">
            <a:spLocks noChangeArrowheads="1"/>
          </p:cNvSpPr>
          <p:nvPr/>
        </p:nvSpPr>
        <p:spPr bwMode="auto">
          <a:xfrm>
            <a:off x="8316914" y="1377950"/>
            <a:ext cx="2078037" cy="452438"/>
          </a:xfrm>
          <a:prstGeom prst="rect">
            <a:avLst/>
          </a:prstGeom>
          <a:noFill/>
          <a:ln w="9525">
            <a:noFill/>
            <a:miter lim="800000"/>
            <a:headEnd/>
            <a:tailEnd/>
          </a:ln>
          <a:effectLst/>
        </p:spPr>
        <p:txBody>
          <a:bodyPr wrap="none" lIns="0" tIns="0" rIns="0" bIns="0"/>
          <a:lstStyle/>
          <a:p>
            <a:pPr>
              <a:lnSpc>
                <a:spcPct val="80000"/>
              </a:lnSpc>
            </a:pPr>
            <a:r>
              <a:rPr lang="en-US" b="1">
                <a:latin typeface="Arial" charset="0"/>
              </a:rPr>
              <a:t>(c) Noncompetitive</a:t>
            </a:r>
            <a:br>
              <a:rPr lang="en-US" b="1">
                <a:latin typeface="Arial" charset="0"/>
              </a:rPr>
            </a:br>
            <a:r>
              <a:rPr lang="en-US" b="1">
                <a:latin typeface="Arial" charset="0"/>
              </a:rPr>
              <a:t>      inhibition</a:t>
            </a:r>
          </a:p>
        </p:txBody>
      </p:sp>
      <p:sp>
        <p:nvSpPr>
          <p:cNvPr id="505879" name="Text Box 23"/>
          <p:cNvSpPr txBox="1">
            <a:spLocks noChangeArrowheads="1"/>
          </p:cNvSpPr>
          <p:nvPr/>
        </p:nvSpPr>
        <p:spPr bwMode="auto">
          <a:xfrm>
            <a:off x="3594101" y="1833563"/>
            <a:ext cx="1139825" cy="266700"/>
          </a:xfrm>
          <a:prstGeom prst="rect">
            <a:avLst/>
          </a:prstGeom>
          <a:noFill/>
          <a:ln w="9525">
            <a:noFill/>
            <a:miter lim="800000"/>
            <a:headEnd/>
            <a:tailEnd/>
          </a:ln>
          <a:effectLst/>
        </p:spPr>
        <p:txBody>
          <a:bodyPr wrap="none" lIns="0" tIns="0" rIns="0" bIns="0"/>
          <a:lstStyle/>
          <a:p>
            <a:pPr>
              <a:lnSpc>
                <a:spcPct val="80000"/>
              </a:lnSpc>
            </a:pPr>
            <a:r>
              <a:rPr lang="en-US" b="1">
                <a:latin typeface="Arial" charset="0"/>
              </a:rPr>
              <a:t>Substrate</a:t>
            </a:r>
          </a:p>
        </p:txBody>
      </p:sp>
      <p:sp>
        <p:nvSpPr>
          <p:cNvPr id="505880" name="Text Box 24"/>
          <p:cNvSpPr txBox="1">
            <a:spLocks noChangeArrowheads="1"/>
          </p:cNvSpPr>
          <p:nvPr/>
        </p:nvSpPr>
        <p:spPr bwMode="auto">
          <a:xfrm>
            <a:off x="3595688" y="2443164"/>
            <a:ext cx="755650" cy="452437"/>
          </a:xfrm>
          <a:prstGeom prst="rect">
            <a:avLst/>
          </a:prstGeom>
          <a:noFill/>
          <a:ln w="9525">
            <a:noFill/>
            <a:miter lim="800000"/>
            <a:headEnd/>
            <a:tailEnd/>
          </a:ln>
          <a:effectLst/>
        </p:spPr>
        <p:txBody>
          <a:bodyPr wrap="none" lIns="0" tIns="0" rIns="0" bIns="0"/>
          <a:lstStyle/>
          <a:p>
            <a:pPr>
              <a:lnSpc>
                <a:spcPct val="90000"/>
              </a:lnSpc>
            </a:pPr>
            <a:r>
              <a:rPr lang="en-US" b="1">
                <a:latin typeface="Arial" charset="0"/>
              </a:rPr>
              <a:t>Active</a:t>
            </a:r>
            <a:br>
              <a:rPr lang="en-US" b="1">
                <a:latin typeface="Arial" charset="0"/>
              </a:rPr>
            </a:br>
            <a:r>
              <a:rPr lang="en-US" b="1">
                <a:latin typeface="Arial" charset="0"/>
              </a:rPr>
              <a:t>site</a:t>
            </a:r>
          </a:p>
        </p:txBody>
      </p:sp>
      <p:sp>
        <p:nvSpPr>
          <p:cNvPr id="505881" name="Text Box 25"/>
          <p:cNvSpPr txBox="1">
            <a:spLocks noChangeArrowheads="1"/>
          </p:cNvSpPr>
          <p:nvPr/>
        </p:nvSpPr>
        <p:spPr bwMode="auto">
          <a:xfrm>
            <a:off x="3581400" y="3671888"/>
            <a:ext cx="927100" cy="241300"/>
          </a:xfrm>
          <a:prstGeom prst="rect">
            <a:avLst/>
          </a:prstGeom>
          <a:noFill/>
          <a:ln w="9525">
            <a:noFill/>
            <a:miter lim="800000"/>
            <a:headEnd/>
            <a:tailEnd/>
          </a:ln>
          <a:effectLst/>
        </p:spPr>
        <p:txBody>
          <a:bodyPr wrap="none" lIns="0" tIns="0" rIns="0" bIns="0"/>
          <a:lstStyle/>
          <a:p>
            <a:pPr>
              <a:lnSpc>
                <a:spcPct val="80000"/>
              </a:lnSpc>
            </a:pPr>
            <a:r>
              <a:rPr lang="en-US" b="1">
                <a:latin typeface="Arial" charset="0"/>
              </a:rPr>
              <a:t>Enzyme</a:t>
            </a:r>
          </a:p>
        </p:txBody>
      </p:sp>
      <p:sp>
        <p:nvSpPr>
          <p:cNvPr id="505882" name="Text Box 26"/>
          <p:cNvSpPr txBox="1">
            <a:spLocks noChangeArrowheads="1"/>
          </p:cNvSpPr>
          <p:nvPr/>
        </p:nvSpPr>
        <p:spPr bwMode="auto">
          <a:xfrm>
            <a:off x="6754813" y="2813051"/>
            <a:ext cx="1416050" cy="492125"/>
          </a:xfrm>
          <a:prstGeom prst="rect">
            <a:avLst/>
          </a:prstGeom>
          <a:noFill/>
          <a:ln w="9525">
            <a:noFill/>
            <a:miter lim="800000"/>
            <a:headEnd/>
            <a:tailEnd/>
          </a:ln>
          <a:effectLst/>
        </p:spPr>
        <p:txBody>
          <a:bodyPr wrap="none" lIns="0" tIns="0" rIns="0" bIns="0"/>
          <a:lstStyle/>
          <a:p>
            <a:pPr>
              <a:lnSpc>
                <a:spcPct val="90000"/>
              </a:lnSpc>
            </a:pPr>
            <a:r>
              <a:rPr lang="en-US" b="1">
                <a:latin typeface="Arial" charset="0"/>
              </a:rPr>
              <a:t>Competitive</a:t>
            </a:r>
            <a:br>
              <a:rPr lang="en-US" b="1">
                <a:latin typeface="Arial" charset="0"/>
              </a:rPr>
            </a:br>
            <a:r>
              <a:rPr lang="en-US" b="1">
                <a:latin typeface="Arial" charset="0"/>
              </a:rPr>
              <a:t>inhibitor</a:t>
            </a:r>
          </a:p>
        </p:txBody>
      </p:sp>
      <p:sp>
        <p:nvSpPr>
          <p:cNvPr id="505883" name="Text Box 27"/>
          <p:cNvSpPr txBox="1">
            <a:spLocks noChangeArrowheads="1"/>
          </p:cNvSpPr>
          <p:nvPr/>
        </p:nvSpPr>
        <p:spPr bwMode="auto">
          <a:xfrm>
            <a:off x="8482014" y="4910138"/>
            <a:ext cx="1800225" cy="531812"/>
          </a:xfrm>
          <a:prstGeom prst="rect">
            <a:avLst/>
          </a:prstGeom>
          <a:noFill/>
          <a:ln w="9525">
            <a:noFill/>
            <a:miter lim="800000"/>
            <a:headEnd/>
            <a:tailEnd/>
          </a:ln>
          <a:effectLst/>
        </p:spPr>
        <p:txBody>
          <a:bodyPr wrap="none" lIns="0" tIns="0" rIns="0" bIns="0"/>
          <a:lstStyle/>
          <a:p>
            <a:pPr>
              <a:lnSpc>
                <a:spcPct val="90000"/>
              </a:lnSpc>
            </a:pPr>
            <a:r>
              <a:rPr lang="en-US" b="1">
                <a:latin typeface="Arial" charset="0"/>
              </a:rPr>
              <a:t>Noncompetitive</a:t>
            </a:r>
            <a:br>
              <a:rPr lang="en-US" b="1">
                <a:latin typeface="Arial" charset="0"/>
              </a:rPr>
            </a:br>
            <a:r>
              <a:rPr lang="en-US" b="1">
                <a:latin typeface="Arial" charset="0"/>
              </a:rPr>
              <a:t>inhibitor</a:t>
            </a:r>
          </a:p>
        </p:txBody>
      </p:sp>
      <p:sp>
        <p:nvSpPr>
          <p:cNvPr id="505884" name="Line 28"/>
          <p:cNvSpPr>
            <a:spLocks noChangeShapeType="1"/>
          </p:cNvSpPr>
          <p:nvPr/>
        </p:nvSpPr>
        <p:spPr bwMode="auto">
          <a:xfrm flipH="1">
            <a:off x="3190875" y="1944688"/>
            <a:ext cx="369888" cy="265112"/>
          </a:xfrm>
          <a:prstGeom prst="line">
            <a:avLst/>
          </a:prstGeom>
          <a:noFill/>
          <a:ln w="12700">
            <a:solidFill>
              <a:schemeClr val="tx1"/>
            </a:solidFill>
            <a:round/>
            <a:headEnd/>
            <a:tailEnd/>
          </a:ln>
          <a:effectLst/>
        </p:spPr>
        <p:txBody>
          <a:bodyPr wrap="none" anchor="ctr"/>
          <a:lstStyle/>
          <a:p>
            <a:endParaRPr lang="en-US"/>
          </a:p>
        </p:txBody>
      </p:sp>
      <p:sp>
        <p:nvSpPr>
          <p:cNvPr id="505885" name="Line 29"/>
          <p:cNvSpPr>
            <a:spLocks noChangeShapeType="1"/>
          </p:cNvSpPr>
          <p:nvPr/>
        </p:nvSpPr>
        <p:spPr bwMode="auto">
          <a:xfrm flipH="1">
            <a:off x="2979739" y="2579688"/>
            <a:ext cx="568325" cy="463550"/>
          </a:xfrm>
          <a:prstGeom prst="line">
            <a:avLst/>
          </a:prstGeom>
          <a:noFill/>
          <a:ln w="12700">
            <a:solidFill>
              <a:schemeClr val="tx1"/>
            </a:solidFill>
            <a:round/>
            <a:headEnd/>
            <a:tailEnd/>
          </a:ln>
          <a:effectLst/>
        </p:spPr>
        <p:txBody>
          <a:bodyPr wrap="none" anchor="ctr"/>
          <a:lstStyle/>
          <a:p>
            <a:endParaRPr lang="en-US"/>
          </a:p>
        </p:txBody>
      </p:sp>
      <p:sp>
        <p:nvSpPr>
          <p:cNvPr id="505886" name="Line 30"/>
          <p:cNvSpPr>
            <a:spLocks noChangeShapeType="1"/>
          </p:cNvSpPr>
          <p:nvPr/>
        </p:nvSpPr>
        <p:spPr bwMode="auto">
          <a:xfrm>
            <a:off x="3005139" y="3783013"/>
            <a:ext cx="530225" cy="0"/>
          </a:xfrm>
          <a:prstGeom prst="line">
            <a:avLst/>
          </a:prstGeom>
          <a:noFill/>
          <a:ln w="12700">
            <a:solidFill>
              <a:schemeClr val="tx1"/>
            </a:solidFill>
            <a:round/>
            <a:headEnd/>
            <a:tailEnd/>
          </a:ln>
          <a:effectLst/>
        </p:spPr>
        <p:txBody>
          <a:bodyPr wrap="none" anchor="ctr"/>
          <a:lstStyle/>
          <a:p>
            <a:endParaRPr lang="en-US"/>
          </a:p>
        </p:txBody>
      </p:sp>
      <p:sp>
        <p:nvSpPr>
          <p:cNvPr id="505887" name="Line 31"/>
          <p:cNvSpPr>
            <a:spLocks noChangeShapeType="1"/>
          </p:cNvSpPr>
          <p:nvPr/>
        </p:nvSpPr>
        <p:spPr bwMode="auto">
          <a:xfrm>
            <a:off x="5994401" y="2924175"/>
            <a:ext cx="688975" cy="0"/>
          </a:xfrm>
          <a:prstGeom prst="line">
            <a:avLst/>
          </a:prstGeom>
          <a:noFill/>
          <a:ln w="12700">
            <a:solidFill>
              <a:schemeClr val="tx1"/>
            </a:solidFill>
            <a:round/>
            <a:headEnd/>
            <a:tailEnd/>
          </a:ln>
          <a:effectLst/>
        </p:spPr>
        <p:txBody>
          <a:bodyPr wrap="none" anchor="ctr"/>
          <a:lstStyle/>
          <a:p>
            <a:endParaRPr lang="en-US"/>
          </a:p>
        </p:txBody>
      </p:sp>
      <p:sp>
        <p:nvSpPr>
          <p:cNvPr id="505891" name="Line 35"/>
          <p:cNvSpPr>
            <a:spLocks noChangeShapeType="1"/>
          </p:cNvSpPr>
          <p:nvPr/>
        </p:nvSpPr>
        <p:spPr bwMode="auto">
          <a:xfrm>
            <a:off x="8732838" y="4643439"/>
            <a:ext cx="0" cy="250825"/>
          </a:xfrm>
          <a:prstGeom prst="line">
            <a:avLst/>
          </a:prstGeom>
          <a:noFill/>
          <a:ln w="12700">
            <a:solidFill>
              <a:schemeClr val="tx1"/>
            </a:solidFill>
            <a:round/>
            <a:headEnd/>
            <a:tailEnd/>
          </a:ln>
          <a:effectLst/>
        </p:spPr>
        <p:txBody>
          <a:bodyPr wrap="none" anchor="ctr"/>
          <a:lstStyle/>
          <a:p>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9990" name="Picture 38" descr="08_19_AllostericReg-U"/>
          <p:cNvPicPr>
            <a:picLocks noChangeAspect="1" noChangeArrowheads="1"/>
          </p:cNvPicPr>
          <p:nvPr/>
        </p:nvPicPr>
        <p:blipFill>
          <a:blip r:embed="rId3" cstate="print"/>
          <a:srcRect/>
          <a:stretch>
            <a:fillRect/>
          </a:stretch>
        </p:blipFill>
        <p:spPr bwMode="auto">
          <a:xfrm>
            <a:off x="1820864" y="584201"/>
            <a:ext cx="8548687" cy="5688013"/>
          </a:xfrm>
          <a:prstGeom prst="rect">
            <a:avLst/>
          </a:prstGeom>
          <a:noFill/>
        </p:spPr>
      </p:pic>
      <p:sp>
        <p:nvSpPr>
          <p:cNvPr id="509955" name="Rectangle 3"/>
          <p:cNvSpPr>
            <a:spLocks noGrp="1" noChangeArrowheads="1"/>
          </p:cNvSpPr>
          <p:nvPr>
            <p:ph type="ctrTitle"/>
          </p:nvPr>
        </p:nvSpPr>
        <p:spPr bwMode="auto">
          <a:xfrm>
            <a:off x="1676400" y="0"/>
            <a:ext cx="1981200" cy="304800"/>
          </a:xfrm>
          <a:noFill/>
          <a:ln w="3175">
            <a:miter lim="800000"/>
            <a:headEnd/>
            <a:tailEnd/>
          </a:ln>
        </p:spPr>
        <p:txBody>
          <a:bodyPr vert="horz" wrap="square" lIns="91440" tIns="45720" rIns="91440" bIns="45720" numCol="1" rtlCol="0" anchor="t" anchorCtr="0" compatLnSpc="1">
            <a:prstTxWarp prst="textNoShape">
              <a:avLst/>
            </a:prstTxWarp>
            <a:normAutofit/>
          </a:bodyPr>
          <a:lstStyle/>
          <a:p>
            <a:pPr algn="l"/>
            <a:r>
              <a:rPr lang="en-US" sz="1200">
                <a:latin typeface="Arial" charset="0"/>
              </a:rPr>
              <a:t>Figure 8.19</a:t>
            </a:r>
          </a:p>
        </p:txBody>
      </p:sp>
      <p:sp>
        <p:nvSpPr>
          <p:cNvPr id="509956" name="Text Box 4"/>
          <p:cNvSpPr txBox="1">
            <a:spLocks noChangeArrowheads="1"/>
          </p:cNvSpPr>
          <p:nvPr/>
        </p:nvSpPr>
        <p:spPr bwMode="auto">
          <a:xfrm>
            <a:off x="1866900" y="2355851"/>
            <a:ext cx="901700" cy="557213"/>
          </a:xfrm>
          <a:prstGeom prst="rect">
            <a:avLst/>
          </a:prstGeom>
          <a:noFill/>
          <a:ln w="9525">
            <a:noFill/>
            <a:miter lim="800000"/>
            <a:headEnd/>
            <a:tailEnd/>
          </a:ln>
          <a:effectLst/>
        </p:spPr>
        <p:txBody>
          <a:bodyPr wrap="none" lIns="0" tIns="0" rIns="0" bIns="0"/>
          <a:lstStyle/>
          <a:p>
            <a:pPr>
              <a:lnSpc>
                <a:spcPct val="90000"/>
              </a:lnSpc>
            </a:pPr>
            <a:r>
              <a:rPr lang="en-US" sz="1200" b="1">
                <a:latin typeface="Arial" charset="0"/>
              </a:rPr>
              <a:t>Regulatory</a:t>
            </a:r>
            <a:br>
              <a:rPr lang="en-US" sz="1200" b="1">
                <a:latin typeface="Arial" charset="0"/>
              </a:rPr>
            </a:br>
            <a:r>
              <a:rPr lang="en-US" sz="1200" b="1">
                <a:latin typeface="Arial" charset="0"/>
              </a:rPr>
              <a:t>site (one</a:t>
            </a:r>
            <a:br>
              <a:rPr lang="en-US" sz="1200" b="1">
                <a:latin typeface="Arial" charset="0"/>
              </a:rPr>
            </a:br>
            <a:r>
              <a:rPr lang="en-US" sz="1200" b="1">
                <a:latin typeface="Arial" charset="0"/>
              </a:rPr>
              <a:t>of four)</a:t>
            </a:r>
          </a:p>
        </p:txBody>
      </p:sp>
      <p:sp>
        <p:nvSpPr>
          <p:cNvPr id="509971" name="Text Box 19"/>
          <p:cNvSpPr txBox="1">
            <a:spLocks noChangeArrowheads="1"/>
          </p:cNvSpPr>
          <p:nvPr/>
        </p:nvSpPr>
        <p:spPr bwMode="auto">
          <a:xfrm>
            <a:off x="1873250" y="620714"/>
            <a:ext cx="3005138" cy="173037"/>
          </a:xfrm>
          <a:prstGeom prst="rect">
            <a:avLst/>
          </a:prstGeom>
          <a:noFill/>
          <a:ln w="9525">
            <a:noFill/>
            <a:miter lim="800000"/>
            <a:headEnd/>
            <a:tailEnd/>
          </a:ln>
          <a:effectLst/>
        </p:spPr>
        <p:txBody>
          <a:bodyPr wrap="none" lIns="0" tIns="0" rIns="0" bIns="0"/>
          <a:lstStyle/>
          <a:p>
            <a:pPr>
              <a:lnSpc>
                <a:spcPct val="90000"/>
              </a:lnSpc>
            </a:pPr>
            <a:r>
              <a:rPr lang="en-US" sz="1200" b="1">
                <a:latin typeface="Arial" charset="0"/>
              </a:rPr>
              <a:t>(a) Allosteric activators and inhibitors</a:t>
            </a:r>
          </a:p>
        </p:txBody>
      </p:sp>
      <p:sp>
        <p:nvSpPr>
          <p:cNvPr id="509972" name="Text Box 20"/>
          <p:cNvSpPr txBox="1">
            <a:spLocks noChangeArrowheads="1"/>
          </p:cNvSpPr>
          <p:nvPr/>
        </p:nvSpPr>
        <p:spPr bwMode="auto">
          <a:xfrm>
            <a:off x="1885950" y="1000126"/>
            <a:ext cx="1392238" cy="371475"/>
          </a:xfrm>
          <a:prstGeom prst="rect">
            <a:avLst/>
          </a:prstGeom>
          <a:noFill/>
          <a:ln w="9525">
            <a:noFill/>
            <a:miter lim="800000"/>
            <a:headEnd/>
            <a:tailEnd/>
          </a:ln>
          <a:effectLst/>
        </p:spPr>
        <p:txBody>
          <a:bodyPr wrap="none" lIns="0" tIns="0" rIns="0" bIns="0"/>
          <a:lstStyle/>
          <a:p>
            <a:pPr>
              <a:lnSpc>
                <a:spcPct val="90000"/>
              </a:lnSpc>
            </a:pPr>
            <a:r>
              <a:rPr lang="en-US" sz="1200" b="1">
                <a:latin typeface="Arial" charset="0"/>
              </a:rPr>
              <a:t>Allosteric enzyme</a:t>
            </a:r>
            <a:br>
              <a:rPr lang="en-US" sz="1200" b="1">
                <a:latin typeface="Arial" charset="0"/>
              </a:rPr>
            </a:br>
            <a:r>
              <a:rPr lang="en-US" sz="1200" b="1">
                <a:latin typeface="Arial" charset="0"/>
              </a:rPr>
              <a:t>with four subunits</a:t>
            </a:r>
          </a:p>
        </p:txBody>
      </p:sp>
      <p:sp>
        <p:nvSpPr>
          <p:cNvPr id="509973" name="Text Box 21"/>
          <p:cNvSpPr txBox="1">
            <a:spLocks noChangeArrowheads="1"/>
          </p:cNvSpPr>
          <p:nvPr/>
        </p:nvSpPr>
        <p:spPr bwMode="auto">
          <a:xfrm>
            <a:off x="3449639" y="989014"/>
            <a:ext cx="928687" cy="346075"/>
          </a:xfrm>
          <a:prstGeom prst="rect">
            <a:avLst/>
          </a:prstGeom>
          <a:noFill/>
          <a:ln w="9525">
            <a:noFill/>
            <a:miter lim="800000"/>
            <a:headEnd/>
            <a:tailEnd/>
          </a:ln>
          <a:effectLst/>
        </p:spPr>
        <p:txBody>
          <a:bodyPr wrap="none" lIns="0" tIns="0" rIns="0" bIns="0"/>
          <a:lstStyle/>
          <a:p>
            <a:pPr algn="ctr">
              <a:lnSpc>
                <a:spcPct val="90000"/>
              </a:lnSpc>
            </a:pPr>
            <a:r>
              <a:rPr lang="en-US" sz="1200" b="1">
                <a:latin typeface="Arial" charset="0"/>
              </a:rPr>
              <a:t>Active site</a:t>
            </a:r>
            <a:br>
              <a:rPr lang="en-US" sz="1200" b="1">
                <a:latin typeface="Arial" charset="0"/>
              </a:rPr>
            </a:br>
            <a:r>
              <a:rPr lang="en-US" sz="1200" b="1">
                <a:latin typeface="Arial" charset="0"/>
              </a:rPr>
              <a:t>(one of four)</a:t>
            </a:r>
          </a:p>
        </p:txBody>
      </p:sp>
      <p:sp>
        <p:nvSpPr>
          <p:cNvPr id="509974" name="Text Box 22"/>
          <p:cNvSpPr txBox="1">
            <a:spLocks noChangeArrowheads="1"/>
          </p:cNvSpPr>
          <p:nvPr/>
        </p:nvSpPr>
        <p:spPr bwMode="auto">
          <a:xfrm>
            <a:off x="2836863" y="2838450"/>
            <a:ext cx="889000" cy="160338"/>
          </a:xfrm>
          <a:prstGeom prst="rect">
            <a:avLst/>
          </a:prstGeom>
          <a:noFill/>
          <a:ln w="9525">
            <a:noFill/>
            <a:miter lim="800000"/>
            <a:headEnd/>
            <a:tailEnd/>
          </a:ln>
          <a:effectLst/>
        </p:spPr>
        <p:txBody>
          <a:bodyPr wrap="none" lIns="0" tIns="0" rIns="0" bIns="0"/>
          <a:lstStyle/>
          <a:p>
            <a:pPr>
              <a:lnSpc>
                <a:spcPct val="90000"/>
              </a:lnSpc>
            </a:pPr>
            <a:r>
              <a:rPr lang="en-US" sz="1200" b="1">
                <a:latin typeface="Arial" charset="0"/>
              </a:rPr>
              <a:t>Active form</a:t>
            </a:r>
          </a:p>
        </p:txBody>
      </p:sp>
      <p:sp>
        <p:nvSpPr>
          <p:cNvPr id="509975" name="Text Box 23"/>
          <p:cNvSpPr txBox="1">
            <a:spLocks noChangeArrowheads="1"/>
          </p:cNvSpPr>
          <p:nvPr/>
        </p:nvSpPr>
        <p:spPr bwMode="auto">
          <a:xfrm>
            <a:off x="3808413" y="2606676"/>
            <a:ext cx="730250" cy="174625"/>
          </a:xfrm>
          <a:prstGeom prst="rect">
            <a:avLst/>
          </a:prstGeom>
          <a:noFill/>
          <a:ln w="9525">
            <a:noFill/>
            <a:miter lim="800000"/>
            <a:headEnd/>
            <a:tailEnd/>
          </a:ln>
          <a:effectLst/>
        </p:spPr>
        <p:txBody>
          <a:bodyPr wrap="none" lIns="0" tIns="0" rIns="0" bIns="0"/>
          <a:lstStyle/>
          <a:p>
            <a:pPr>
              <a:lnSpc>
                <a:spcPct val="90000"/>
              </a:lnSpc>
            </a:pPr>
            <a:r>
              <a:rPr lang="en-US" sz="1200" b="1">
                <a:latin typeface="Arial" charset="0"/>
              </a:rPr>
              <a:t>Activator</a:t>
            </a:r>
          </a:p>
        </p:txBody>
      </p:sp>
      <p:sp>
        <p:nvSpPr>
          <p:cNvPr id="509976" name="Text Box 24"/>
          <p:cNvSpPr txBox="1">
            <a:spLocks noChangeArrowheads="1"/>
          </p:cNvSpPr>
          <p:nvPr/>
        </p:nvSpPr>
        <p:spPr bwMode="auto">
          <a:xfrm>
            <a:off x="4468813" y="2832100"/>
            <a:ext cx="1630362" cy="185738"/>
          </a:xfrm>
          <a:prstGeom prst="rect">
            <a:avLst/>
          </a:prstGeom>
          <a:noFill/>
          <a:ln w="9525">
            <a:noFill/>
            <a:miter lim="800000"/>
            <a:headEnd/>
            <a:tailEnd/>
          </a:ln>
          <a:effectLst/>
        </p:spPr>
        <p:txBody>
          <a:bodyPr wrap="none" lIns="0" tIns="0" rIns="0" bIns="0"/>
          <a:lstStyle/>
          <a:p>
            <a:pPr>
              <a:lnSpc>
                <a:spcPct val="90000"/>
              </a:lnSpc>
            </a:pPr>
            <a:r>
              <a:rPr lang="en-US" sz="1200" b="1">
                <a:latin typeface="Arial" charset="0"/>
              </a:rPr>
              <a:t>Stabilized active form</a:t>
            </a:r>
          </a:p>
        </p:txBody>
      </p:sp>
      <p:sp>
        <p:nvSpPr>
          <p:cNvPr id="509977" name="Text Box 25"/>
          <p:cNvSpPr txBox="1">
            <a:spLocks noChangeArrowheads="1"/>
          </p:cNvSpPr>
          <p:nvPr/>
        </p:nvSpPr>
        <p:spPr bwMode="auto">
          <a:xfrm>
            <a:off x="2312988" y="3508375"/>
            <a:ext cx="889000" cy="160338"/>
          </a:xfrm>
          <a:prstGeom prst="rect">
            <a:avLst/>
          </a:prstGeom>
          <a:noFill/>
          <a:ln w="9525">
            <a:noFill/>
            <a:miter lim="800000"/>
            <a:headEnd/>
            <a:tailEnd/>
          </a:ln>
          <a:effectLst/>
        </p:spPr>
        <p:txBody>
          <a:bodyPr wrap="none" lIns="0" tIns="0" rIns="0" bIns="0"/>
          <a:lstStyle/>
          <a:p>
            <a:pPr>
              <a:lnSpc>
                <a:spcPct val="90000"/>
              </a:lnSpc>
            </a:pPr>
            <a:r>
              <a:rPr lang="en-US" sz="1200" b="1">
                <a:latin typeface="Arial" charset="0"/>
              </a:rPr>
              <a:t>Oscillation</a:t>
            </a:r>
          </a:p>
        </p:txBody>
      </p:sp>
      <p:sp>
        <p:nvSpPr>
          <p:cNvPr id="509978" name="Text Box 26"/>
          <p:cNvSpPr txBox="1">
            <a:spLocks noChangeArrowheads="1"/>
          </p:cNvSpPr>
          <p:nvPr/>
        </p:nvSpPr>
        <p:spPr bwMode="auto">
          <a:xfrm>
            <a:off x="1863726" y="5597525"/>
            <a:ext cx="862013" cy="503238"/>
          </a:xfrm>
          <a:prstGeom prst="rect">
            <a:avLst/>
          </a:prstGeom>
          <a:noFill/>
          <a:ln w="9525">
            <a:noFill/>
            <a:miter lim="800000"/>
            <a:headEnd/>
            <a:tailEnd/>
          </a:ln>
          <a:effectLst/>
        </p:spPr>
        <p:txBody>
          <a:bodyPr wrap="none" lIns="0" tIns="0" rIns="0" bIns="0"/>
          <a:lstStyle/>
          <a:p>
            <a:pPr>
              <a:lnSpc>
                <a:spcPct val="90000"/>
              </a:lnSpc>
            </a:pPr>
            <a:r>
              <a:rPr lang="en-US" sz="1200" b="1">
                <a:latin typeface="Arial" charset="0"/>
              </a:rPr>
              <a:t>Non-</a:t>
            </a:r>
            <a:br>
              <a:rPr lang="en-US" sz="1200" b="1">
                <a:latin typeface="Arial" charset="0"/>
              </a:rPr>
            </a:br>
            <a:r>
              <a:rPr lang="en-US" sz="1200" b="1">
                <a:latin typeface="Arial" charset="0"/>
              </a:rPr>
              <a:t>functional</a:t>
            </a:r>
            <a:br>
              <a:rPr lang="en-US" sz="1200" b="1">
                <a:latin typeface="Arial" charset="0"/>
              </a:rPr>
            </a:br>
            <a:r>
              <a:rPr lang="en-US" sz="1200" b="1">
                <a:latin typeface="Arial" charset="0"/>
              </a:rPr>
              <a:t>active site</a:t>
            </a:r>
          </a:p>
        </p:txBody>
      </p:sp>
      <p:sp>
        <p:nvSpPr>
          <p:cNvPr id="509979" name="Text Box 27"/>
          <p:cNvSpPr txBox="1">
            <a:spLocks noChangeArrowheads="1"/>
          </p:cNvSpPr>
          <p:nvPr/>
        </p:nvSpPr>
        <p:spPr bwMode="auto">
          <a:xfrm>
            <a:off x="2776539" y="5676900"/>
            <a:ext cx="955675" cy="160338"/>
          </a:xfrm>
          <a:prstGeom prst="rect">
            <a:avLst/>
          </a:prstGeom>
          <a:noFill/>
          <a:ln w="9525">
            <a:noFill/>
            <a:miter lim="800000"/>
            <a:headEnd/>
            <a:tailEnd/>
          </a:ln>
          <a:effectLst/>
        </p:spPr>
        <p:txBody>
          <a:bodyPr wrap="none" lIns="0" tIns="0" rIns="0" bIns="0"/>
          <a:lstStyle/>
          <a:p>
            <a:pPr>
              <a:lnSpc>
                <a:spcPct val="90000"/>
              </a:lnSpc>
            </a:pPr>
            <a:r>
              <a:rPr lang="en-US" sz="1200" b="1">
                <a:latin typeface="Arial" charset="0"/>
              </a:rPr>
              <a:t>Inactive form</a:t>
            </a:r>
          </a:p>
        </p:txBody>
      </p:sp>
      <p:sp>
        <p:nvSpPr>
          <p:cNvPr id="509980" name="Text Box 28"/>
          <p:cNvSpPr txBox="1">
            <a:spLocks noChangeArrowheads="1"/>
          </p:cNvSpPr>
          <p:nvPr/>
        </p:nvSpPr>
        <p:spPr bwMode="auto">
          <a:xfrm>
            <a:off x="3848101" y="5572125"/>
            <a:ext cx="665163" cy="160338"/>
          </a:xfrm>
          <a:prstGeom prst="rect">
            <a:avLst/>
          </a:prstGeom>
          <a:noFill/>
          <a:ln w="9525">
            <a:noFill/>
            <a:miter lim="800000"/>
            <a:headEnd/>
            <a:tailEnd/>
          </a:ln>
          <a:effectLst/>
        </p:spPr>
        <p:txBody>
          <a:bodyPr wrap="none" lIns="0" tIns="0" rIns="0" bIns="0"/>
          <a:lstStyle/>
          <a:p>
            <a:pPr>
              <a:lnSpc>
                <a:spcPct val="90000"/>
              </a:lnSpc>
            </a:pPr>
            <a:r>
              <a:rPr lang="en-US" sz="1200" b="1">
                <a:latin typeface="Arial" charset="0"/>
              </a:rPr>
              <a:t>Inhibitor</a:t>
            </a:r>
          </a:p>
        </p:txBody>
      </p:sp>
      <p:sp>
        <p:nvSpPr>
          <p:cNvPr id="509981" name="Text Box 29"/>
          <p:cNvSpPr txBox="1">
            <a:spLocks noChangeArrowheads="1"/>
          </p:cNvSpPr>
          <p:nvPr/>
        </p:nvSpPr>
        <p:spPr bwMode="auto">
          <a:xfrm>
            <a:off x="4641850" y="5716589"/>
            <a:ext cx="1365250" cy="346075"/>
          </a:xfrm>
          <a:prstGeom prst="rect">
            <a:avLst/>
          </a:prstGeom>
          <a:noFill/>
          <a:ln w="9525">
            <a:noFill/>
            <a:miter lim="800000"/>
            <a:headEnd/>
            <a:tailEnd/>
          </a:ln>
          <a:effectLst/>
        </p:spPr>
        <p:txBody>
          <a:bodyPr wrap="none" lIns="0" tIns="0" rIns="0" bIns="0"/>
          <a:lstStyle/>
          <a:p>
            <a:pPr>
              <a:lnSpc>
                <a:spcPct val="90000"/>
              </a:lnSpc>
            </a:pPr>
            <a:r>
              <a:rPr lang="en-US" sz="1200" b="1">
                <a:latin typeface="Arial" charset="0"/>
              </a:rPr>
              <a:t>Stabilized inactive</a:t>
            </a:r>
            <a:br>
              <a:rPr lang="en-US" sz="1200" b="1">
                <a:latin typeface="Arial" charset="0"/>
              </a:rPr>
            </a:br>
            <a:r>
              <a:rPr lang="en-US" sz="1200" b="1">
                <a:latin typeface="Arial" charset="0"/>
              </a:rPr>
              <a:t>form</a:t>
            </a:r>
          </a:p>
        </p:txBody>
      </p:sp>
      <p:sp>
        <p:nvSpPr>
          <p:cNvPr id="509982" name="Text Box 30"/>
          <p:cNvSpPr txBox="1">
            <a:spLocks noChangeArrowheads="1"/>
          </p:cNvSpPr>
          <p:nvPr/>
        </p:nvSpPr>
        <p:spPr bwMode="auto">
          <a:xfrm>
            <a:off x="6797676" y="2686050"/>
            <a:ext cx="981075" cy="173038"/>
          </a:xfrm>
          <a:prstGeom prst="rect">
            <a:avLst/>
          </a:prstGeom>
          <a:noFill/>
          <a:ln w="9525">
            <a:noFill/>
            <a:miter lim="800000"/>
            <a:headEnd/>
            <a:tailEnd/>
          </a:ln>
          <a:effectLst/>
        </p:spPr>
        <p:txBody>
          <a:bodyPr wrap="none" lIns="0" tIns="0" rIns="0" bIns="0"/>
          <a:lstStyle/>
          <a:p>
            <a:pPr>
              <a:lnSpc>
                <a:spcPct val="90000"/>
              </a:lnSpc>
            </a:pPr>
            <a:r>
              <a:rPr lang="en-US" sz="1200" b="1">
                <a:latin typeface="Arial" charset="0"/>
              </a:rPr>
              <a:t>Inactive form</a:t>
            </a:r>
          </a:p>
        </p:txBody>
      </p:sp>
      <p:sp>
        <p:nvSpPr>
          <p:cNvPr id="509983" name="Text Box 31"/>
          <p:cNvSpPr txBox="1">
            <a:spLocks noChangeArrowheads="1"/>
          </p:cNvSpPr>
          <p:nvPr/>
        </p:nvSpPr>
        <p:spPr bwMode="auto">
          <a:xfrm>
            <a:off x="7881938" y="1060450"/>
            <a:ext cx="755650" cy="160338"/>
          </a:xfrm>
          <a:prstGeom prst="rect">
            <a:avLst/>
          </a:prstGeom>
          <a:noFill/>
          <a:ln w="9525">
            <a:noFill/>
            <a:miter lim="800000"/>
            <a:headEnd/>
            <a:tailEnd/>
          </a:ln>
          <a:effectLst/>
        </p:spPr>
        <p:txBody>
          <a:bodyPr wrap="none" lIns="0" tIns="0" rIns="0" bIns="0"/>
          <a:lstStyle/>
          <a:p>
            <a:pPr>
              <a:lnSpc>
                <a:spcPct val="90000"/>
              </a:lnSpc>
            </a:pPr>
            <a:r>
              <a:rPr lang="en-US" sz="1200" b="1">
                <a:latin typeface="Arial" charset="0"/>
              </a:rPr>
              <a:t>Substrate</a:t>
            </a:r>
          </a:p>
        </p:txBody>
      </p:sp>
      <p:sp>
        <p:nvSpPr>
          <p:cNvPr id="509984" name="Text Box 32"/>
          <p:cNvSpPr txBox="1">
            <a:spLocks noChangeArrowheads="1"/>
          </p:cNvSpPr>
          <p:nvPr/>
        </p:nvSpPr>
        <p:spPr bwMode="auto">
          <a:xfrm>
            <a:off x="8888414" y="2673350"/>
            <a:ext cx="1233487" cy="331788"/>
          </a:xfrm>
          <a:prstGeom prst="rect">
            <a:avLst/>
          </a:prstGeom>
          <a:noFill/>
          <a:ln w="9525">
            <a:noFill/>
            <a:miter lim="800000"/>
            <a:headEnd/>
            <a:tailEnd/>
          </a:ln>
          <a:effectLst/>
        </p:spPr>
        <p:txBody>
          <a:bodyPr wrap="none" lIns="0" tIns="0" rIns="0" bIns="0"/>
          <a:lstStyle/>
          <a:p>
            <a:pPr>
              <a:lnSpc>
                <a:spcPct val="90000"/>
              </a:lnSpc>
            </a:pPr>
            <a:r>
              <a:rPr lang="en-US" sz="1200" b="1">
                <a:latin typeface="Arial" charset="0"/>
              </a:rPr>
              <a:t>Stabilized active</a:t>
            </a:r>
            <a:br>
              <a:rPr lang="en-US" sz="1200" b="1">
                <a:latin typeface="Arial" charset="0"/>
              </a:rPr>
            </a:br>
            <a:r>
              <a:rPr lang="en-US" sz="1200" b="1">
                <a:latin typeface="Arial" charset="0"/>
              </a:rPr>
              <a:t>form</a:t>
            </a:r>
          </a:p>
        </p:txBody>
      </p:sp>
      <p:sp>
        <p:nvSpPr>
          <p:cNvPr id="509985" name="Text Box 33"/>
          <p:cNvSpPr txBox="1">
            <a:spLocks noChangeArrowheads="1"/>
          </p:cNvSpPr>
          <p:nvPr/>
        </p:nvSpPr>
        <p:spPr bwMode="auto">
          <a:xfrm>
            <a:off x="6389689" y="619125"/>
            <a:ext cx="3970337" cy="185738"/>
          </a:xfrm>
          <a:prstGeom prst="rect">
            <a:avLst/>
          </a:prstGeom>
          <a:noFill/>
          <a:ln w="9525">
            <a:noFill/>
            <a:miter lim="800000"/>
            <a:headEnd/>
            <a:tailEnd/>
          </a:ln>
          <a:effectLst/>
        </p:spPr>
        <p:txBody>
          <a:bodyPr wrap="none" lIns="0" tIns="0" rIns="0" bIns="0"/>
          <a:lstStyle/>
          <a:p>
            <a:pPr>
              <a:lnSpc>
                <a:spcPct val="90000"/>
              </a:lnSpc>
            </a:pPr>
            <a:r>
              <a:rPr lang="en-US" sz="1200" b="1">
                <a:latin typeface="Arial" charset="0"/>
              </a:rPr>
              <a:t>(b) Cooperativity: another type of allosteric activation</a:t>
            </a:r>
          </a:p>
        </p:txBody>
      </p:sp>
      <p:sp>
        <p:nvSpPr>
          <p:cNvPr id="509986" name="Line 34"/>
          <p:cNvSpPr>
            <a:spLocks noChangeShapeType="1"/>
          </p:cNvSpPr>
          <p:nvPr/>
        </p:nvSpPr>
        <p:spPr bwMode="auto">
          <a:xfrm>
            <a:off x="2436813" y="1349375"/>
            <a:ext cx="488950" cy="515938"/>
          </a:xfrm>
          <a:prstGeom prst="line">
            <a:avLst/>
          </a:prstGeom>
          <a:noFill/>
          <a:ln w="12700">
            <a:solidFill>
              <a:schemeClr val="tx1"/>
            </a:solidFill>
            <a:round/>
            <a:headEnd/>
            <a:tailEnd/>
          </a:ln>
          <a:effectLst/>
        </p:spPr>
        <p:txBody>
          <a:bodyPr wrap="none" anchor="ctr"/>
          <a:lstStyle/>
          <a:p>
            <a:endParaRPr lang="en-US"/>
          </a:p>
        </p:txBody>
      </p:sp>
      <p:sp>
        <p:nvSpPr>
          <p:cNvPr id="509987" name="Line 35"/>
          <p:cNvSpPr>
            <a:spLocks noChangeShapeType="1"/>
          </p:cNvSpPr>
          <p:nvPr/>
        </p:nvSpPr>
        <p:spPr bwMode="auto">
          <a:xfrm flipH="1">
            <a:off x="3600450" y="1349376"/>
            <a:ext cx="344488" cy="277813"/>
          </a:xfrm>
          <a:prstGeom prst="line">
            <a:avLst/>
          </a:prstGeom>
          <a:noFill/>
          <a:ln w="12700">
            <a:solidFill>
              <a:schemeClr val="tx1"/>
            </a:solidFill>
            <a:round/>
            <a:headEnd/>
            <a:tailEnd/>
          </a:ln>
          <a:effectLst/>
        </p:spPr>
        <p:txBody>
          <a:bodyPr wrap="none" anchor="ctr"/>
          <a:lstStyle/>
          <a:p>
            <a:endParaRPr lang="en-US"/>
          </a:p>
        </p:txBody>
      </p:sp>
      <p:sp>
        <p:nvSpPr>
          <p:cNvPr id="509988" name="Line 36"/>
          <p:cNvSpPr>
            <a:spLocks noChangeShapeType="1"/>
          </p:cNvSpPr>
          <p:nvPr/>
        </p:nvSpPr>
        <p:spPr bwMode="auto">
          <a:xfrm flipH="1">
            <a:off x="2198689" y="1997075"/>
            <a:ext cx="542925" cy="317500"/>
          </a:xfrm>
          <a:prstGeom prst="line">
            <a:avLst/>
          </a:prstGeom>
          <a:noFill/>
          <a:ln w="12700">
            <a:solidFill>
              <a:schemeClr val="tx1"/>
            </a:solidFill>
            <a:round/>
            <a:headEnd/>
            <a:tailEnd/>
          </a:ln>
          <a:effectLst/>
        </p:spPr>
        <p:txBody>
          <a:bodyPr wrap="none" anchor="ctr"/>
          <a:lstStyle/>
          <a:p>
            <a:endParaRPr lang="en-US"/>
          </a:p>
        </p:txBody>
      </p:sp>
      <p:sp>
        <p:nvSpPr>
          <p:cNvPr id="509989" name="Line 37"/>
          <p:cNvSpPr>
            <a:spLocks noChangeShapeType="1"/>
          </p:cNvSpPr>
          <p:nvPr/>
        </p:nvSpPr>
        <p:spPr bwMode="auto">
          <a:xfrm flipV="1">
            <a:off x="2238375" y="5449889"/>
            <a:ext cx="635000" cy="173037"/>
          </a:xfrm>
          <a:prstGeom prst="line">
            <a:avLst/>
          </a:prstGeom>
          <a:noFill/>
          <a:ln w="12700">
            <a:solidFill>
              <a:schemeClr val="tx1"/>
            </a:solidFill>
            <a:round/>
            <a:headEnd/>
            <a:tailEnd/>
          </a:ln>
          <a:effectLst/>
        </p:spPr>
        <p:txBody>
          <a:bodyPr wrap="none" anchor="ctr"/>
          <a:lstStyle/>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p:cNvSpPr>
            <a:spLocks noGrp="1" noChangeArrowheads="1"/>
          </p:cNvSpPr>
          <p:nvPr>
            <p:ph idx="1"/>
          </p:nvPr>
        </p:nvSpPr>
        <p:spPr/>
        <p:txBody>
          <a:bodyPr/>
          <a:lstStyle/>
          <a:p>
            <a:pPr eaLnBrk="1" hangingPunct="1"/>
            <a:r>
              <a:rPr lang="en-US"/>
              <a:t>Series of chemical reactions in which the products of each step are reactants for the next step</a:t>
            </a:r>
          </a:p>
          <a:p>
            <a:pPr eaLnBrk="1" hangingPunct="1"/>
            <a:r>
              <a:rPr lang="en-US"/>
              <a:t>Feedback inhibition of enzymes occurs when the end product of a pathway acts as an enzyme inhibitor</a:t>
            </a:r>
          </a:p>
        </p:txBody>
      </p:sp>
      <p:sp>
        <p:nvSpPr>
          <p:cNvPr id="53250" name="Rectangle 2"/>
          <p:cNvSpPr>
            <a:spLocks noGrp="1" noChangeArrowheads="1"/>
          </p:cNvSpPr>
          <p:nvPr>
            <p:ph type="title"/>
          </p:nvPr>
        </p:nvSpPr>
        <p:spPr/>
        <p:txBody>
          <a:bodyPr/>
          <a:lstStyle/>
          <a:p>
            <a:pPr eaLnBrk="1" hangingPunct="1"/>
            <a:r>
              <a:rPr lang="en-US" sz="3400"/>
              <a:t>Metabolic pathways and enzymes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77" name="Picture 37" descr="08_21FeedbackInhibition-U"/>
          <p:cNvPicPr>
            <a:picLocks noChangeAspect="1" noChangeArrowheads="1"/>
          </p:cNvPicPr>
          <p:nvPr/>
        </p:nvPicPr>
        <p:blipFill>
          <a:blip r:embed="rId3" cstate="print"/>
          <a:srcRect/>
          <a:stretch>
            <a:fillRect/>
          </a:stretch>
        </p:blipFill>
        <p:spPr bwMode="auto">
          <a:xfrm>
            <a:off x="2946401" y="136525"/>
            <a:ext cx="6297613" cy="6584950"/>
          </a:xfrm>
          <a:prstGeom prst="rect">
            <a:avLst/>
          </a:prstGeom>
          <a:noFill/>
        </p:spPr>
      </p:pic>
      <p:sp>
        <p:nvSpPr>
          <p:cNvPr id="522243" name="Rectangle 3"/>
          <p:cNvSpPr>
            <a:spLocks noGrp="1" noChangeArrowheads="1"/>
          </p:cNvSpPr>
          <p:nvPr>
            <p:ph type="ctrTitle"/>
          </p:nvPr>
        </p:nvSpPr>
        <p:spPr bwMode="auto">
          <a:xfrm>
            <a:off x="1676400" y="0"/>
            <a:ext cx="1981200" cy="304800"/>
          </a:xfrm>
          <a:noFill/>
          <a:ln w="3175">
            <a:miter lim="800000"/>
            <a:headEnd/>
            <a:tailEnd/>
          </a:ln>
        </p:spPr>
        <p:txBody>
          <a:bodyPr vert="horz" wrap="square" lIns="91440" tIns="45720" rIns="91440" bIns="45720" numCol="1" rtlCol="0" anchor="t" anchorCtr="0" compatLnSpc="1">
            <a:prstTxWarp prst="textNoShape">
              <a:avLst/>
            </a:prstTxWarp>
            <a:normAutofit/>
          </a:bodyPr>
          <a:lstStyle/>
          <a:p>
            <a:pPr algn="l"/>
            <a:r>
              <a:rPr lang="en-US" sz="1200">
                <a:latin typeface="Arial" charset="0"/>
              </a:rPr>
              <a:t>Figure 8.21</a:t>
            </a:r>
          </a:p>
        </p:txBody>
      </p:sp>
      <p:sp>
        <p:nvSpPr>
          <p:cNvPr id="522244" name="Text Box 4"/>
          <p:cNvSpPr txBox="1">
            <a:spLocks noChangeArrowheads="1"/>
          </p:cNvSpPr>
          <p:nvPr/>
        </p:nvSpPr>
        <p:spPr bwMode="auto">
          <a:xfrm>
            <a:off x="5399088" y="655639"/>
            <a:ext cx="927100" cy="439737"/>
          </a:xfrm>
          <a:prstGeom prst="rect">
            <a:avLst/>
          </a:prstGeom>
          <a:noFill/>
          <a:ln w="9525">
            <a:noFill/>
            <a:miter lim="800000"/>
            <a:headEnd/>
            <a:tailEnd/>
          </a:ln>
          <a:effectLst/>
        </p:spPr>
        <p:txBody>
          <a:bodyPr wrap="none" lIns="0" tIns="0" rIns="0" bIns="0"/>
          <a:lstStyle/>
          <a:p>
            <a:r>
              <a:rPr lang="en-US" sz="1400" b="1">
                <a:latin typeface="Arial" charset="0"/>
              </a:rPr>
              <a:t>Active site</a:t>
            </a:r>
            <a:br>
              <a:rPr lang="en-US" sz="1400" b="1">
                <a:latin typeface="Arial" charset="0"/>
              </a:rPr>
            </a:br>
            <a:r>
              <a:rPr lang="en-US" sz="1400" b="1">
                <a:latin typeface="Arial" charset="0"/>
              </a:rPr>
              <a:t>available</a:t>
            </a:r>
          </a:p>
        </p:txBody>
      </p:sp>
      <p:sp>
        <p:nvSpPr>
          <p:cNvPr id="522250" name="Line 10"/>
          <p:cNvSpPr>
            <a:spLocks noChangeShapeType="1"/>
          </p:cNvSpPr>
          <p:nvPr/>
        </p:nvSpPr>
        <p:spPr bwMode="auto">
          <a:xfrm>
            <a:off x="3721100" y="2117726"/>
            <a:ext cx="190500" cy="461963"/>
          </a:xfrm>
          <a:prstGeom prst="line">
            <a:avLst/>
          </a:prstGeom>
          <a:noFill/>
          <a:ln w="25400">
            <a:solidFill>
              <a:schemeClr val="bg1"/>
            </a:solidFill>
            <a:round/>
            <a:headEnd/>
            <a:tailEnd/>
          </a:ln>
          <a:effectLst/>
        </p:spPr>
        <p:txBody>
          <a:bodyPr wrap="none" anchor="ctr"/>
          <a:lstStyle/>
          <a:p>
            <a:endParaRPr lang="en-US"/>
          </a:p>
        </p:txBody>
      </p:sp>
      <p:sp>
        <p:nvSpPr>
          <p:cNvPr id="522256" name="Text Box 16"/>
          <p:cNvSpPr txBox="1">
            <a:spLocks noChangeArrowheads="1"/>
          </p:cNvSpPr>
          <p:nvPr/>
        </p:nvSpPr>
        <p:spPr bwMode="auto">
          <a:xfrm>
            <a:off x="4083050" y="1852614"/>
            <a:ext cx="966788" cy="638175"/>
          </a:xfrm>
          <a:prstGeom prst="rect">
            <a:avLst/>
          </a:prstGeom>
          <a:noFill/>
          <a:ln w="9525">
            <a:noFill/>
            <a:miter lim="800000"/>
            <a:headEnd/>
            <a:tailEnd/>
          </a:ln>
          <a:effectLst/>
        </p:spPr>
        <p:txBody>
          <a:bodyPr wrap="none" lIns="0" tIns="0" rIns="0" bIns="0"/>
          <a:lstStyle/>
          <a:p>
            <a:r>
              <a:rPr lang="en-US" sz="1400" b="1">
                <a:latin typeface="Arial" charset="0"/>
              </a:rPr>
              <a:t>Isoleucine</a:t>
            </a:r>
            <a:br>
              <a:rPr lang="en-US" sz="1400" b="1">
                <a:latin typeface="Arial" charset="0"/>
              </a:rPr>
            </a:br>
            <a:r>
              <a:rPr lang="en-US" sz="1400" b="1">
                <a:latin typeface="Arial" charset="0"/>
              </a:rPr>
              <a:t>used up by</a:t>
            </a:r>
            <a:br>
              <a:rPr lang="en-US" sz="1400" b="1">
                <a:latin typeface="Arial" charset="0"/>
              </a:rPr>
            </a:br>
            <a:r>
              <a:rPr lang="en-US" sz="1400" b="1">
                <a:latin typeface="Arial" charset="0"/>
              </a:rPr>
              <a:t>cell</a:t>
            </a:r>
          </a:p>
        </p:txBody>
      </p:sp>
      <p:sp>
        <p:nvSpPr>
          <p:cNvPr id="522257" name="Text Box 17"/>
          <p:cNvSpPr txBox="1">
            <a:spLocks noChangeArrowheads="1"/>
          </p:cNvSpPr>
          <p:nvPr/>
        </p:nvSpPr>
        <p:spPr bwMode="auto">
          <a:xfrm>
            <a:off x="4822825" y="2700339"/>
            <a:ext cx="927100" cy="439737"/>
          </a:xfrm>
          <a:prstGeom prst="rect">
            <a:avLst/>
          </a:prstGeom>
          <a:noFill/>
          <a:ln w="9525">
            <a:noFill/>
            <a:miter lim="800000"/>
            <a:headEnd/>
            <a:tailEnd/>
          </a:ln>
          <a:effectLst/>
        </p:spPr>
        <p:txBody>
          <a:bodyPr wrap="none" lIns="0" tIns="0" rIns="0" bIns="0"/>
          <a:lstStyle/>
          <a:p>
            <a:r>
              <a:rPr lang="en-US" sz="1400" b="1">
                <a:latin typeface="Arial" charset="0"/>
              </a:rPr>
              <a:t>Feedback</a:t>
            </a:r>
            <a:br>
              <a:rPr lang="en-US" sz="1400" b="1">
                <a:latin typeface="Arial" charset="0"/>
              </a:rPr>
            </a:br>
            <a:r>
              <a:rPr lang="en-US" sz="1400" b="1">
                <a:latin typeface="Arial" charset="0"/>
              </a:rPr>
              <a:t>inhibition</a:t>
            </a:r>
          </a:p>
        </p:txBody>
      </p:sp>
      <p:sp>
        <p:nvSpPr>
          <p:cNvPr id="522258" name="Text Box 18"/>
          <p:cNvSpPr txBox="1">
            <a:spLocks noChangeArrowheads="1"/>
          </p:cNvSpPr>
          <p:nvPr/>
        </p:nvSpPr>
        <p:spPr bwMode="auto">
          <a:xfrm>
            <a:off x="2998789" y="2619375"/>
            <a:ext cx="1309687" cy="1974850"/>
          </a:xfrm>
          <a:prstGeom prst="rect">
            <a:avLst/>
          </a:prstGeom>
          <a:noFill/>
          <a:ln w="9525">
            <a:noFill/>
            <a:miter lim="800000"/>
            <a:headEnd/>
            <a:tailEnd/>
          </a:ln>
          <a:effectLst/>
        </p:spPr>
        <p:txBody>
          <a:bodyPr wrap="none" lIns="0" tIns="0" rIns="0" bIns="0"/>
          <a:lstStyle/>
          <a:p>
            <a:r>
              <a:rPr lang="en-US" sz="1400" b="1">
                <a:latin typeface="Arial" charset="0"/>
              </a:rPr>
              <a:t>Active site of</a:t>
            </a:r>
            <a:br>
              <a:rPr lang="en-US" sz="1400" b="1">
                <a:latin typeface="Arial" charset="0"/>
              </a:rPr>
            </a:br>
            <a:r>
              <a:rPr lang="en-US" sz="1400" b="1">
                <a:latin typeface="Arial" charset="0"/>
              </a:rPr>
              <a:t>enzyme 1 is</a:t>
            </a:r>
            <a:br>
              <a:rPr lang="en-US" sz="1400" b="1">
                <a:latin typeface="Arial" charset="0"/>
              </a:rPr>
            </a:br>
            <a:r>
              <a:rPr lang="en-US" sz="1400" b="1">
                <a:latin typeface="Arial" charset="0"/>
              </a:rPr>
              <a:t>no longer able</a:t>
            </a:r>
            <a:br>
              <a:rPr lang="en-US" sz="1400" b="1">
                <a:latin typeface="Arial" charset="0"/>
              </a:rPr>
            </a:br>
            <a:r>
              <a:rPr lang="en-US" sz="1400" b="1">
                <a:latin typeface="Arial" charset="0"/>
              </a:rPr>
              <a:t>to catalyze the</a:t>
            </a:r>
            <a:br>
              <a:rPr lang="en-US" sz="1400" b="1">
                <a:latin typeface="Arial" charset="0"/>
              </a:rPr>
            </a:br>
            <a:r>
              <a:rPr lang="en-US" sz="1400" b="1">
                <a:latin typeface="Arial" charset="0"/>
              </a:rPr>
              <a:t>conversion</a:t>
            </a:r>
            <a:br>
              <a:rPr lang="en-US" sz="1400" b="1">
                <a:latin typeface="Arial" charset="0"/>
              </a:rPr>
            </a:br>
            <a:r>
              <a:rPr lang="en-US" sz="1400" b="1">
                <a:latin typeface="Arial" charset="0"/>
              </a:rPr>
              <a:t>of threonine to</a:t>
            </a:r>
            <a:br>
              <a:rPr lang="en-US" sz="1400" b="1">
                <a:latin typeface="Arial" charset="0"/>
              </a:rPr>
            </a:br>
            <a:r>
              <a:rPr lang="en-US" sz="1400" b="1">
                <a:latin typeface="Arial" charset="0"/>
              </a:rPr>
              <a:t>intermediate A;</a:t>
            </a:r>
            <a:br>
              <a:rPr lang="en-US" sz="1400" b="1">
                <a:latin typeface="Arial" charset="0"/>
              </a:rPr>
            </a:br>
            <a:r>
              <a:rPr lang="en-US" sz="1400" b="1">
                <a:latin typeface="Arial" charset="0"/>
              </a:rPr>
              <a:t>pathway is</a:t>
            </a:r>
            <a:br>
              <a:rPr lang="en-US" sz="1400" b="1">
                <a:latin typeface="Arial" charset="0"/>
              </a:rPr>
            </a:br>
            <a:r>
              <a:rPr lang="en-US" sz="1400" b="1">
                <a:latin typeface="Arial" charset="0"/>
              </a:rPr>
              <a:t>switched off.</a:t>
            </a:r>
          </a:p>
        </p:txBody>
      </p:sp>
      <p:sp>
        <p:nvSpPr>
          <p:cNvPr id="522259" name="Text Box 19"/>
          <p:cNvSpPr txBox="1">
            <a:spLocks noChangeArrowheads="1"/>
          </p:cNvSpPr>
          <p:nvPr/>
        </p:nvSpPr>
        <p:spPr bwMode="auto">
          <a:xfrm>
            <a:off x="4281488" y="4408488"/>
            <a:ext cx="927100" cy="863600"/>
          </a:xfrm>
          <a:prstGeom prst="rect">
            <a:avLst/>
          </a:prstGeom>
          <a:noFill/>
          <a:ln w="9525">
            <a:noFill/>
            <a:miter lim="800000"/>
            <a:headEnd/>
            <a:tailEnd/>
          </a:ln>
          <a:effectLst/>
        </p:spPr>
        <p:txBody>
          <a:bodyPr wrap="none" lIns="0" tIns="0" rIns="0" bIns="0"/>
          <a:lstStyle/>
          <a:p>
            <a:r>
              <a:rPr lang="en-US" sz="1400" b="1">
                <a:latin typeface="Arial" charset="0"/>
              </a:rPr>
              <a:t>Isoleucine</a:t>
            </a:r>
            <a:br>
              <a:rPr lang="en-US" sz="1400" b="1">
                <a:latin typeface="Arial" charset="0"/>
              </a:rPr>
            </a:br>
            <a:r>
              <a:rPr lang="en-US" sz="1400" b="1">
                <a:latin typeface="Arial" charset="0"/>
              </a:rPr>
              <a:t>binds to</a:t>
            </a:r>
            <a:br>
              <a:rPr lang="en-US" sz="1400" b="1">
                <a:latin typeface="Arial" charset="0"/>
              </a:rPr>
            </a:br>
            <a:r>
              <a:rPr lang="en-US" sz="1400" b="1">
                <a:latin typeface="Arial" charset="0"/>
              </a:rPr>
              <a:t>allosteric</a:t>
            </a:r>
            <a:br>
              <a:rPr lang="en-US" sz="1400" b="1">
                <a:latin typeface="Arial" charset="0"/>
              </a:rPr>
            </a:br>
            <a:r>
              <a:rPr lang="en-US" sz="1400" b="1">
                <a:latin typeface="Arial" charset="0"/>
              </a:rPr>
              <a:t>site.</a:t>
            </a:r>
          </a:p>
        </p:txBody>
      </p:sp>
      <p:sp>
        <p:nvSpPr>
          <p:cNvPr id="522260" name="Text Box 20"/>
          <p:cNvSpPr txBox="1">
            <a:spLocks noChangeArrowheads="1"/>
          </p:cNvSpPr>
          <p:nvPr/>
        </p:nvSpPr>
        <p:spPr bwMode="auto">
          <a:xfrm>
            <a:off x="8064501" y="147638"/>
            <a:ext cx="993775" cy="677862"/>
          </a:xfrm>
          <a:prstGeom prst="rect">
            <a:avLst/>
          </a:prstGeom>
          <a:noFill/>
          <a:ln w="9525">
            <a:noFill/>
            <a:miter lim="800000"/>
            <a:headEnd/>
            <a:tailEnd/>
          </a:ln>
          <a:effectLst/>
        </p:spPr>
        <p:txBody>
          <a:bodyPr wrap="none" lIns="0" tIns="0" rIns="0" bIns="0"/>
          <a:lstStyle/>
          <a:p>
            <a:r>
              <a:rPr lang="en-US" sz="1400" b="1">
                <a:latin typeface="Arial" charset="0"/>
              </a:rPr>
              <a:t>Initial </a:t>
            </a:r>
            <a:br>
              <a:rPr lang="en-US" sz="1400" b="1">
                <a:latin typeface="Arial" charset="0"/>
              </a:rPr>
            </a:br>
            <a:r>
              <a:rPr lang="en-US" sz="1400" b="1">
                <a:latin typeface="Arial" charset="0"/>
              </a:rPr>
              <a:t>substrate</a:t>
            </a:r>
            <a:br>
              <a:rPr lang="en-US" sz="1400" b="1">
                <a:latin typeface="Arial" charset="0"/>
              </a:rPr>
            </a:br>
            <a:r>
              <a:rPr lang="en-US" sz="1400" b="1">
                <a:latin typeface="Arial" charset="0"/>
              </a:rPr>
              <a:t>(threonine)</a:t>
            </a:r>
          </a:p>
        </p:txBody>
      </p:sp>
      <p:sp>
        <p:nvSpPr>
          <p:cNvPr id="522261" name="Text Box 21"/>
          <p:cNvSpPr txBox="1">
            <a:spLocks noChangeArrowheads="1"/>
          </p:cNvSpPr>
          <p:nvPr/>
        </p:nvSpPr>
        <p:spPr bwMode="auto">
          <a:xfrm>
            <a:off x="8064500" y="901700"/>
            <a:ext cx="1138238" cy="452438"/>
          </a:xfrm>
          <a:prstGeom prst="rect">
            <a:avLst/>
          </a:prstGeom>
          <a:noFill/>
          <a:ln w="9525">
            <a:noFill/>
            <a:miter lim="800000"/>
            <a:headEnd/>
            <a:tailEnd/>
          </a:ln>
          <a:effectLst/>
        </p:spPr>
        <p:txBody>
          <a:bodyPr wrap="none" lIns="0" tIns="0" rIns="0" bIns="0"/>
          <a:lstStyle/>
          <a:p>
            <a:r>
              <a:rPr lang="en-US" sz="1400" b="1">
                <a:latin typeface="Arial" charset="0"/>
              </a:rPr>
              <a:t>Threonine</a:t>
            </a:r>
            <a:br>
              <a:rPr lang="en-US" sz="1400" b="1">
                <a:latin typeface="Arial" charset="0"/>
              </a:rPr>
            </a:br>
            <a:r>
              <a:rPr lang="en-US" sz="1400" b="1">
                <a:latin typeface="Arial" charset="0"/>
              </a:rPr>
              <a:t>in active site</a:t>
            </a:r>
          </a:p>
        </p:txBody>
      </p:sp>
      <p:sp>
        <p:nvSpPr>
          <p:cNvPr id="522262" name="Text Box 22"/>
          <p:cNvSpPr txBox="1">
            <a:spLocks noChangeArrowheads="1"/>
          </p:cNvSpPr>
          <p:nvPr/>
        </p:nvSpPr>
        <p:spPr bwMode="auto">
          <a:xfrm>
            <a:off x="8170864" y="1549401"/>
            <a:ext cx="992187" cy="677863"/>
          </a:xfrm>
          <a:prstGeom prst="rect">
            <a:avLst/>
          </a:prstGeom>
          <a:noFill/>
          <a:ln w="9525">
            <a:noFill/>
            <a:miter lim="800000"/>
            <a:headEnd/>
            <a:tailEnd/>
          </a:ln>
          <a:effectLst/>
        </p:spPr>
        <p:txBody>
          <a:bodyPr wrap="none" lIns="0" tIns="0" rIns="0" bIns="0"/>
          <a:lstStyle/>
          <a:p>
            <a:r>
              <a:rPr lang="en-US" sz="1400" b="1">
                <a:latin typeface="Arial" charset="0"/>
              </a:rPr>
              <a:t>Enzyme 1</a:t>
            </a:r>
            <a:br>
              <a:rPr lang="en-US" sz="1400" b="1">
                <a:latin typeface="Arial" charset="0"/>
              </a:rPr>
            </a:br>
            <a:r>
              <a:rPr lang="en-US" sz="1400" b="1">
                <a:latin typeface="Arial" charset="0"/>
              </a:rPr>
              <a:t>(threonine</a:t>
            </a:r>
            <a:br>
              <a:rPr lang="en-US" sz="1400" b="1">
                <a:latin typeface="Arial" charset="0"/>
              </a:rPr>
            </a:br>
            <a:r>
              <a:rPr lang="en-US" sz="1400" b="1">
                <a:latin typeface="Arial" charset="0"/>
              </a:rPr>
              <a:t>deaminase)</a:t>
            </a:r>
          </a:p>
        </p:txBody>
      </p:sp>
      <p:sp>
        <p:nvSpPr>
          <p:cNvPr id="522263" name="Text Box 23"/>
          <p:cNvSpPr txBox="1">
            <a:spLocks noChangeArrowheads="1"/>
          </p:cNvSpPr>
          <p:nvPr/>
        </p:nvSpPr>
        <p:spPr bwMode="auto">
          <a:xfrm>
            <a:off x="6965950" y="2514601"/>
            <a:ext cx="1257300" cy="227013"/>
          </a:xfrm>
          <a:prstGeom prst="rect">
            <a:avLst/>
          </a:prstGeom>
          <a:noFill/>
          <a:ln w="9525">
            <a:noFill/>
            <a:miter lim="800000"/>
            <a:headEnd/>
            <a:tailEnd/>
          </a:ln>
          <a:effectLst/>
        </p:spPr>
        <p:txBody>
          <a:bodyPr wrap="none" lIns="0" tIns="0" rIns="0" bIns="0"/>
          <a:lstStyle/>
          <a:p>
            <a:r>
              <a:rPr lang="en-US" sz="1400" b="1">
                <a:latin typeface="Arial" charset="0"/>
              </a:rPr>
              <a:t>Intermediate A</a:t>
            </a:r>
          </a:p>
        </p:txBody>
      </p:sp>
      <p:sp>
        <p:nvSpPr>
          <p:cNvPr id="522264" name="Text Box 24"/>
          <p:cNvSpPr txBox="1">
            <a:spLocks noChangeArrowheads="1"/>
          </p:cNvSpPr>
          <p:nvPr/>
        </p:nvSpPr>
        <p:spPr bwMode="auto">
          <a:xfrm>
            <a:off x="6985000" y="3354388"/>
            <a:ext cx="1257300" cy="227012"/>
          </a:xfrm>
          <a:prstGeom prst="rect">
            <a:avLst/>
          </a:prstGeom>
          <a:noFill/>
          <a:ln w="9525">
            <a:noFill/>
            <a:miter lim="800000"/>
            <a:headEnd/>
            <a:tailEnd/>
          </a:ln>
          <a:effectLst/>
        </p:spPr>
        <p:txBody>
          <a:bodyPr wrap="none" lIns="0" tIns="0" rIns="0" bIns="0"/>
          <a:lstStyle/>
          <a:p>
            <a:r>
              <a:rPr lang="en-US" sz="1400" b="1">
                <a:latin typeface="Arial" charset="0"/>
              </a:rPr>
              <a:t>Intermediate B</a:t>
            </a:r>
          </a:p>
        </p:txBody>
      </p:sp>
      <p:sp>
        <p:nvSpPr>
          <p:cNvPr id="522265" name="Text Box 25"/>
          <p:cNvSpPr txBox="1">
            <a:spLocks noChangeArrowheads="1"/>
          </p:cNvSpPr>
          <p:nvPr/>
        </p:nvSpPr>
        <p:spPr bwMode="auto">
          <a:xfrm>
            <a:off x="6972300" y="4189413"/>
            <a:ext cx="1257300" cy="227012"/>
          </a:xfrm>
          <a:prstGeom prst="rect">
            <a:avLst/>
          </a:prstGeom>
          <a:noFill/>
          <a:ln w="9525">
            <a:noFill/>
            <a:miter lim="800000"/>
            <a:headEnd/>
            <a:tailEnd/>
          </a:ln>
          <a:effectLst/>
        </p:spPr>
        <p:txBody>
          <a:bodyPr wrap="none" lIns="0" tIns="0" rIns="0" bIns="0"/>
          <a:lstStyle/>
          <a:p>
            <a:r>
              <a:rPr lang="en-US" sz="1400" b="1">
                <a:latin typeface="Arial" charset="0"/>
              </a:rPr>
              <a:t>Intermediate C</a:t>
            </a:r>
          </a:p>
        </p:txBody>
      </p:sp>
      <p:sp>
        <p:nvSpPr>
          <p:cNvPr id="522266" name="Text Box 26"/>
          <p:cNvSpPr txBox="1">
            <a:spLocks noChangeArrowheads="1"/>
          </p:cNvSpPr>
          <p:nvPr/>
        </p:nvSpPr>
        <p:spPr bwMode="auto">
          <a:xfrm>
            <a:off x="6972300" y="5022851"/>
            <a:ext cx="1257300" cy="227013"/>
          </a:xfrm>
          <a:prstGeom prst="rect">
            <a:avLst/>
          </a:prstGeom>
          <a:noFill/>
          <a:ln w="9525">
            <a:noFill/>
            <a:miter lim="800000"/>
            <a:headEnd/>
            <a:tailEnd/>
          </a:ln>
          <a:effectLst/>
        </p:spPr>
        <p:txBody>
          <a:bodyPr wrap="none" lIns="0" tIns="0" rIns="0" bIns="0"/>
          <a:lstStyle/>
          <a:p>
            <a:r>
              <a:rPr lang="en-US" sz="1400" b="1">
                <a:latin typeface="Arial" charset="0"/>
              </a:rPr>
              <a:t>Intermediate D</a:t>
            </a:r>
          </a:p>
        </p:txBody>
      </p:sp>
      <p:sp>
        <p:nvSpPr>
          <p:cNvPr id="522267" name="Text Box 27"/>
          <p:cNvSpPr txBox="1">
            <a:spLocks noChangeArrowheads="1"/>
          </p:cNvSpPr>
          <p:nvPr/>
        </p:nvSpPr>
        <p:spPr bwMode="auto">
          <a:xfrm>
            <a:off x="7753350" y="2933701"/>
            <a:ext cx="846138" cy="200025"/>
          </a:xfrm>
          <a:prstGeom prst="rect">
            <a:avLst/>
          </a:prstGeom>
          <a:noFill/>
          <a:ln w="9525">
            <a:noFill/>
            <a:miter lim="800000"/>
            <a:headEnd/>
            <a:tailEnd/>
          </a:ln>
          <a:effectLst/>
        </p:spPr>
        <p:txBody>
          <a:bodyPr wrap="none" lIns="0" tIns="0" rIns="0" bIns="0"/>
          <a:lstStyle/>
          <a:p>
            <a:r>
              <a:rPr lang="en-US" sz="1400" b="1">
                <a:latin typeface="Arial" charset="0"/>
              </a:rPr>
              <a:t>Enzyme 2</a:t>
            </a:r>
          </a:p>
        </p:txBody>
      </p:sp>
      <p:sp>
        <p:nvSpPr>
          <p:cNvPr id="522268" name="Text Box 28"/>
          <p:cNvSpPr txBox="1">
            <a:spLocks noChangeArrowheads="1"/>
          </p:cNvSpPr>
          <p:nvPr/>
        </p:nvSpPr>
        <p:spPr bwMode="auto">
          <a:xfrm>
            <a:off x="7747000" y="3760789"/>
            <a:ext cx="846138" cy="200025"/>
          </a:xfrm>
          <a:prstGeom prst="rect">
            <a:avLst/>
          </a:prstGeom>
          <a:noFill/>
          <a:ln w="9525">
            <a:noFill/>
            <a:miter lim="800000"/>
            <a:headEnd/>
            <a:tailEnd/>
          </a:ln>
          <a:effectLst/>
        </p:spPr>
        <p:txBody>
          <a:bodyPr wrap="none" lIns="0" tIns="0" rIns="0" bIns="0"/>
          <a:lstStyle/>
          <a:p>
            <a:r>
              <a:rPr lang="en-US" sz="1400" b="1">
                <a:latin typeface="Arial" charset="0"/>
              </a:rPr>
              <a:t>Enzyme 3</a:t>
            </a:r>
          </a:p>
        </p:txBody>
      </p:sp>
      <p:sp>
        <p:nvSpPr>
          <p:cNvPr id="522269" name="Text Box 29"/>
          <p:cNvSpPr txBox="1">
            <a:spLocks noChangeArrowheads="1"/>
          </p:cNvSpPr>
          <p:nvPr/>
        </p:nvSpPr>
        <p:spPr bwMode="auto">
          <a:xfrm>
            <a:off x="7759700" y="4595814"/>
            <a:ext cx="846138" cy="200025"/>
          </a:xfrm>
          <a:prstGeom prst="rect">
            <a:avLst/>
          </a:prstGeom>
          <a:noFill/>
          <a:ln w="9525">
            <a:noFill/>
            <a:miter lim="800000"/>
            <a:headEnd/>
            <a:tailEnd/>
          </a:ln>
          <a:effectLst/>
        </p:spPr>
        <p:txBody>
          <a:bodyPr wrap="none" lIns="0" tIns="0" rIns="0" bIns="0"/>
          <a:lstStyle/>
          <a:p>
            <a:r>
              <a:rPr lang="en-US" sz="1400" b="1">
                <a:latin typeface="Arial" charset="0"/>
              </a:rPr>
              <a:t>Enzyme 4</a:t>
            </a:r>
          </a:p>
        </p:txBody>
      </p:sp>
      <p:sp>
        <p:nvSpPr>
          <p:cNvPr id="522270" name="Text Box 30"/>
          <p:cNvSpPr txBox="1">
            <a:spLocks noChangeArrowheads="1"/>
          </p:cNvSpPr>
          <p:nvPr/>
        </p:nvSpPr>
        <p:spPr bwMode="auto">
          <a:xfrm>
            <a:off x="7759700" y="5441951"/>
            <a:ext cx="846138" cy="200025"/>
          </a:xfrm>
          <a:prstGeom prst="rect">
            <a:avLst/>
          </a:prstGeom>
          <a:noFill/>
          <a:ln w="9525">
            <a:noFill/>
            <a:miter lim="800000"/>
            <a:headEnd/>
            <a:tailEnd/>
          </a:ln>
          <a:effectLst/>
        </p:spPr>
        <p:txBody>
          <a:bodyPr wrap="none" lIns="0" tIns="0" rIns="0" bIns="0"/>
          <a:lstStyle/>
          <a:p>
            <a:r>
              <a:rPr lang="en-US" sz="1400" b="1">
                <a:latin typeface="Arial" charset="0"/>
              </a:rPr>
              <a:t>Enzyme 5</a:t>
            </a:r>
          </a:p>
        </p:txBody>
      </p:sp>
      <p:sp>
        <p:nvSpPr>
          <p:cNvPr id="522271" name="Text Box 31"/>
          <p:cNvSpPr txBox="1">
            <a:spLocks noChangeArrowheads="1"/>
          </p:cNvSpPr>
          <p:nvPr/>
        </p:nvSpPr>
        <p:spPr bwMode="auto">
          <a:xfrm>
            <a:off x="8035925" y="6037264"/>
            <a:ext cx="1176338" cy="490537"/>
          </a:xfrm>
          <a:prstGeom prst="rect">
            <a:avLst/>
          </a:prstGeom>
          <a:noFill/>
          <a:ln w="9525">
            <a:noFill/>
            <a:miter lim="800000"/>
            <a:headEnd/>
            <a:tailEnd/>
          </a:ln>
          <a:effectLst/>
        </p:spPr>
        <p:txBody>
          <a:bodyPr wrap="none" lIns="0" tIns="0" rIns="0" bIns="0"/>
          <a:lstStyle/>
          <a:p>
            <a:r>
              <a:rPr lang="en-US" sz="1400" b="1">
                <a:latin typeface="Arial" charset="0"/>
              </a:rPr>
              <a:t>End product</a:t>
            </a:r>
            <a:br>
              <a:rPr lang="en-US" sz="1400" b="1">
                <a:latin typeface="Arial" charset="0"/>
              </a:rPr>
            </a:br>
            <a:r>
              <a:rPr lang="en-US" sz="1400" b="1">
                <a:latin typeface="Arial" charset="0"/>
              </a:rPr>
              <a:t>(isoleucine)</a:t>
            </a:r>
          </a:p>
        </p:txBody>
      </p:sp>
      <p:sp>
        <p:nvSpPr>
          <p:cNvPr id="522272" name="Line 32"/>
          <p:cNvSpPr>
            <a:spLocks noChangeShapeType="1"/>
          </p:cNvSpPr>
          <p:nvPr/>
        </p:nvSpPr>
        <p:spPr bwMode="auto">
          <a:xfrm>
            <a:off x="5875338" y="1084263"/>
            <a:ext cx="93662" cy="265112"/>
          </a:xfrm>
          <a:prstGeom prst="line">
            <a:avLst/>
          </a:prstGeom>
          <a:noFill/>
          <a:ln w="12700">
            <a:solidFill>
              <a:schemeClr val="tx1"/>
            </a:solidFill>
            <a:round/>
            <a:headEnd/>
            <a:tailEnd/>
          </a:ln>
          <a:effectLst/>
        </p:spPr>
        <p:txBody>
          <a:bodyPr wrap="none" anchor="ctr"/>
          <a:lstStyle/>
          <a:p>
            <a:endParaRPr lang="en-US"/>
          </a:p>
        </p:txBody>
      </p:sp>
      <p:sp>
        <p:nvSpPr>
          <p:cNvPr id="522273" name="Line 33"/>
          <p:cNvSpPr>
            <a:spLocks noChangeShapeType="1"/>
          </p:cNvSpPr>
          <p:nvPr/>
        </p:nvSpPr>
        <p:spPr bwMode="auto">
          <a:xfrm>
            <a:off x="4289425" y="3162301"/>
            <a:ext cx="990600" cy="144463"/>
          </a:xfrm>
          <a:prstGeom prst="line">
            <a:avLst/>
          </a:prstGeom>
          <a:noFill/>
          <a:ln w="12700">
            <a:solidFill>
              <a:schemeClr val="tx1"/>
            </a:solidFill>
            <a:round/>
            <a:headEnd/>
            <a:tailEnd/>
          </a:ln>
          <a:effectLst/>
        </p:spPr>
        <p:txBody>
          <a:bodyPr wrap="none" anchor="ctr"/>
          <a:lstStyle/>
          <a:p>
            <a:endParaRPr lang="en-US"/>
          </a:p>
        </p:txBody>
      </p:sp>
      <p:sp>
        <p:nvSpPr>
          <p:cNvPr id="522274" name="Line 34"/>
          <p:cNvSpPr>
            <a:spLocks noChangeShapeType="1"/>
          </p:cNvSpPr>
          <p:nvPr/>
        </p:nvSpPr>
        <p:spPr bwMode="auto">
          <a:xfrm flipH="1">
            <a:off x="4791076" y="4087813"/>
            <a:ext cx="212725" cy="330200"/>
          </a:xfrm>
          <a:prstGeom prst="line">
            <a:avLst/>
          </a:prstGeom>
          <a:noFill/>
          <a:ln w="12700">
            <a:solidFill>
              <a:schemeClr val="tx1"/>
            </a:solidFill>
            <a:round/>
            <a:headEnd/>
            <a:tailEnd/>
          </a:ln>
          <a:effectLst/>
        </p:spPr>
        <p:txBody>
          <a:bodyPr wrap="none" anchor="ctr"/>
          <a:lstStyle/>
          <a:p>
            <a:endParaRPr lang="en-US"/>
          </a:p>
        </p:txBody>
      </p:sp>
      <p:sp>
        <p:nvSpPr>
          <p:cNvPr id="522275" name="Line 35"/>
          <p:cNvSpPr>
            <a:spLocks noChangeShapeType="1"/>
          </p:cNvSpPr>
          <p:nvPr/>
        </p:nvSpPr>
        <p:spPr bwMode="auto">
          <a:xfrm flipH="1">
            <a:off x="7715250" y="1044576"/>
            <a:ext cx="330200" cy="265113"/>
          </a:xfrm>
          <a:prstGeom prst="line">
            <a:avLst/>
          </a:prstGeom>
          <a:noFill/>
          <a:ln w="12700">
            <a:solidFill>
              <a:schemeClr val="tx1"/>
            </a:solidFill>
            <a:round/>
            <a:headEnd/>
            <a:tailEnd/>
          </a:ln>
          <a:effectLst/>
        </p:spPr>
        <p:txBody>
          <a:bodyPr wrap="none" anchor="ctr"/>
          <a:lstStyle/>
          <a:p>
            <a:endParaRPr lang="en-US"/>
          </a:p>
        </p:txBody>
      </p:sp>
      <p:sp>
        <p:nvSpPr>
          <p:cNvPr id="522276" name="Line 36"/>
          <p:cNvSpPr>
            <a:spLocks noChangeShapeType="1"/>
          </p:cNvSpPr>
          <p:nvPr/>
        </p:nvSpPr>
        <p:spPr bwMode="auto">
          <a:xfrm flipH="1">
            <a:off x="7715251" y="1654175"/>
            <a:ext cx="409575" cy="184150"/>
          </a:xfrm>
          <a:prstGeom prst="line">
            <a:avLst/>
          </a:prstGeom>
          <a:noFill/>
          <a:ln w="12700">
            <a:solidFill>
              <a:schemeClr val="tx1"/>
            </a:solidFill>
            <a:round/>
            <a:headEnd/>
            <a:tailEnd/>
          </a:ln>
          <a:effectLst/>
        </p:spPr>
        <p:txBody>
          <a:bodyPr wrap="none" anchor="ctr"/>
          <a:lstStyle/>
          <a:p>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566</Words>
  <Application>Microsoft Office PowerPoint</Application>
  <PresentationFormat>Widescreen</PresentationFormat>
  <Paragraphs>114</Paragraphs>
  <Slides>11</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Enzymes as catalysts</vt:lpstr>
      <vt:lpstr>Figure 8.13</vt:lpstr>
      <vt:lpstr>Figure 8.15-3</vt:lpstr>
      <vt:lpstr>Enzyme controls</vt:lpstr>
      <vt:lpstr>Enzyme Controls cont’d</vt:lpstr>
      <vt:lpstr>Figure 8.17</vt:lpstr>
      <vt:lpstr>Figure 8.19</vt:lpstr>
      <vt:lpstr>Metabolic pathways and enzymes</vt:lpstr>
      <vt:lpstr>Figure 8.21</vt:lpstr>
      <vt:lpstr>Enzyme and Catalase Articles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Enzymes as catalysts</dc:title>
  <dc:creator>Maggie</dc:creator>
  <cp:lastModifiedBy>Maggie</cp:lastModifiedBy>
  <cp:revision>1</cp:revision>
  <dcterms:created xsi:type="dcterms:W3CDTF">2019-08-23T06:37:23Z</dcterms:created>
  <dcterms:modified xsi:type="dcterms:W3CDTF">2019-08-23T06:37:56Z</dcterms:modified>
</cp:coreProperties>
</file>