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5" r:id="rId2"/>
    <p:sldId id="275" r:id="rId3"/>
    <p:sldId id="269" r:id="rId4"/>
    <p:sldId id="274" r:id="rId5"/>
    <p:sldId id="271" r:id="rId6"/>
    <p:sldId id="276" r:id="rId7"/>
    <p:sldId id="277" r:id="rId8"/>
    <p:sldId id="278" r:id="rId9"/>
    <p:sldId id="273" r:id="rId10"/>
    <p:sldId id="257" r:id="rId11"/>
    <p:sldId id="258" r:id="rId12"/>
    <p:sldId id="270" r:id="rId13"/>
    <p:sldId id="260" r:id="rId14"/>
    <p:sldId id="261" r:id="rId15"/>
    <p:sldId id="266" r:id="rId16"/>
    <p:sldId id="262" r:id="rId17"/>
    <p:sldId id="263" r:id="rId18"/>
    <p:sldId id="26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45186A-7357-41DB-BCB7-646700552737}" type="datetimeFigureOut">
              <a:rPr lang="en-US" smtClean="0"/>
              <a:t>11/29/2016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60FE4A-9D84-42E6-B0A5-C4168E8274B4}" type="slidenum">
              <a:rPr lang="en-US" smtClean="0"/>
              <a:t>‹#›</a:t>
            </a:fld>
            <a:endParaRPr lang="en-US"/>
          </a:p>
        </p:txBody>
      </p:sp>
    </p:spTree>
    <p:extLst>
      <p:ext uri="{BB962C8B-B14F-4D97-AF65-F5344CB8AC3E}">
        <p14:creationId xmlns:p14="http://schemas.microsoft.com/office/powerpoint/2010/main" val="199587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1C60FE4A-9D84-42E6-B0A5-C4168E8274B4}" type="slidenum">
              <a:rPr lang="en-US" smtClean="0"/>
              <a:t>1</a:t>
            </a:fld>
            <a:endParaRPr lang="en-US"/>
          </a:p>
        </p:txBody>
      </p:sp>
    </p:spTree>
    <p:extLst>
      <p:ext uri="{BB962C8B-B14F-4D97-AF65-F5344CB8AC3E}">
        <p14:creationId xmlns:p14="http://schemas.microsoft.com/office/powerpoint/2010/main" val="4148927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1C60FE4A-9D84-42E6-B0A5-C4168E8274B4}" type="slidenum">
              <a:rPr lang="en-US" smtClean="0"/>
              <a:t>10</a:t>
            </a:fld>
            <a:endParaRPr lang="en-US"/>
          </a:p>
        </p:txBody>
      </p:sp>
    </p:spTree>
    <p:extLst>
      <p:ext uri="{BB962C8B-B14F-4D97-AF65-F5344CB8AC3E}">
        <p14:creationId xmlns:p14="http://schemas.microsoft.com/office/powerpoint/2010/main" val="2530122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1C60FE4A-9D84-42E6-B0A5-C4168E8274B4}" type="slidenum">
              <a:rPr lang="en-US" smtClean="0"/>
              <a:t>11</a:t>
            </a:fld>
            <a:endParaRPr lang="en-US"/>
          </a:p>
        </p:txBody>
      </p:sp>
    </p:spTree>
    <p:extLst>
      <p:ext uri="{BB962C8B-B14F-4D97-AF65-F5344CB8AC3E}">
        <p14:creationId xmlns:p14="http://schemas.microsoft.com/office/powerpoint/2010/main" val="1326823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1C60FE4A-9D84-42E6-B0A5-C4168E8274B4}" type="slidenum">
              <a:rPr lang="en-US" smtClean="0"/>
              <a:t>12</a:t>
            </a:fld>
            <a:endParaRPr lang="en-US"/>
          </a:p>
        </p:txBody>
      </p:sp>
    </p:spTree>
    <p:extLst>
      <p:ext uri="{BB962C8B-B14F-4D97-AF65-F5344CB8AC3E}">
        <p14:creationId xmlns:p14="http://schemas.microsoft.com/office/powerpoint/2010/main" val="1303428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3953773-3D59-400C-8467-0457AF954EC0}" type="slidenum">
              <a:rPr lang="en-US" altLang="en-US" smtClean="0">
                <a:latin typeface="Arial" charset="0"/>
              </a:rPr>
              <a:pPr/>
              <a:t>13</a:t>
            </a:fld>
            <a:endParaRPr lang="en-US" altLang="en-US" smtClean="0">
              <a:latin typeface="Arial" charset="0"/>
            </a:endParaRPr>
          </a:p>
        </p:txBody>
      </p:sp>
      <p:sp>
        <p:nvSpPr>
          <p:cNvPr id="98307" name="Rectangle 2"/>
          <p:cNvSpPr>
            <a:spLocks noGrp="1" noRot="1" noChangeAspect="1" noChangeArrowheads="1" noTextEdit="1"/>
          </p:cNvSpPr>
          <p:nvPr>
            <p:ph type="sldImg"/>
            <p:custDataLst>
              <p:tags r:id="rId1"/>
            </p:custDataLst>
          </p:nvPr>
        </p:nvSpPr>
        <p:spPr>
          <a:ln/>
        </p:spPr>
      </p:sp>
      <p:sp>
        <p:nvSpPr>
          <p:cNvPr id="98308" name="Rectangle 3"/>
          <p:cNvSpPr>
            <a:spLocks noGrp="1" noChangeArrowheads="1"/>
          </p:cNvSpPr>
          <p:nvPr>
            <p:ph type="body" idx="1"/>
          </p:nvPr>
        </p:nvSpPr>
        <p:spPr>
          <a:xfrm>
            <a:off x="914400" y="4344414"/>
            <a:ext cx="5029200" cy="411370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399227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EB9A6D2-3A42-4BAD-AF99-DC9ACD5A3CF5}" type="slidenum">
              <a:rPr lang="en-US" altLang="en-US" sz="1200" smtClean="0"/>
              <a:pPr/>
              <a:t>2</a:t>
            </a:fld>
            <a:endParaRPr lang="en-US" altLang="en-US" sz="1200" smtClean="0"/>
          </a:p>
        </p:txBody>
      </p:sp>
    </p:spTree>
    <p:extLst>
      <p:ext uri="{BB962C8B-B14F-4D97-AF65-F5344CB8AC3E}">
        <p14:creationId xmlns:p14="http://schemas.microsoft.com/office/powerpoint/2010/main" val="399663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1C60FE4A-9D84-42E6-B0A5-C4168E8274B4}" type="slidenum">
              <a:rPr lang="en-US" smtClean="0"/>
              <a:t>3</a:t>
            </a:fld>
            <a:endParaRPr lang="en-US"/>
          </a:p>
        </p:txBody>
      </p:sp>
    </p:spTree>
    <p:extLst>
      <p:ext uri="{BB962C8B-B14F-4D97-AF65-F5344CB8AC3E}">
        <p14:creationId xmlns:p14="http://schemas.microsoft.com/office/powerpoint/2010/main" val="2405000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1C60FE4A-9D84-42E6-B0A5-C4168E8274B4}" type="slidenum">
              <a:rPr lang="en-US" smtClean="0"/>
              <a:t>4</a:t>
            </a:fld>
            <a:endParaRPr lang="en-US"/>
          </a:p>
        </p:txBody>
      </p:sp>
    </p:spTree>
    <p:extLst>
      <p:ext uri="{BB962C8B-B14F-4D97-AF65-F5344CB8AC3E}">
        <p14:creationId xmlns:p14="http://schemas.microsoft.com/office/powerpoint/2010/main" val="3006240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1C60FE4A-9D84-42E6-B0A5-C4168E8274B4}" type="slidenum">
              <a:rPr lang="en-US" smtClean="0"/>
              <a:t>5</a:t>
            </a:fld>
            <a:endParaRPr lang="en-US"/>
          </a:p>
        </p:txBody>
      </p:sp>
    </p:spTree>
    <p:extLst>
      <p:ext uri="{BB962C8B-B14F-4D97-AF65-F5344CB8AC3E}">
        <p14:creationId xmlns:p14="http://schemas.microsoft.com/office/powerpoint/2010/main" val="1969990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D6222A9-3BB2-4F63-8E11-95540B521286}" type="slidenum">
              <a:rPr lang="en-US" altLang="en-US" sz="1200" smtClean="0"/>
              <a:pPr/>
              <a:t>6</a:t>
            </a:fld>
            <a:endParaRPr lang="en-US" altLang="en-US" sz="1200" smtClean="0"/>
          </a:p>
        </p:txBody>
      </p:sp>
    </p:spTree>
    <p:extLst>
      <p:ext uri="{BB962C8B-B14F-4D97-AF65-F5344CB8AC3E}">
        <p14:creationId xmlns:p14="http://schemas.microsoft.com/office/powerpoint/2010/main" val="2273021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657FE77-7143-42E3-BB3B-31A1F3AD0075}" type="slidenum">
              <a:rPr lang="en-US" altLang="en-US" sz="1200" smtClean="0"/>
              <a:pPr/>
              <a:t>7</a:t>
            </a:fld>
            <a:endParaRPr lang="en-US" altLang="en-US" sz="1200" smtClean="0"/>
          </a:p>
        </p:txBody>
      </p:sp>
    </p:spTree>
    <p:extLst>
      <p:ext uri="{BB962C8B-B14F-4D97-AF65-F5344CB8AC3E}">
        <p14:creationId xmlns:p14="http://schemas.microsoft.com/office/powerpoint/2010/main" val="4023699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1C60FE4A-9D84-42E6-B0A5-C4168E8274B4}" type="slidenum">
              <a:rPr lang="en-US" smtClean="0"/>
              <a:t>8</a:t>
            </a:fld>
            <a:endParaRPr lang="en-US"/>
          </a:p>
        </p:txBody>
      </p:sp>
    </p:spTree>
    <p:extLst>
      <p:ext uri="{BB962C8B-B14F-4D97-AF65-F5344CB8AC3E}">
        <p14:creationId xmlns:p14="http://schemas.microsoft.com/office/powerpoint/2010/main" val="2404153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1C60FE4A-9D84-42E6-B0A5-C4168E8274B4}" type="slidenum">
              <a:rPr lang="en-US" smtClean="0"/>
              <a:t>9</a:t>
            </a:fld>
            <a:endParaRPr lang="en-US"/>
          </a:p>
        </p:txBody>
      </p:sp>
    </p:spTree>
    <p:extLst>
      <p:ext uri="{BB962C8B-B14F-4D97-AF65-F5344CB8AC3E}">
        <p14:creationId xmlns:p14="http://schemas.microsoft.com/office/powerpoint/2010/main" val="3508858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AC5BB7-0913-4D7C-AE4E-ABF57F9A9155}"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A2876-8028-440A-80A0-82E1680721CD}" type="slidenum">
              <a:rPr lang="en-US" smtClean="0"/>
              <a:t>‹#›</a:t>
            </a:fld>
            <a:endParaRPr lang="en-US"/>
          </a:p>
        </p:txBody>
      </p:sp>
    </p:spTree>
    <p:extLst>
      <p:ext uri="{BB962C8B-B14F-4D97-AF65-F5344CB8AC3E}">
        <p14:creationId xmlns:p14="http://schemas.microsoft.com/office/powerpoint/2010/main" val="399862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AC5BB7-0913-4D7C-AE4E-ABF57F9A9155}"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A2876-8028-440A-80A0-82E1680721CD}" type="slidenum">
              <a:rPr lang="en-US" smtClean="0"/>
              <a:t>‹#›</a:t>
            </a:fld>
            <a:endParaRPr lang="en-US"/>
          </a:p>
        </p:txBody>
      </p:sp>
    </p:spTree>
    <p:extLst>
      <p:ext uri="{BB962C8B-B14F-4D97-AF65-F5344CB8AC3E}">
        <p14:creationId xmlns:p14="http://schemas.microsoft.com/office/powerpoint/2010/main" val="607383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AC5BB7-0913-4D7C-AE4E-ABF57F9A9155}"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A2876-8028-440A-80A0-82E1680721CD}" type="slidenum">
              <a:rPr lang="en-US" smtClean="0"/>
              <a:t>‹#›</a:t>
            </a:fld>
            <a:endParaRPr lang="en-US"/>
          </a:p>
        </p:txBody>
      </p:sp>
    </p:spTree>
    <p:extLst>
      <p:ext uri="{BB962C8B-B14F-4D97-AF65-F5344CB8AC3E}">
        <p14:creationId xmlns:p14="http://schemas.microsoft.com/office/powerpoint/2010/main" val="1577443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AC5BB7-0913-4D7C-AE4E-ABF57F9A9155}"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A2876-8028-440A-80A0-82E1680721CD}" type="slidenum">
              <a:rPr lang="en-US" smtClean="0"/>
              <a:t>‹#›</a:t>
            </a:fld>
            <a:endParaRPr lang="en-US"/>
          </a:p>
        </p:txBody>
      </p:sp>
    </p:spTree>
    <p:extLst>
      <p:ext uri="{BB962C8B-B14F-4D97-AF65-F5344CB8AC3E}">
        <p14:creationId xmlns:p14="http://schemas.microsoft.com/office/powerpoint/2010/main" val="1792959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AC5BB7-0913-4D7C-AE4E-ABF57F9A9155}"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A2876-8028-440A-80A0-82E1680721CD}" type="slidenum">
              <a:rPr lang="en-US" smtClean="0"/>
              <a:t>‹#›</a:t>
            </a:fld>
            <a:endParaRPr lang="en-US"/>
          </a:p>
        </p:txBody>
      </p:sp>
    </p:spTree>
    <p:extLst>
      <p:ext uri="{BB962C8B-B14F-4D97-AF65-F5344CB8AC3E}">
        <p14:creationId xmlns:p14="http://schemas.microsoft.com/office/powerpoint/2010/main" val="3330499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AC5BB7-0913-4D7C-AE4E-ABF57F9A9155}"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A2876-8028-440A-80A0-82E1680721CD}" type="slidenum">
              <a:rPr lang="en-US" smtClean="0"/>
              <a:t>‹#›</a:t>
            </a:fld>
            <a:endParaRPr lang="en-US"/>
          </a:p>
        </p:txBody>
      </p:sp>
    </p:spTree>
    <p:extLst>
      <p:ext uri="{BB962C8B-B14F-4D97-AF65-F5344CB8AC3E}">
        <p14:creationId xmlns:p14="http://schemas.microsoft.com/office/powerpoint/2010/main" val="3050647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AC5BB7-0913-4D7C-AE4E-ABF57F9A9155}" type="datetimeFigureOut">
              <a:rPr lang="en-US" smtClean="0"/>
              <a:t>11/29/2016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EA2876-8028-440A-80A0-82E1680721CD}" type="slidenum">
              <a:rPr lang="en-US" smtClean="0"/>
              <a:t>‹#›</a:t>
            </a:fld>
            <a:endParaRPr lang="en-US"/>
          </a:p>
        </p:txBody>
      </p:sp>
    </p:spTree>
    <p:extLst>
      <p:ext uri="{BB962C8B-B14F-4D97-AF65-F5344CB8AC3E}">
        <p14:creationId xmlns:p14="http://schemas.microsoft.com/office/powerpoint/2010/main" val="194551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AC5BB7-0913-4D7C-AE4E-ABF57F9A9155}" type="datetimeFigureOut">
              <a:rPr lang="en-US" smtClean="0"/>
              <a:t>11/29/2016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EA2876-8028-440A-80A0-82E1680721CD}" type="slidenum">
              <a:rPr lang="en-US" smtClean="0"/>
              <a:t>‹#›</a:t>
            </a:fld>
            <a:endParaRPr lang="en-US"/>
          </a:p>
        </p:txBody>
      </p:sp>
    </p:spTree>
    <p:extLst>
      <p:ext uri="{BB962C8B-B14F-4D97-AF65-F5344CB8AC3E}">
        <p14:creationId xmlns:p14="http://schemas.microsoft.com/office/powerpoint/2010/main" val="2963904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AC5BB7-0913-4D7C-AE4E-ABF57F9A9155}" type="datetimeFigureOut">
              <a:rPr lang="en-US" smtClean="0"/>
              <a:t>11/29/2016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EA2876-8028-440A-80A0-82E1680721CD}" type="slidenum">
              <a:rPr lang="en-US" smtClean="0"/>
              <a:t>‹#›</a:t>
            </a:fld>
            <a:endParaRPr lang="en-US"/>
          </a:p>
        </p:txBody>
      </p:sp>
    </p:spTree>
    <p:extLst>
      <p:ext uri="{BB962C8B-B14F-4D97-AF65-F5344CB8AC3E}">
        <p14:creationId xmlns:p14="http://schemas.microsoft.com/office/powerpoint/2010/main" val="4225216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AC5BB7-0913-4D7C-AE4E-ABF57F9A9155}"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A2876-8028-440A-80A0-82E1680721CD}" type="slidenum">
              <a:rPr lang="en-US" smtClean="0"/>
              <a:t>‹#›</a:t>
            </a:fld>
            <a:endParaRPr lang="en-US"/>
          </a:p>
        </p:txBody>
      </p:sp>
    </p:spTree>
    <p:extLst>
      <p:ext uri="{BB962C8B-B14F-4D97-AF65-F5344CB8AC3E}">
        <p14:creationId xmlns:p14="http://schemas.microsoft.com/office/powerpoint/2010/main" val="775597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AC5BB7-0913-4D7C-AE4E-ABF57F9A9155}"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A2876-8028-440A-80A0-82E1680721CD}" type="slidenum">
              <a:rPr lang="en-US" smtClean="0"/>
              <a:t>‹#›</a:t>
            </a:fld>
            <a:endParaRPr lang="en-US"/>
          </a:p>
        </p:txBody>
      </p:sp>
    </p:spTree>
    <p:extLst>
      <p:ext uri="{BB962C8B-B14F-4D97-AF65-F5344CB8AC3E}">
        <p14:creationId xmlns:p14="http://schemas.microsoft.com/office/powerpoint/2010/main" val="346446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AC5BB7-0913-4D7C-AE4E-ABF57F9A9155}" type="datetimeFigureOut">
              <a:rPr lang="en-US" smtClean="0"/>
              <a:t>11/29/2016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EA2876-8028-440A-80A0-82E1680721CD}" type="slidenum">
              <a:rPr lang="en-US" smtClean="0"/>
              <a:t>‹#›</a:t>
            </a:fld>
            <a:endParaRPr lang="en-US"/>
          </a:p>
        </p:txBody>
      </p:sp>
    </p:spTree>
    <p:extLst>
      <p:ext uri="{BB962C8B-B14F-4D97-AF65-F5344CB8AC3E}">
        <p14:creationId xmlns:p14="http://schemas.microsoft.com/office/powerpoint/2010/main" val="1495563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457200" y="0"/>
            <a:ext cx="8229600" cy="1143000"/>
          </a:xfrm>
        </p:spPr>
        <p:txBody>
          <a:bodyPr/>
          <a:lstStyle/>
          <a:p>
            <a:pPr eaLnBrk="1" hangingPunct="1"/>
            <a:r>
              <a:rPr lang="en-US" altLang="en-US" smtClean="0"/>
              <a:t>Classification</a:t>
            </a:r>
          </a:p>
        </p:txBody>
      </p:sp>
      <p:sp>
        <p:nvSpPr>
          <p:cNvPr id="6147" name="Rectangle 5"/>
          <p:cNvSpPr>
            <a:spLocks noGrp="1" noChangeArrowheads="1"/>
          </p:cNvSpPr>
          <p:nvPr>
            <p:ph type="body" idx="1"/>
          </p:nvPr>
        </p:nvSpPr>
        <p:spPr>
          <a:xfrm>
            <a:off x="0" y="914400"/>
            <a:ext cx="9144000" cy="5943600"/>
          </a:xfrm>
        </p:spPr>
        <p:txBody>
          <a:bodyPr>
            <a:normAutofit/>
          </a:bodyPr>
          <a:lstStyle/>
          <a:p>
            <a:pPr eaLnBrk="1" hangingPunct="1">
              <a:lnSpc>
                <a:spcPct val="80000"/>
              </a:lnSpc>
            </a:pPr>
            <a:r>
              <a:rPr lang="en-US" altLang="en-US" sz="2500" dirty="0" smtClean="0"/>
              <a:t>Recall that in Biology, you learned the 7-step hierarchical classification scheme: KPCOFGS</a:t>
            </a:r>
          </a:p>
          <a:p>
            <a:pPr eaLnBrk="1" hangingPunct="1">
              <a:lnSpc>
                <a:spcPct val="80000"/>
              </a:lnSpc>
            </a:pPr>
            <a:endParaRPr lang="en-US" altLang="en-US" sz="2200" dirty="0"/>
          </a:p>
          <a:p>
            <a:pPr eaLnBrk="1" hangingPunct="1">
              <a:lnSpc>
                <a:spcPct val="80000"/>
              </a:lnSpc>
            </a:pPr>
            <a:endParaRPr lang="en-US" altLang="en-US" sz="2200" dirty="0" smtClean="0"/>
          </a:p>
          <a:p>
            <a:pPr marL="0" indent="0" eaLnBrk="1" hangingPunct="1">
              <a:lnSpc>
                <a:spcPct val="80000"/>
              </a:lnSpc>
              <a:buNone/>
            </a:pPr>
            <a:endParaRPr lang="en-US" altLang="en-US" sz="2200" dirty="0" smtClean="0"/>
          </a:p>
        </p:txBody>
      </p:sp>
      <p:pic>
        <p:nvPicPr>
          <p:cNvPr id="4"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1622489"/>
            <a:ext cx="7239000" cy="5121524"/>
          </a:xfrm>
          <a:prstGeom prst="rect">
            <a:avLst/>
          </a:prstGeom>
        </p:spPr>
      </p:pic>
    </p:spTree>
    <p:extLst>
      <p:ext uri="{BB962C8B-B14F-4D97-AF65-F5344CB8AC3E}">
        <p14:creationId xmlns:p14="http://schemas.microsoft.com/office/powerpoint/2010/main" val="2697879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smtClean="0"/>
              <a:t>Phylogeny vs. Cladistics</a:t>
            </a:r>
          </a:p>
        </p:txBody>
      </p:sp>
      <p:sp>
        <p:nvSpPr>
          <p:cNvPr id="52227" name="Rectangle 4"/>
          <p:cNvSpPr>
            <a:spLocks noGrp="1" noChangeArrowheads="1"/>
          </p:cNvSpPr>
          <p:nvPr>
            <p:ph type="body" sz="half" idx="1"/>
          </p:nvPr>
        </p:nvSpPr>
        <p:spPr>
          <a:xfrm>
            <a:off x="304800" y="1676400"/>
            <a:ext cx="4186238" cy="5181600"/>
          </a:xfrm>
        </p:spPr>
        <p:txBody>
          <a:bodyPr/>
          <a:lstStyle/>
          <a:p>
            <a:pPr eaLnBrk="1" hangingPunct="1">
              <a:lnSpc>
                <a:spcPct val="80000"/>
              </a:lnSpc>
            </a:pPr>
            <a:r>
              <a:rPr lang="en-US" altLang="en-US" sz="1900" smtClean="0"/>
              <a:t>Phylogeny is the study of an organism’s evolutionary history</a:t>
            </a:r>
          </a:p>
          <a:p>
            <a:pPr eaLnBrk="1" hangingPunct="1">
              <a:lnSpc>
                <a:spcPct val="80000"/>
              </a:lnSpc>
            </a:pPr>
            <a:r>
              <a:rPr lang="en-US" altLang="en-US" sz="1900" smtClean="0"/>
              <a:t>This is traced on phylogenetic trees, which are based on </a:t>
            </a:r>
            <a:r>
              <a:rPr lang="en-US" altLang="en-US" sz="1900" u="sng" smtClean="0"/>
              <a:t>all known data for classification</a:t>
            </a:r>
            <a:r>
              <a:rPr lang="en-US" altLang="en-US" sz="1900" smtClean="0"/>
              <a:t> and branch according to the hierarchical system of classification</a:t>
            </a:r>
          </a:p>
          <a:p>
            <a:pPr eaLnBrk="1" hangingPunct="1">
              <a:lnSpc>
                <a:spcPct val="80000"/>
              </a:lnSpc>
            </a:pPr>
            <a:r>
              <a:rPr lang="en-US" altLang="en-US" sz="1900" smtClean="0"/>
              <a:t>Time is included on the tree</a:t>
            </a:r>
          </a:p>
          <a:p>
            <a:pPr eaLnBrk="1" hangingPunct="1">
              <a:lnSpc>
                <a:spcPct val="80000"/>
              </a:lnSpc>
            </a:pPr>
            <a:r>
              <a:rPr lang="en-US" altLang="en-US" sz="1900" smtClean="0"/>
              <a:t>Sometimes difficult to tell the evolutionary relationships between certain taxa (like families) on phylogenetic trees</a:t>
            </a:r>
          </a:p>
          <a:p>
            <a:pPr eaLnBrk="1" hangingPunct="1">
              <a:lnSpc>
                <a:spcPct val="80000"/>
              </a:lnSpc>
            </a:pPr>
            <a:r>
              <a:rPr lang="en-US" altLang="en-US" sz="1900" smtClean="0"/>
              <a:t>We cannot necessarily infer that an organism directly evolved from the taxon next to it on the tree</a:t>
            </a:r>
          </a:p>
        </p:txBody>
      </p:sp>
      <p:sp>
        <p:nvSpPr>
          <p:cNvPr id="52228" name="Rectangle 5"/>
          <p:cNvSpPr>
            <a:spLocks noGrp="1" noChangeArrowheads="1"/>
          </p:cNvSpPr>
          <p:nvPr>
            <p:ph type="body" sz="half" idx="2"/>
          </p:nvPr>
        </p:nvSpPr>
        <p:spPr>
          <a:xfrm>
            <a:off x="4648200" y="1600200"/>
            <a:ext cx="3924300" cy="5410200"/>
          </a:xfrm>
        </p:spPr>
        <p:txBody>
          <a:bodyPr/>
          <a:lstStyle/>
          <a:p>
            <a:pPr eaLnBrk="1" hangingPunct="1">
              <a:lnSpc>
                <a:spcPct val="80000"/>
              </a:lnSpc>
            </a:pPr>
            <a:endParaRPr lang="en-US" altLang="en-US" sz="1700" smtClean="0"/>
          </a:p>
          <a:p>
            <a:pPr eaLnBrk="1" hangingPunct="1">
              <a:lnSpc>
                <a:spcPct val="80000"/>
              </a:lnSpc>
            </a:pPr>
            <a:r>
              <a:rPr lang="en-US" altLang="en-US" sz="1900" smtClean="0"/>
              <a:t>Cladistics is a different approach that uses common ancestory and derived characters to determine relationships.</a:t>
            </a:r>
          </a:p>
          <a:p>
            <a:pPr eaLnBrk="1" hangingPunct="1">
              <a:lnSpc>
                <a:spcPct val="80000"/>
              </a:lnSpc>
            </a:pPr>
            <a:endParaRPr lang="en-US" altLang="en-US" sz="1900" smtClean="0"/>
          </a:p>
          <a:p>
            <a:pPr eaLnBrk="1" hangingPunct="1">
              <a:lnSpc>
                <a:spcPct val="80000"/>
              </a:lnSpc>
            </a:pPr>
            <a:r>
              <a:rPr lang="en-US" altLang="en-US" sz="1900" smtClean="0"/>
              <a:t>This is used to construct Cladograms, graphic representations of the relationships between Clades (a group containing the ancestral species and all of its descendants)</a:t>
            </a:r>
          </a:p>
          <a:p>
            <a:pPr eaLnBrk="1" hangingPunct="1">
              <a:lnSpc>
                <a:spcPct val="80000"/>
              </a:lnSpc>
            </a:pPr>
            <a:endParaRPr lang="en-US" altLang="en-US" sz="1900" smtClean="0"/>
          </a:p>
          <a:p>
            <a:pPr eaLnBrk="1" hangingPunct="1">
              <a:lnSpc>
                <a:spcPct val="80000"/>
              </a:lnSpc>
            </a:pPr>
            <a:r>
              <a:rPr lang="en-US" altLang="en-US" sz="1900" smtClean="0"/>
              <a:t>Cladograms are constructed using Derived Characters, which are new characteristics that appear with each branch on a cladogram.</a:t>
            </a:r>
          </a:p>
          <a:p>
            <a:pPr eaLnBrk="1" hangingPunct="1">
              <a:lnSpc>
                <a:spcPct val="80000"/>
              </a:lnSpc>
            </a:pPr>
            <a:endParaRPr lang="en-US" altLang="en-US" sz="1900" smtClean="0"/>
          </a:p>
          <a:p>
            <a:pPr eaLnBrk="1" hangingPunct="1">
              <a:lnSpc>
                <a:spcPct val="80000"/>
              </a:lnSpc>
              <a:buFont typeface="Wingdings" pitchFamily="2" charset="2"/>
              <a:buNone/>
            </a:pPr>
            <a:endParaRPr lang="en-US" altLang="en-US" sz="1900" smtClean="0"/>
          </a:p>
        </p:txBody>
      </p:sp>
    </p:spTree>
    <p:extLst>
      <p:ext uri="{BB962C8B-B14F-4D97-AF65-F5344CB8AC3E}">
        <p14:creationId xmlns:p14="http://schemas.microsoft.com/office/powerpoint/2010/main" val="30572554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228">
                                            <p:txEl>
                                              <p:pRg st="1" end="1"/>
                                            </p:txEl>
                                          </p:spTgt>
                                        </p:tgtEl>
                                        <p:attrNameLst>
                                          <p:attrName>style.visibility</p:attrName>
                                        </p:attrNameLst>
                                      </p:cBhvr>
                                      <p:to>
                                        <p:strVal val="visible"/>
                                      </p:to>
                                    </p:set>
                                    <p:animEffect transition="in" filter="fade">
                                      <p:cBhvr>
                                        <p:cTn id="7" dur="2000"/>
                                        <p:tgtEl>
                                          <p:spTgt spid="52228">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2228">
                                            <p:txEl>
                                              <p:pRg st="3" end="3"/>
                                            </p:txEl>
                                          </p:spTgt>
                                        </p:tgtEl>
                                        <p:attrNameLst>
                                          <p:attrName>style.visibility</p:attrName>
                                        </p:attrNameLst>
                                      </p:cBhvr>
                                      <p:to>
                                        <p:strVal val="visible"/>
                                      </p:to>
                                    </p:set>
                                    <p:animEffect transition="in" filter="fade">
                                      <p:cBhvr>
                                        <p:cTn id="12" dur="2000"/>
                                        <p:tgtEl>
                                          <p:spTgt spid="52228">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2228">
                                            <p:txEl>
                                              <p:pRg st="5" end="5"/>
                                            </p:txEl>
                                          </p:spTgt>
                                        </p:tgtEl>
                                        <p:attrNameLst>
                                          <p:attrName>style.visibility</p:attrName>
                                        </p:attrNameLst>
                                      </p:cBhvr>
                                      <p:to>
                                        <p:strVal val="visible"/>
                                      </p:to>
                                    </p:set>
                                    <p:animEffect transition="in" filter="fade">
                                      <p:cBhvr>
                                        <p:cTn id="17" dur="2000"/>
                                        <p:tgtEl>
                                          <p:spTgt spid="52228">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2227">
                                            <p:txEl>
                                              <p:pRg st="0" end="0"/>
                                            </p:txEl>
                                          </p:spTgt>
                                        </p:tgtEl>
                                        <p:attrNameLst>
                                          <p:attrName>style.visibility</p:attrName>
                                        </p:attrNameLst>
                                      </p:cBhvr>
                                      <p:to>
                                        <p:strVal val="visible"/>
                                      </p:to>
                                    </p:set>
                                    <p:animEffect transition="in" filter="fade">
                                      <p:cBhvr>
                                        <p:cTn id="22" dur="2000"/>
                                        <p:tgtEl>
                                          <p:spTgt spid="52227">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2227">
                                            <p:txEl>
                                              <p:pRg st="1" end="1"/>
                                            </p:txEl>
                                          </p:spTgt>
                                        </p:tgtEl>
                                        <p:attrNameLst>
                                          <p:attrName>style.visibility</p:attrName>
                                        </p:attrNameLst>
                                      </p:cBhvr>
                                      <p:to>
                                        <p:strVal val="visible"/>
                                      </p:to>
                                    </p:set>
                                    <p:animEffect transition="in" filter="fade">
                                      <p:cBhvr>
                                        <p:cTn id="27" dur="2000"/>
                                        <p:tgtEl>
                                          <p:spTgt spid="52227">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2227">
                                            <p:txEl>
                                              <p:pRg st="2" end="2"/>
                                            </p:txEl>
                                          </p:spTgt>
                                        </p:tgtEl>
                                        <p:attrNameLst>
                                          <p:attrName>style.visibility</p:attrName>
                                        </p:attrNameLst>
                                      </p:cBhvr>
                                      <p:to>
                                        <p:strVal val="visible"/>
                                      </p:to>
                                    </p:set>
                                    <p:animEffect transition="in" filter="fade">
                                      <p:cBhvr>
                                        <p:cTn id="32" dur="2000"/>
                                        <p:tgtEl>
                                          <p:spTgt spid="52227">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2227">
                                            <p:txEl>
                                              <p:pRg st="3" end="3"/>
                                            </p:txEl>
                                          </p:spTgt>
                                        </p:tgtEl>
                                        <p:attrNameLst>
                                          <p:attrName>style.visibility</p:attrName>
                                        </p:attrNameLst>
                                      </p:cBhvr>
                                      <p:to>
                                        <p:strVal val="visible"/>
                                      </p:to>
                                    </p:set>
                                    <p:animEffect transition="in" filter="fade">
                                      <p:cBhvr>
                                        <p:cTn id="37" dur="2000"/>
                                        <p:tgtEl>
                                          <p:spTgt spid="52227">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2227">
                                            <p:txEl>
                                              <p:pRg st="4" end="4"/>
                                            </p:txEl>
                                          </p:spTgt>
                                        </p:tgtEl>
                                        <p:attrNameLst>
                                          <p:attrName>style.visibility</p:attrName>
                                        </p:attrNameLst>
                                      </p:cBhvr>
                                      <p:to>
                                        <p:strVal val="visible"/>
                                      </p:to>
                                    </p:set>
                                    <p:animEffect transition="in" filter="fade">
                                      <p:cBhvr>
                                        <p:cTn id="42" dur="2000"/>
                                        <p:tgtEl>
                                          <p:spTgt spid="52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P spid="52228"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endParaRPr lang="en-US" altLang="en-US" smtClean="0"/>
          </a:p>
        </p:txBody>
      </p:sp>
      <p:sp>
        <p:nvSpPr>
          <p:cNvPr id="7171" name="Rectangle 3"/>
          <p:cNvSpPr>
            <a:spLocks noGrp="1" noChangeArrowheads="1"/>
          </p:cNvSpPr>
          <p:nvPr>
            <p:ph type="body" idx="1"/>
          </p:nvPr>
        </p:nvSpPr>
        <p:spPr>
          <a:xfrm>
            <a:off x="0" y="0"/>
            <a:ext cx="9144000" cy="6096000"/>
          </a:xfrm>
        </p:spPr>
        <p:txBody>
          <a:bodyPr>
            <a:normAutofit/>
          </a:bodyPr>
          <a:lstStyle/>
          <a:p>
            <a:pPr marL="0" indent="0">
              <a:buNone/>
            </a:pPr>
            <a:r>
              <a:rPr lang="en-US" altLang="en-US" sz="3000" dirty="0" smtClean="0"/>
              <a:t>Phylogenetic Tree-   graphic representation of a classification system based on evolutionary relationships and </a:t>
            </a:r>
            <a:r>
              <a:rPr lang="en-US" altLang="en-US" sz="3000" u="sng" dirty="0" smtClean="0"/>
              <a:t>when things evolved.</a:t>
            </a:r>
          </a:p>
          <a:p>
            <a:pPr lvl="1"/>
            <a:endParaRPr lang="en-US" altLang="en-US" sz="2700" dirty="0" smtClean="0"/>
          </a:p>
          <a:p>
            <a:pPr lvl="1"/>
            <a:r>
              <a:rPr lang="en-US" altLang="en-US" sz="2700" dirty="0" smtClean="0"/>
              <a:t>Created using several lines of evidence.</a:t>
            </a:r>
          </a:p>
          <a:p>
            <a:pPr lvl="2"/>
            <a:r>
              <a:rPr lang="en-US" altLang="en-US" sz="2700" dirty="0" smtClean="0"/>
              <a:t>Ex. Morphology, embryology, fossil evidence, DNA.</a:t>
            </a:r>
          </a:p>
          <a:p>
            <a:pPr lvl="1"/>
            <a:r>
              <a:rPr lang="en-US" altLang="en-US" sz="2700" dirty="0" smtClean="0"/>
              <a:t>May show multiple splits</a:t>
            </a:r>
          </a:p>
          <a:p>
            <a:pPr lvl="1"/>
            <a:r>
              <a:rPr lang="en-US" altLang="en-US" sz="2700" dirty="0" smtClean="0"/>
              <a:t>General time is included on trees</a:t>
            </a:r>
          </a:p>
          <a:p>
            <a:pPr marL="0" indent="0">
              <a:buNone/>
            </a:pPr>
            <a:r>
              <a:rPr lang="en-US" altLang="en-US" sz="2800" dirty="0" smtClean="0"/>
              <a:t> </a:t>
            </a:r>
            <a:endParaRPr lang="en-US" altLang="en-US" sz="2400" dirty="0" smtClean="0"/>
          </a:p>
          <a:p>
            <a:pPr>
              <a:buFontTx/>
              <a:buNone/>
            </a:pPr>
            <a:endParaRPr lang="en-US" altLang="en-US" sz="2800" dirty="0" smtClean="0"/>
          </a:p>
          <a:p>
            <a:endParaRPr lang="en-US" altLang="en-US" sz="2800" dirty="0" smtClean="0"/>
          </a:p>
          <a:p>
            <a:endParaRPr lang="en-US" altLang="en-US" sz="2800" dirty="0" smtClean="0"/>
          </a:p>
        </p:txBody>
      </p:sp>
    </p:spTree>
    <p:extLst>
      <p:ext uri="{BB962C8B-B14F-4D97-AF65-F5344CB8AC3E}">
        <p14:creationId xmlns:p14="http://schemas.microsoft.com/office/powerpoint/2010/main" val="40278569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par>
                                <p:cTn id="9" presetID="2" presetClass="entr" presetSubtype="2" fill="hold" grpId="0" nodeType="with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anim calcmode="lin" valueType="num">
                                      <p:cBhvr additive="base">
                                        <p:cTn id="11" dur="500" fill="hold"/>
                                        <p:tgtEl>
                                          <p:spTgt spid="7171">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17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carbrake.wav"/>
                                        </p:tgtEl>
                                      </p:cMediaNode>
                                    </p:audio>
                                  </p:subTnLst>
                                </p:cTn>
                              </p:par>
                              <p:par>
                                <p:cTn id="13" presetID="2" presetClass="entr" presetSubtype="2" fill="hold" grpId="0" nodeType="with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anim calcmode="lin" valueType="num">
                                      <p:cBhvr additive="base">
                                        <p:cTn id="15" dur="500" fill="hold"/>
                                        <p:tgtEl>
                                          <p:spTgt spid="7171">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17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carbrake.wav"/>
                                        </p:tgtEl>
                                      </p:cMediaNode>
                                    </p:audio>
                                  </p:subTnLst>
                                </p:cTn>
                              </p:par>
                              <p:par>
                                <p:cTn id="17" presetID="2" presetClass="entr" presetSubtype="2" fill="hold" grpId="0" nodeType="with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anim calcmode="lin" valueType="num">
                                      <p:cBhvr additive="base">
                                        <p:cTn id="19" dur="500" fill="hold"/>
                                        <p:tgtEl>
                                          <p:spTgt spid="7171">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7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arbrake.wav"/>
                                        </p:tgtEl>
                                      </p:cMediaNode>
                                    </p:audio>
                                  </p:subTnLst>
                                </p:cTn>
                              </p:par>
                              <p:par>
                                <p:cTn id="21" presetID="2" presetClass="entr" presetSubtype="2" fill="hold" grpId="0" nodeType="withEffect">
                                  <p:stCondLst>
                                    <p:cond delay="0"/>
                                  </p:stCondLst>
                                  <p:childTnLst>
                                    <p:set>
                                      <p:cBhvr>
                                        <p:cTn id="22" dur="1" fill="hold">
                                          <p:stCondLst>
                                            <p:cond delay="0"/>
                                          </p:stCondLst>
                                        </p:cTn>
                                        <p:tgtEl>
                                          <p:spTgt spid="7171">
                                            <p:txEl>
                                              <p:pRg st="5" end="5"/>
                                            </p:txEl>
                                          </p:spTgt>
                                        </p:tgtEl>
                                        <p:attrNameLst>
                                          <p:attrName>style.visibility</p:attrName>
                                        </p:attrNameLst>
                                      </p:cBhvr>
                                      <p:to>
                                        <p:strVal val="visible"/>
                                      </p:to>
                                    </p:set>
                                    <p:anim calcmode="lin" valueType="num">
                                      <p:cBhvr additive="base">
                                        <p:cTn id="23" dur="500" fill="hold"/>
                                        <p:tgtEl>
                                          <p:spTgt spid="7171">
                                            <p:txEl>
                                              <p:pRg st="5" end="5"/>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171">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carbrake.wav"/>
                                        </p:tgtEl>
                                      </p:cMediaNode>
                                    </p:audio>
                                  </p:subTnLst>
                                </p:cTn>
                              </p:par>
                              <p:par>
                                <p:cTn id="25" presetID="2" presetClass="entr" presetSubtype="2" fill="hold" grpId="0" nodeType="withEffect">
                                  <p:stCondLst>
                                    <p:cond delay="0"/>
                                  </p:stCondLst>
                                  <p:childTnLst>
                                    <p:set>
                                      <p:cBhvr>
                                        <p:cTn id="26" dur="1" fill="hold">
                                          <p:stCondLst>
                                            <p:cond delay="0"/>
                                          </p:stCondLst>
                                        </p:cTn>
                                        <p:tgtEl>
                                          <p:spTgt spid="7171">
                                            <p:txEl>
                                              <p:pRg st="6" end="6"/>
                                            </p:txEl>
                                          </p:spTgt>
                                        </p:tgtEl>
                                        <p:attrNameLst>
                                          <p:attrName>style.visibility</p:attrName>
                                        </p:attrNameLst>
                                      </p:cBhvr>
                                      <p:to>
                                        <p:strVal val="visible"/>
                                      </p:to>
                                    </p:set>
                                    <p:anim calcmode="lin" valueType="num">
                                      <p:cBhvr additive="base">
                                        <p:cTn id="27" dur="500" fill="hold"/>
                                        <p:tgtEl>
                                          <p:spTgt spid="7171">
                                            <p:txEl>
                                              <p:pRg st="6" end="6"/>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171">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17431" y="609600"/>
            <a:ext cx="8234112" cy="5562600"/>
          </a:xfrm>
        </p:spPr>
      </p:pic>
    </p:spTree>
    <p:extLst>
      <p:ext uri="{BB962C8B-B14F-4D97-AF65-F5344CB8AC3E}">
        <p14:creationId xmlns:p14="http://schemas.microsoft.com/office/powerpoint/2010/main" val="2879274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27_11_star_phylogenies-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1075" y="136525"/>
            <a:ext cx="4640263" cy="658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1" name="Rectangle 3"/>
          <p:cNvSpPr>
            <a:spLocks noGrp="1" noChangeArrowheads="1"/>
          </p:cNvSpPr>
          <p:nvPr>
            <p:ph type="ctrTitle"/>
          </p:nvPr>
        </p:nvSpPr>
        <p:spPr>
          <a:xfrm>
            <a:off x="152400" y="0"/>
            <a:ext cx="1981200" cy="304800"/>
          </a:xfrm>
          <a:noFill/>
        </p:spPr>
        <p:txBody>
          <a:bodyPr/>
          <a:lstStyle/>
          <a:p>
            <a:pPr eaLnBrk="1" hangingPunct="1"/>
            <a:r>
              <a:rPr lang="en-US" altLang="en-US" sz="1000" smtClean="0">
                <a:latin typeface="Arial" charset="0"/>
              </a:rPr>
              <a:t>Figure 27-11</a:t>
            </a:r>
          </a:p>
        </p:txBody>
      </p:sp>
      <p:sp>
        <p:nvSpPr>
          <p:cNvPr id="58372" name="Text Box 4"/>
          <p:cNvSpPr txBox="1">
            <a:spLocks noChangeArrowheads="1"/>
          </p:cNvSpPr>
          <p:nvPr/>
        </p:nvSpPr>
        <p:spPr bwMode="auto">
          <a:xfrm rot="-512">
            <a:off x="2520950" y="4271963"/>
            <a:ext cx="42322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300" b="1">
                <a:latin typeface="Arial" charset="0"/>
              </a:rPr>
              <a:t>Hawaiian silverswords underwent adaptive radiation.</a:t>
            </a:r>
            <a:endParaRPr lang="en-US" altLang="en-US" sz="1300" b="1">
              <a:latin typeface="Times" pitchFamily="1" charset="0"/>
            </a:endParaRPr>
          </a:p>
        </p:txBody>
      </p:sp>
      <p:sp>
        <p:nvSpPr>
          <p:cNvPr id="58373" name="Text Box 5"/>
          <p:cNvSpPr txBox="1">
            <a:spLocks noChangeArrowheads="1"/>
          </p:cNvSpPr>
          <p:nvPr/>
        </p:nvSpPr>
        <p:spPr bwMode="auto">
          <a:xfrm rot="-512">
            <a:off x="2532063" y="2174875"/>
            <a:ext cx="435768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300" b="1">
                <a:latin typeface="Arial" charset="0"/>
              </a:rPr>
              <a:t>Hawaiian honeycreepers underwent adaptive radiation.</a:t>
            </a:r>
            <a:endParaRPr lang="en-US" altLang="en-US" sz="1300" b="1">
              <a:latin typeface="Times" pitchFamily="1" charset="0"/>
            </a:endParaRPr>
          </a:p>
        </p:txBody>
      </p:sp>
      <p:sp>
        <p:nvSpPr>
          <p:cNvPr id="58374" name="Text Box 6"/>
          <p:cNvSpPr txBox="1">
            <a:spLocks noChangeArrowheads="1"/>
          </p:cNvSpPr>
          <p:nvPr/>
        </p:nvSpPr>
        <p:spPr bwMode="auto">
          <a:xfrm rot="-512">
            <a:off x="3114675" y="457200"/>
            <a:ext cx="2282825"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100" b="1">
                <a:latin typeface="Arial" charset="0"/>
              </a:rPr>
              <a:t>Star phylogeny (a large polytomy)</a:t>
            </a:r>
            <a:endParaRPr lang="en-US" altLang="en-US" sz="1100" b="1">
              <a:latin typeface="Times" pitchFamily="1" charset="0"/>
            </a:endParaRPr>
          </a:p>
        </p:txBody>
      </p:sp>
      <p:sp>
        <p:nvSpPr>
          <p:cNvPr id="58375" name="Text Box 7"/>
          <p:cNvSpPr txBox="1">
            <a:spLocks noChangeArrowheads="1"/>
          </p:cNvSpPr>
          <p:nvPr/>
        </p:nvSpPr>
        <p:spPr bwMode="auto">
          <a:xfrm rot="-512">
            <a:off x="2513013" y="153988"/>
            <a:ext cx="369728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300" b="1">
                <a:latin typeface="Arial" charset="0"/>
              </a:rPr>
              <a:t>Adaptive radiations produce star phylogenies.</a:t>
            </a:r>
            <a:endParaRPr lang="en-US" altLang="en-US" sz="1300" b="1">
              <a:latin typeface="Times" pitchFamily="1" charset="0"/>
            </a:endParaRPr>
          </a:p>
        </p:txBody>
      </p:sp>
      <p:sp>
        <p:nvSpPr>
          <p:cNvPr id="58376" name="Text Box 8"/>
          <p:cNvSpPr txBox="1">
            <a:spLocks noChangeArrowheads="1"/>
          </p:cNvSpPr>
          <p:nvPr/>
        </p:nvSpPr>
        <p:spPr bwMode="auto">
          <a:xfrm rot="-512">
            <a:off x="4762500" y="1270000"/>
            <a:ext cx="7016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100" b="1">
                <a:solidFill>
                  <a:srgbClr val="7D7D80"/>
                </a:solidFill>
                <a:latin typeface="Arial" charset="0"/>
              </a:rPr>
              <a:t>Rapid</a:t>
            </a:r>
          </a:p>
          <a:p>
            <a:r>
              <a:rPr lang="en-US" altLang="en-US" sz="1100" b="1">
                <a:solidFill>
                  <a:srgbClr val="7D7D80"/>
                </a:solidFill>
                <a:latin typeface="Arial" charset="0"/>
              </a:rPr>
              <a:t>speciation</a:t>
            </a:r>
            <a:endParaRPr lang="en-US" altLang="en-US" sz="1100" b="1">
              <a:solidFill>
                <a:srgbClr val="7D7D80"/>
              </a:solidFill>
              <a:latin typeface="Times" pitchFamily="1" charset="0"/>
            </a:endParaRPr>
          </a:p>
        </p:txBody>
      </p:sp>
      <p:pic>
        <p:nvPicPr>
          <p:cNvPr id="58377" name="Picture 9" descr="27_11_to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3238" y="1298575"/>
            <a:ext cx="4286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5999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381000"/>
            <a:ext cx="7772400" cy="762000"/>
          </a:xfrm>
        </p:spPr>
        <p:txBody>
          <a:bodyPr>
            <a:normAutofit fontScale="90000"/>
          </a:bodyPr>
          <a:lstStyle/>
          <a:p>
            <a:pPr eaLnBrk="1" hangingPunct="1"/>
            <a:r>
              <a:rPr lang="en-US" altLang="en-US" smtClean="0"/>
              <a:t>Phylogenetic Tree Problem</a:t>
            </a:r>
            <a:br>
              <a:rPr lang="en-US" altLang="en-US" smtClean="0"/>
            </a:br>
            <a:r>
              <a:rPr lang="en-US" altLang="en-US" smtClean="0"/>
              <a:t> </a:t>
            </a:r>
          </a:p>
        </p:txBody>
      </p:sp>
      <p:sp>
        <p:nvSpPr>
          <p:cNvPr id="59395" name="Rectangle 3"/>
          <p:cNvSpPr>
            <a:spLocks noGrp="1" noChangeArrowheads="1"/>
          </p:cNvSpPr>
          <p:nvPr>
            <p:ph type="body" idx="1"/>
          </p:nvPr>
        </p:nvSpPr>
        <p:spPr>
          <a:xfrm>
            <a:off x="304800" y="609600"/>
            <a:ext cx="8534400" cy="5943600"/>
          </a:xfrm>
        </p:spPr>
        <p:txBody>
          <a:bodyPr/>
          <a:lstStyle/>
          <a:p>
            <a:pPr eaLnBrk="1" hangingPunct="1">
              <a:buFont typeface="Wingdings" pitchFamily="2" charset="2"/>
              <a:buNone/>
            </a:pPr>
            <a:r>
              <a:rPr lang="en-US" altLang="en-US" smtClean="0"/>
              <a:t>Draw a phylogenetic tree to describe the following scenario:</a:t>
            </a:r>
          </a:p>
          <a:p>
            <a:pPr eaLnBrk="1" hangingPunct="1"/>
            <a:r>
              <a:rPr lang="en-US" altLang="en-US" smtClean="0"/>
              <a:t>Dingles were present just 1,000 years ago, when they first evolved.  Whozits and Whatzits quickly evolved from Dingles (100 years later), when the Dingles became extinct.  The Whozit line continued unchanged until the present, while the Whatzits formed 3 other species before dying off; Floogles, Naks, and Surps (300 years before today).  </a:t>
            </a:r>
          </a:p>
          <a:p>
            <a:pPr eaLnBrk="1" hangingPunct="1"/>
            <a:endParaRPr lang="en-US" altLang="en-US" smtClean="0"/>
          </a:p>
        </p:txBody>
      </p:sp>
    </p:spTree>
    <p:extLst>
      <p:ext uri="{BB962C8B-B14F-4D97-AF65-F5344CB8AC3E}">
        <p14:creationId xmlns:p14="http://schemas.microsoft.com/office/powerpoint/2010/main" val="25123761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endParaRPr lang="en-US" altLang="en-US" smtClean="0"/>
          </a:p>
        </p:txBody>
      </p:sp>
      <p:sp>
        <p:nvSpPr>
          <p:cNvPr id="7171" name="Rectangle 3"/>
          <p:cNvSpPr>
            <a:spLocks noGrp="1" noChangeArrowheads="1"/>
          </p:cNvSpPr>
          <p:nvPr>
            <p:ph type="body" idx="1"/>
          </p:nvPr>
        </p:nvSpPr>
        <p:spPr>
          <a:xfrm>
            <a:off x="0" y="0"/>
            <a:ext cx="9144000" cy="6096000"/>
          </a:xfrm>
        </p:spPr>
        <p:txBody>
          <a:bodyPr>
            <a:normAutofit/>
          </a:bodyPr>
          <a:lstStyle/>
          <a:p>
            <a:pPr marL="0" indent="0">
              <a:buNone/>
            </a:pPr>
            <a:endParaRPr lang="en-US" altLang="en-US" sz="3000" dirty="0"/>
          </a:p>
          <a:p>
            <a:pPr marL="0" indent="0">
              <a:buNone/>
            </a:pPr>
            <a:r>
              <a:rPr lang="en-US" altLang="en-US" sz="3000" dirty="0" smtClean="0"/>
              <a:t>Cladogram-graphic representation of the evolutionary relationships between a small group or fewer groups of organisms.</a:t>
            </a:r>
          </a:p>
          <a:p>
            <a:pPr lvl="1"/>
            <a:endParaRPr lang="en-US" altLang="en-US" sz="2700" dirty="0" smtClean="0"/>
          </a:p>
          <a:p>
            <a:pPr lvl="1"/>
            <a:r>
              <a:rPr lang="en-US" altLang="en-US" sz="2700" dirty="0" smtClean="0"/>
              <a:t>Relationship based on the presence of certain </a:t>
            </a:r>
            <a:r>
              <a:rPr lang="en-US" altLang="en-US" sz="2700" u="sng" dirty="0" smtClean="0"/>
              <a:t>derived characteristics</a:t>
            </a:r>
            <a:r>
              <a:rPr lang="en-US" altLang="en-US" sz="2700" dirty="0" smtClean="0"/>
              <a:t>.  Ex. Presence of feathers in birds or # of amino acids in mammals.</a:t>
            </a:r>
          </a:p>
          <a:p>
            <a:pPr lvl="1"/>
            <a:r>
              <a:rPr lang="en-US" altLang="en-US" sz="2700" dirty="0" smtClean="0"/>
              <a:t>Only branches into two (bifurcations)</a:t>
            </a:r>
          </a:p>
          <a:p>
            <a:pPr>
              <a:buFontTx/>
              <a:buNone/>
            </a:pPr>
            <a:endParaRPr lang="en-US" altLang="en-US" sz="2700" dirty="0" smtClean="0"/>
          </a:p>
          <a:p>
            <a:endParaRPr lang="en-US" altLang="en-US" sz="2700" dirty="0" smtClean="0"/>
          </a:p>
          <a:p>
            <a:endParaRPr lang="en-US" altLang="en-US" sz="2700" dirty="0" smtClean="0"/>
          </a:p>
        </p:txBody>
      </p:sp>
    </p:spTree>
    <p:extLst>
      <p:ext uri="{BB962C8B-B14F-4D97-AF65-F5344CB8AC3E}">
        <p14:creationId xmlns:p14="http://schemas.microsoft.com/office/powerpoint/2010/main" val="303809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 calcmode="lin" valueType="num">
                                      <p:cBhvr additive="base">
                                        <p:cTn id="7" dur="500" fill="hold"/>
                                        <p:tgtEl>
                                          <p:spTgt spid="7171">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7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par>
                                <p:cTn id="9" presetID="2" presetClass="entr" presetSubtype="2" fill="hold" grpId="0" nodeType="withEffect">
                                  <p:stCondLst>
                                    <p:cond delay="0"/>
                                  </p:stCondLst>
                                  <p:childTnLst>
                                    <p:set>
                                      <p:cBhvr>
                                        <p:cTn id="10" dur="1" fill="hold">
                                          <p:stCondLst>
                                            <p:cond delay="0"/>
                                          </p:stCondLst>
                                        </p:cTn>
                                        <p:tgtEl>
                                          <p:spTgt spid="7171">
                                            <p:txEl>
                                              <p:pRg st="3" end="3"/>
                                            </p:txEl>
                                          </p:spTgt>
                                        </p:tgtEl>
                                        <p:attrNameLst>
                                          <p:attrName>style.visibility</p:attrName>
                                        </p:attrNameLst>
                                      </p:cBhvr>
                                      <p:to>
                                        <p:strVal val="visible"/>
                                      </p:to>
                                    </p:set>
                                    <p:anim calcmode="lin" valueType="num">
                                      <p:cBhvr additive="base">
                                        <p:cTn id="11" dur="500" fill="hold"/>
                                        <p:tgtEl>
                                          <p:spTgt spid="7171">
                                            <p:txEl>
                                              <p:pRg st="3" end="3"/>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17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rbrake.wav"/>
                                        </p:tgtEl>
                                      </p:cMediaNode>
                                    </p:audio>
                                  </p:subTnLst>
                                </p:cTn>
                              </p:par>
                              <p:par>
                                <p:cTn id="13" presetID="2" presetClass="entr" presetSubtype="2" fill="hold" grpId="0" nodeType="withEffect">
                                  <p:stCondLst>
                                    <p:cond delay="0"/>
                                  </p:stCondLst>
                                  <p:childTnLst>
                                    <p:set>
                                      <p:cBhvr>
                                        <p:cTn id="14" dur="1" fill="hold">
                                          <p:stCondLst>
                                            <p:cond delay="0"/>
                                          </p:stCondLst>
                                        </p:cTn>
                                        <p:tgtEl>
                                          <p:spTgt spid="7171">
                                            <p:txEl>
                                              <p:pRg st="4" end="4"/>
                                            </p:txEl>
                                          </p:spTgt>
                                        </p:tgtEl>
                                        <p:attrNameLst>
                                          <p:attrName>style.visibility</p:attrName>
                                        </p:attrNameLst>
                                      </p:cBhvr>
                                      <p:to>
                                        <p:strVal val="visible"/>
                                      </p:to>
                                    </p:set>
                                    <p:anim calcmode="lin" valueType="num">
                                      <p:cBhvr additive="base">
                                        <p:cTn id="15" dur="500" fill="hold"/>
                                        <p:tgtEl>
                                          <p:spTgt spid="7171">
                                            <p:txEl>
                                              <p:pRg st="4" end="4"/>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17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endParaRPr lang="en-US" altLang="en-US" smtClean="0"/>
          </a:p>
        </p:txBody>
      </p:sp>
      <p:pic>
        <p:nvPicPr>
          <p:cNvPr id="60419" name="Content Placeholder 3" descr="cladogram_1.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609600"/>
            <a:ext cx="7847013" cy="5283200"/>
          </a:xfrm>
        </p:spPr>
      </p:pic>
    </p:spTree>
    <p:extLst>
      <p:ext uri="{BB962C8B-B14F-4D97-AF65-F5344CB8AC3E}">
        <p14:creationId xmlns:p14="http://schemas.microsoft.com/office/powerpoint/2010/main" val="2784860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endParaRPr lang="en-US" altLang="en-US" smtClean="0"/>
          </a:p>
        </p:txBody>
      </p:sp>
      <p:pic>
        <p:nvPicPr>
          <p:cNvPr id="61443" name="Content Placeholder 5" descr="cladogram.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533400"/>
            <a:ext cx="7467600" cy="6019800"/>
          </a:xfrm>
        </p:spPr>
      </p:pic>
    </p:spTree>
    <p:extLst>
      <p:ext uri="{BB962C8B-B14F-4D97-AF65-F5344CB8AC3E}">
        <p14:creationId xmlns:p14="http://schemas.microsoft.com/office/powerpoint/2010/main" val="27332799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tLang="en-US" smtClean="0"/>
              <a:t>Cladogram Activity</a:t>
            </a:r>
          </a:p>
        </p:txBody>
      </p:sp>
      <p:sp>
        <p:nvSpPr>
          <p:cNvPr id="62467" name="Content Placeholder 2"/>
          <p:cNvSpPr>
            <a:spLocks noGrp="1"/>
          </p:cNvSpPr>
          <p:nvPr>
            <p:ph idx="1"/>
          </p:nvPr>
        </p:nvSpPr>
        <p:spPr/>
        <p:txBody>
          <a:bodyPr/>
          <a:lstStyle/>
          <a:p>
            <a:r>
              <a:rPr lang="en-US" altLang="en-US" dirty="0" smtClean="0"/>
              <a:t>Complete ONE of the following activities:</a:t>
            </a:r>
          </a:p>
          <a:p>
            <a:pPr lvl="1"/>
            <a:r>
              <a:rPr lang="en-US" altLang="en-US" dirty="0" smtClean="0"/>
              <a:t>Hardware Organism Key/Cladogram</a:t>
            </a:r>
          </a:p>
          <a:p>
            <a:pPr lvl="1">
              <a:buFont typeface="Wingdings" pitchFamily="2" charset="2"/>
              <a:buNone/>
            </a:pPr>
            <a:r>
              <a:rPr lang="en-US" altLang="en-US" dirty="0" smtClean="0"/>
              <a:t>OR</a:t>
            </a:r>
          </a:p>
          <a:p>
            <a:pPr lvl="1"/>
            <a:r>
              <a:rPr lang="en-US" altLang="en-US" dirty="0" smtClean="0"/>
              <a:t>Cytochrome c Lab (chart, cladogram, questions #1-5)</a:t>
            </a:r>
          </a:p>
          <a:p>
            <a:r>
              <a:rPr lang="en-US" altLang="en-US" dirty="0" smtClean="0"/>
              <a:t>Write a paragraph summarizing your results, your activity and the other activity.  *See Questions*</a:t>
            </a:r>
          </a:p>
          <a:p>
            <a:pPr lvl="1"/>
            <a:endParaRPr lang="en-US" altLang="en-US" dirty="0" smtClean="0"/>
          </a:p>
        </p:txBody>
      </p:sp>
    </p:spTree>
    <p:extLst>
      <p:ext uri="{BB962C8B-B14F-4D97-AF65-F5344CB8AC3E}">
        <p14:creationId xmlns:p14="http://schemas.microsoft.com/office/powerpoint/2010/main" val="41670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fade">
                                      <p:cBhvr>
                                        <p:cTn id="7" dur="1000"/>
                                        <p:tgtEl>
                                          <p:spTgt spid="62467">
                                            <p:txEl>
                                              <p:pRg st="0" end="0"/>
                                            </p:txEl>
                                          </p:spTgt>
                                        </p:tgtEl>
                                      </p:cBhvr>
                                    </p:animEffect>
                                    <p:anim calcmode="lin" valueType="num">
                                      <p:cBhvr>
                                        <p:cTn id="8" dur="10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24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2467">
                                            <p:txEl>
                                              <p:pRg st="1" end="1"/>
                                            </p:txEl>
                                          </p:spTgt>
                                        </p:tgtEl>
                                        <p:attrNameLst>
                                          <p:attrName>style.visibility</p:attrName>
                                        </p:attrNameLst>
                                      </p:cBhvr>
                                      <p:to>
                                        <p:strVal val="visible"/>
                                      </p:to>
                                    </p:set>
                                    <p:animEffect transition="in" filter="fade">
                                      <p:cBhvr>
                                        <p:cTn id="12" dur="1000"/>
                                        <p:tgtEl>
                                          <p:spTgt spid="62467">
                                            <p:txEl>
                                              <p:pRg st="1" end="1"/>
                                            </p:txEl>
                                          </p:spTgt>
                                        </p:tgtEl>
                                      </p:cBhvr>
                                    </p:animEffect>
                                    <p:anim calcmode="lin" valueType="num">
                                      <p:cBhvr>
                                        <p:cTn id="13" dur="1000" fill="hold"/>
                                        <p:tgtEl>
                                          <p:spTgt spid="6246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246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2467">
                                            <p:txEl>
                                              <p:pRg st="2" end="2"/>
                                            </p:txEl>
                                          </p:spTgt>
                                        </p:tgtEl>
                                        <p:attrNameLst>
                                          <p:attrName>style.visibility</p:attrName>
                                        </p:attrNameLst>
                                      </p:cBhvr>
                                      <p:to>
                                        <p:strVal val="visible"/>
                                      </p:to>
                                    </p:set>
                                    <p:animEffect transition="in" filter="fade">
                                      <p:cBhvr>
                                        <p:cTn id="17" dur="1000"/>
                                        <p:tgtEl>
                                          <p:spTgt spid="62467">
                                            <p:txEl>
                                              <p:pRg st="2" end="2"/>
                                            </p:txEl>
                                          </p:spTgt>
                                        </p:tgtEl>
                                      </p:cBhvr>
                                    </p:animEffect>
                                    <p:anim calcmode="lin" valueType="num">
                                      <p:cBhvr>
                                        <p:cTn id="18" dur="1000" fill="hold"/>
                                        <p:tgtEl>
                                          <p:spTgt spid="6246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2467">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2467">
                                            <p:txEl>
                                              <p:pRg st="3" end="3"/>
                                            </p:txEl>
                                          </p:spTgt>
                                        </p:tgtEl>
                                        <p:attrNameLst>
                                          <p:attrName>style.visibility</p:attrName>
                                        </p:attrNameLst>
                                      </p:cBhvr>
                                      <p:to>
                                        <p:strVal val="visible"/>
                                      </p:to>
                                    </p:set>
                                    <p:animEffect transition="in" filter="fade">
                                      <p:cBhvr>
                                        <p:cTn id="22" dur="1000"/>
                                        <p:tgtEl>
                                          <p:spTgt spid="62467">
                                            <p:txEl>
                                              <p:pRg st="3" end="3"/>
                                            </p:txEl>
                                          </p:spTgt>
                                        </p:tgtEl>
                                      </p:cBhvr>
                                    </p:animEffect>
                                    <p:anim calcmode="lin" valueType="num">
                                      <p:cBhvr>
                                        <p:cTn id="23" dur="1000" fill="hold"/>
                                        <p:tgtEl>
                                          <p:spTgt spid="62467">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6246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2467">
                                            <p:txEl>
                                              <p:pRg st="4" end="4"/>
                                            </p:txEl>
                                          </p:spTgt>
                                        </p:tgtEl>
                                        <p:attrNameLst>
                                          <p:attrName>style.visibility</p:attrName>
                                        </p:attrNameLst>
                                      </p:cBhvr>
                                      <p:to>
                                        <p:strVal val="visible"/>
                                      </p:to>
                                    </p:set>
                                    <p:animEffect transition="in" filter="fade">
                                      <p:cBhvr>
                                        <p:cTn id="29" dur="1000"/>
                                        <p:tgtEl>
                                          <p:spTgt spid="62467">
                                            <p:txEl>
                                              <p:pRg st="4" end="4"/>
                                            </p:txEl>
                                          </p:spTgt>
                                        </p:tgtEl>
                                      </p:cBhvr>
                                    </p:animEffect>
                                    <p:anim calcmode="lin" valueType="num">
                                      <p:cBhvr>
                                        <p:cTn id="30" dur="1000" fill="hold"/>
                                        <p:tgtEl>
                                          <p:spTgt spid="6246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6246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US" altLang="en-US" dirty="0" smtClean="0"/>
              <a:t>Who is most closely related?</a:t>
            </a:r>
            <a:br>
              <a:rPr lang="en-US" altLang="en-US" dirty="0" smtClean="0"/>
            </a:br>
            <a:r>
              <a:rPr lang="en-US" altLang="en-US" dirty="0" smtClean="0"/>
              <a:t> </a:t>
            </a:r>
          </a:p>
        </p:txBody>
      </p:sp>
      <p:pic>
        <p:nvPicPr>
          <p:cNvPr id="12291"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1143000" y="1600200"/>
            <a:ext cx="7240588" cy="4648200"/>
          </a:xfrm>
        </p:spPr>
      </p:pic>
    </p:spTree>
    <p:extLst>
      <p:ext uri="{BB962C8B-B14F-4D97-AF65-F5344CB8AC3E}">
        <p14:creationId xmlns:p14="http://schemas.microsoft.com/office/powerpoint/2010/main" val="3257311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274638"/>
            <a:ext cx="8686800" cy="6430962"/>
          </a:xfrm>
        </p:spPr>
        <p:txBody>
          <a:bodyPr>
            <a:noAutofit/>
          </a:bodyPr>
          <a:lstStyle/>
          <a:p>
            <a:pPr>
              <a:lnSpc>
                <a:spcPct val="80000"/>
              </a:lnSpc>
            </a:pPr>
            <a:r>
              <a:rPr lang="en-US" altLang="en-US" sz="2800" dirty="0"/>
              <a:t> Evidence:  Fossils, biogeography, morphology, vestigial organs, embryology, biomolecular evidence.  </a:t>
            </a:r>
          </a:p>
          <a:p>
            <a:pPr>
              <a:lnSpc>
                <a:spcPct val="80000"/>
              </a:lnSpc>
            </a:pPr>
            <a:endParaRPr lang="en-US" altLang="en-US" sz="2800" dirty="0"/>
          </a:p>
          <a:p>
            <a:pPr>
              <a:lnSpc>
                <a:spcPct val="80000"/>
              </a:lnSpc>
            </a:pPr>
            <a:r>
              <a:rPr lang="en-US" altLang="en-US" sz="2800" dirty="0"/>
              <a:t>Modern scientists have added a step to the front of this scheme: Domain </a:t>
            </a:r>
          </a:p>
          <a:p>
            <a:pPr lvl="1">
              <a:lnSpc>
                <a:spcPct val="80000"/>
              </a:lnSpc>
            </a:pPr>
            <a:r>
              <a:rPr lang="en-US" altLang="en-US" dirty="0"/>
              <a:t>3 domains</a:t>
            </a:r>
          </a:p>
          <a:p>
            <a:pPr lvl="1">
              <a:lnSpc>
                <a:spcPct val="80000"/>
              </a:lnSpc>
            </a:pPr>
            <a:r>
              <a:rPr lang="en-US" altLang="en-US" dirty="0" err="1"/>
              <a:t>Archea</a:t>
            </a:r>
            <a:r>
              <a:rPr lang="en-US" altLang="en-US" dirty="0"/>
              <a:t>: contains only the </a:t>
            </a:r>
            <a:r>
              <a:rPr lang="en-US" altLang="en-US" dirty="0" err="1"/>
              <a:t>archaebacteria</a:t>
            </a:r>
            <a:endParaRPr lang="en-US" altLang="en-US" dirty="0"/>
          </a:p>
          <a:p>
            <a:pPr lvl="1">
              <a:lnSpc>
                <a:spcPct val="80000"/>
              </a:lnSpc>
            </a:pPr>
            <a:r>
              <a:rPr lang="en-US" altLang="en-US" dirty="0"/>
              <a:t>Bacteria: contains only the eubacteria</a:t>
            </a:r>
          </a:p>
          <a:p>
            <a:pPr lvl="1">
              <a:lnSpc>
                <a:spcPct val="80000"/>
              </a:lnSpc>
            </a:pPr>
            <a:r>
              <a:rPr lang="en-US" altLang="en-US" dirty="0"/>
              <a:t>Eukarya: contains the other 4 kingdoms; Protista, Fungi, Plantae, and Animalia (all are eukaryotic)</a:t>
            </a:r>
          </a:p>
          <a:p>
            <a:pPr>
              <a:lnSpc>
                <a:spcPct val="80000"/>
              </a:lnSpc>
            </a:pPr>
            <a:endParaRPr lang="en-US" altLang="en-US" sz="2800" dirty="0"/>
          </a:p>
          <a:p>
            <a:pPr>
              <a:lnSpc>
                <a:spcPct val="80000"/>
              </a:lnSpc>
            </a:pPr>
            <a:r>
              <a:rPr lang="en-US" altLang="en-US" sz="2800" dirty="0"/>
              <a:t>Also recall that this is simply a modernization of Linnaeus’ scheme.  We still use his Binomial Nomenclature for scientific names</a:t>
            </a:r>
          </a:p>
          <a:p>
            <a:pPr lvl="1">
              <a:lnSpc>
                <a:spcPct val="80000"/>
              </a:lnSpc>
            </a:pPr>
            <a:r>
              <a:rPr lang="en-US" altLang="en-US" dirty="0"/>
              <a:t> </a:t>
            </a:r>
            <a:r>
              <a:rPr lang="en-US" altLang="en-US" i="1" dirty="0"/>
              <a:t>Genus species</a:t>
            </a:r>
            <a:r>
              <a:rPr lang="en-US" altLang="en-US" dirty="0"/>
              <a:t> or </a:t>
            </a:r>
            <a:r>
              <a:rPr lang="en-US" altLang="en-US" i="1" dirty="0"/>
              <a:t>G. species</a:t>
            </a:r>
            <a:r>
              <a:rPr lang="en-US" altLang="en-US" dirty="0"/>
              <a:t>, and that scientific names use Latin/Greek roots</a:t>
            </a:r>
          </a:p>
          <a:p>
            <a:endParaRPr lang="en-US" sz="2800" dirty="0"/>
          </a:p>
        </p:txBody>
      </p:sp>
    </p:spTree>
    <p:extLst>
      <p:ext uri="{BB962C8B-B14F-4D97-AF65-F5344CB8AC3E}">
        <p14:creationId xmlns:p14="http://schemas.microsoft.com/office/powerpoint/2010/main" val="180137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000"/>
                                        <p:tgtEl>
                                          <p:spTgt spid="3">
                                            <p:txEl>
                                              <p:pRg st="8" end="8"/>
                                            </p:txEl>
                                          </p:spTgt>
                                        </p:tgtEl>
                                      </p:cBhvr>
                                    </p:animEffect>
                                    <p:anim calcmode="lin" valueType="num">
                                      <p:cBhvr>
                                        <p:cTn id="4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000"/>
                                        <p:tgtEl>
                                          <p:spTgt spid="3">
                                            <p:txEl>
                                              <p:pRg st="9" end="9"/>
                                            </p:txEl>
                                          </p:spTgt>
                                        </p:tgtEl>
                                      </p:cBhvr>
                                    </p:animEffect>
                                    <p:anim calcmode="lin" valueType="num">
                                      <p:cBhvr>
                                        <p:cTn id="4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457200" y="0"/>
            <a:ext cx="8229600" cy="1143000"/>
          </a:xfrm>
        </p:spPr>
        <p:txBody>
          <a:bodyPr/>
          <a:lstStyle/>
          <a:p>
            <a:pPr eaLnBrk="1" hangingPunct="1"/>
            <a:r>
              <a:rPr lang="en-US" altLang="en-US" smtClean="0"/>
              <a:t>Classification</a:t>
            </a:r>
          </a:p>
        </p:txBody>
      </p:sp>
      <p:sp>
        <p:nvSpPr>
          <p:cNvPr id="6147" name="Rectangle 5"/>
          <p:cNvSpPr>
            <a:spLocks noGrp="1" noChangeArrowheads="1"/>
          </p:cNvSpPr>
          <p:nvPr>
            <p:ph type="body" idx="1"/>
          </p:nvPr>
        </p:nvSpPr>
        <p:spPr>
          <a:xfrm>
            <a:off x="0" y="914400"/>
            <a:ext cx="9144000" cy="5943600"/>
          </a:xfrm>
        </p:spPr>
        <p:txBody>
          <a:bodyPr>
            <a:normAutofit/>
          </a:bodyPr>
          <a:lstStyle/>
          <a:p>
            <a:pPr eaLnBrk="1" hangingPunct="1">
              <a:lnSpc>
                <a:spcPct val="80000"/>
              </a:lnSpc>
            </a:pPr>
            <a:r>
              <a:rPr lang="en-US" altLang="en-US" sz="2500" dirty="0" smtClean="0"/>
              <a:t>Recall that in Biology, you learned the 7-step hierarchical classification scheme: KPCOFGS</a:t>
            </a:r>
          </a:p>
          <a:p>
            <a:pPr eaLnBrk="1" hangingPunct="1">
              <a:lnSpc>
                <a:spcPct val="80000"/>
              </a:lnSpc>
            </a:pPr>
            <a:endParaRPr lang="en-US" altLang="en-US" sz="2200" dirty="0"/>
          </a:p>
          <a:p>
            <a:pPr eaLnBrk="1" hangingPunct="1">
              <a:lnSpc>
                <a:spcPct val="80000"/>
              </a:lnSpc>
            </a:pPr>
            <a:endParaRPr lang="en-US" altLang="en-US" sz="2200" dirty="0" smtClean="0"/>
          </a:p>
          <a:p>
            <a:pPr marL="0" indent="0" eaLnBrk="1" hangingPunct="1">
              <a:lnSpc>
                <a:spcPct val="80000"/>
              </a:lnSpc>
              <a:buNone/>
            </a:pPr>
            <a:endParaRPr lang="en-US" altLang="en-US" sz="2200" dirty="0" smtClean="0"/>
          </a:p>
        </p:txBody>
      </p:sp>
      <p:pic>
        <p:nvPicPr>
          <p:cNvPr id="4"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1622489"/>
            <a:ext cx="7239000" cy="5121524"/>
          </a:xfrm>
          <a:prstGeom prst="rect">
            <a:avLst/>
          </a:prstGeom>
        </p:spPr>
      </p:pic>
    </p:spTree>
    <p:extLst>
      <p:ext uri="{BB962C8B-B14F-4D97-AF65-F5344CB8AC3E}">
        <p14:creationId xmlns:p14="http://schemas.microsoft.com/office/powerpoint/2010/main" val="16999059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 Practice!!!</a:t>
            </a:r>
          </a:p>
        </p:txBody>
      </p:sp>
      <p:sp>
        <p:nvSpPr>
          <p:cNvPr id="3" name="Content Placeholder 2"/>
          <p:cNvSpPr>
            <a:spLocks noGrp="1"/>
          </p:cNvSpPr>
          <p:nvPr>
            <p:ph idx="1"/>
          </p:nvPr>
        </p:nvSpPr>
        <p:spPr>
          <a:xfrm>
            <a:off x="0" y="1524000"/>
            <a:ext cx="9144000" cy="4114800"/>
          </a:xfrm>
        </p:spPr>
        <p:txBody>
          <a:bodyPr>
            <a:normAutofit fontScale="85000" lnSpcReduction="10000"/>
          </a:bodyPr>
          <a:lstStyle/>
          <a:p>
            <a:pPr marL="514350" indent="-514350">
              <a:buFontTx/>
              <a:buNone/>
            </a:pPr>
            <a:endParaRPr lang="en-US" altLang="en-US" i="1" dirty="0" smtClean="0"/>
          </a:p>
          <a:p>
            <a:pPr marL="514350" indent="-514350">
              <a:buFontTx/>
              <a:buNone/>
            </a:pPr>
            <a:r>
              <a:rPr lang="en-US" altLang="en-US" i="1" dirty="0" smtClean="0"/>
              <a:t>1.Quercas </a:t>
            </a:r>
            <a:r>
              <a:rPr lang="en-US" altLang="en-US" i="1" dirty="0" smtClean="0"/>
              <a:t>alba </a:t>
            </a:r>
            <a:r>
              <a:rPr lang="en-US" altLang="en-US" dirty="0" smtClean="0"/>
              <a:t>is most closely related to which of the following?</a:t>
            </a:r>
          </a:p>
          <a:p>
            <a:pPr marL="914400" lvl="1" indent="-514350">
              <a:buFontTx/>
              <a:buNone/>
            </a:pPr>
            <a:r>
              <a:rPr lang="en-US" altLang="en-US" i="1" dirty="0" smtClean="0"/>
              <a:t>a.  </a:t>
            </a:r>
            <a:r>
              <a:rPr lang="en-US" altLang="en-US" i="1" dirty="0" err="1" smtClean="0"/>
              <a:t>Quercas</a:t>
            </a:r>
            <a:r>
              <a:rPr lang="en-US" altLang="en-US" i="1" dirty="0" smtClean="0"/>
              <a:t> </a:t>
            </a:r>
            <a:r>
              <a:rPr lang="en-US" altLang="en-US" i="1" dirty="0" err="1" smtClean="0"/>
              <a:t>rubra</a:t>
            </a:r>
            <a:endParaRPr lang="en-US" altLang="en-US" i="1" dirty="0" smtClean="0"/>
          </a:p>
          <a:p>
            <a:pPr marL="914400" lvl="1" indent="-514350">
              <a:buFontTx/>
              <a:buNone/>
            </a:pPr>
            <a:r>
              <a:rPr lang="en-US" altLang="en-US" i="1" dirty="0" smtClean="0"/>
              <a:t>b.  Folia </a:t>
            </a:r>
            <a:r>
              <a:rPr lang="en-US" altLang="en-US" i="1" dirty="0" err="1" smtClean="0"/>
              <a:t>albicans</a:t>
            </a:r>
            <a:endParaRPr lang="en-US" altLang="en-US" i="1" dirty="0" smtClean="0"/>
          </a:p>
          <a:p>
            <a:pPr marL="514350" indent="-514350">
              <a:buFont typeface="Times New Roman" panose="02020603050405020304" pitchFamily="18" charset="0"/>
              <a:buAutoNum type="arabicPeriod"/>
            </a:pPr>
            <a:endParaRPr lang="en-US" altLang="en-US" i="1" dirty="0" smtClean="0"/>
          </a:p>
          <a:p>
            <a:pPr marL="514350" indent="-514350">
              <a:buFontTx/>
              <a:buNone/>
            </a:pPr>
            <a:r>
              <a:rPr lang="en-US" altLang="en-US" i="1" dirty="0" smtClean="0"/>
              <a:t>2. Bacillus </a:t>
            </a:r>
            <a:r>
              <a:rPr lang="en-US" altLang="en-US" i="1" dirty="0" err="1" smtClean="0"/>
              <a:t>antraxis</a:t>
            </a:r>
            <a:r>
              <a:rPr lang="en-US" altLang="en-US" dirty="0" smtClean="0"/>
              <a:t> is a type of bacteria.  What genus does it belong to?  What species?</a:t>
            </a:r>
          </a:p>
          <a:p>
            <a:pPr marL="514350" indent="-514350">
              <a:buFontTx/>
              <a:buNone/>
            </a:pPr>
            <a:endParaRPr lang="en-US" altLang="en-US" dirty="0" smtClean="0"/>
          </a:p>
          <a:p>
            <a:pPr marL="514350" indent="-514350">
              <a:buFontTx/>
              <a:buNone/>
            </a:pPr>
            <a:r>
              <a:rPr lang="en-US" altLang="en-US" dirty="0" smtClean="0"/>
              <a:t> </a:t>
            </a:r>
          </a:p>
          <a:p>
            <a:pPr marL="514350" indent="-514350">
              <a:buFont typeface="Times New Roman" panose="02020603050405020304" pitchFamily="18" charset="0"/>
              <a:buAutoNum type="arabicPeriod"/>
            </a:pPr>
            <a:endParaRPr lang="en-US" altLang="en-US" i="1" dirty="0" smtClean="0"/>
          </a:p>
          <a:p>
            <a:pPr marL="514350" indent="-514350">
              <a:buFontTx/>
              <a:buNone/>
            </a:pPr>
            <a:endParaRPr lang="en-US" altLang="en-US" dirty="0" smtClean="0"/>
          </a:p>
        </p:txBody>
      </p:sp>
    </p:spTree>
    <p:extLst>
      <p:ext uri="{BB962C8B-B14F-4D97-AF65-F5344CB8AC3E}">
        <p14:creationId xmlns:p14="http://schemas.microsoft.com/office/powerpoint/2010/main" val="20341075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2000"/>
                                        <p:tgtEl>
                                          <p:spTgt spid="3">
                                            <p:txEl>
                                              <p:pRg st="5" end="5"/>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Dichotomous Keys  </a:t>
            </a:r>
          </a:p>
        </p:txBody>
      </p:sp>
      <p:sp>
        <p:nvSpPr>
          <p:cNvPr id="7171" name="Content Placeholder 2"/>
          <p:cNvSpPr>
            <a:spLocks noGrp="1"/>
          </p:cNvSpPr>
          <p:nvPr>
            <p:ph idx="1"/>
          </p:nvPr>
        </p:nvSpPr>
        <p:spPr>
          <a:xfrm>
            <a:off x="228600" y="1752600"/>
            <a:ext cx="8763000" cy="4953000"/>
          </a:xfrm>
        </p:spPr>
        <p:txBody>
          <a:bodyPr/>
          <a:lstStyle/>
          <a:p>
            <a:pPr>
              <a:defRPr/>
            </a:pPr>
            <a:r>
              <a:rPr lang="en-US" altLang="en-US" dirty="0" smtClean="0"/>
              <a:t>Used to identify organisms.</a:t>
            </a:r>
          </a:p>
          <a:p>
            <a:pPr>
              <a:defRPr/>
            </a:pPr>
            <a:r>
              <a:rPr lang="en-US" altLang="en-US" dirty="0" smtClean="0"/>
              <a:t>Dichotomous = Two choices.</a:t>
            </a:r>
          </a:p>
          <a:p>
            <a:pPr>
              <a:defRPr/>
            </a:pPr>
            <a:endParaRPr lang="en-US" altLang="en-US" dirty="0" smtClean="0"/>
          </a:p>
          <a:p>
            <a:pPr marL="0" indent="0">
              <a:buFontTx/>
              <a:buNone/>
              <a:defRPr/>
            </a:pPr>
            <a:r>
              <a:rPr lang="en-US" altLang="en-US" dirty="0" smtClean="0"/>
              <a:t>Example</a:t>
            </a:r>
          </a:p>
          <a:p>
            <a:pPr>
              <a:defRPr/>
            </a:pPr>
            <a:endParaRPr lang="en-US" altLang="en-US" dirty="0" smtClean="0"/>
          </a:p>
        </p:txBody>
      </p:sp>
    </p:spTree>
    <p:extLst>
      <p:ext uri="{BB962C8B-B14F-4D97-AF65-F5344CB8AC3E}">
        <p14:creationId xmlns:p14="http://schemas.microsoft.com/office/powerpoint/2010/main" val="15448117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20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fade">
                                      <p:cBhvr>
                                        <p:cTn id="17" dur="20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endParaRPr lang="en-US" altLang="en-US" smtClean="0"/>
          </a:p>
        </p:txBody>
      </p:sp>
      <p:pic>
        <p:nvPicPr>
          <p:cNvPr id="34819" name="Content Placeholder 3" descr="dichotomous_key01.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0" y="0"/>
            <a:ext cx="9185275" cy="6858000"/>
          </a:xfrm>
        </p:spPr>
      </p:pic>
    </p:spTree>
    <p:extLst>
      <p:ext uri="{BB962C8B-B14F-4D97-AF65-F5344CB8AC3E}">
        <p14:creationId xmlns:p14="http://schemas.microsoft.com/office/powerpoint/2010/main" val="1867308449"/>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Dichotomous Keys</a:t>
            </a:r>
            <a:endParaRPr lang="en-US" dirty="0"/>
          </a:p>
        </p:txBody>
      </p:sp>
      <p:sp>
        <p:nvSpPr>
          <p:cNvPr id="3" name="Content Placeholder 2"/>
          <p:cNvSpPr>
            <a:spLocks noGrp="1"/>
          </p:cNvSpPr>
          <p:nvPr>
            <p:ph idx="1"/>
          </p:nvPr>
        </p:nvSpPr>
        <p:spPr/>
        <p:txBody>
          <a:bodyPr/>
          <a:lstStyle/>
          <a:p>
            <a:r>
              <a:rPr lang="en-US" dirty="0" smtClean="0"/>
              <a:t>Practice with one of the keys (alien, salamander, fish)</a:t>
            </a:r>
          </a:p>
          <a:p>
            <a:endParaRPr lang="en-US" dirty="0"/>
          </a:p>
          <a:p>
            <a:r>
              <a:rPr lang="en-US" dirty="0" smtClean="0"/>
              <a:t>Create a dichotomous key with items from your bag!</a:t>
            </a:r>
            <a:endParaRPr lang="en-US" dirty="0"/>
          </a:p>
        </p:txBody>
      </p:sp>
    </p:spTree>
    <p:extLst>
      <p:ext uri="{BB962C8B-B14F-4D97-AF65-F5344CB8AC3E}">
        <p14:creationId xmlns:p14="http://schemas.microsoft.com/office/powerpoint/2010/main" val="3071196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33400" y="0"/>
            <a:ext cx="7772400" cy="1143000"/>
          </a:xfrm>
        </p:spPr>
        <p:txBody>
          <a:bodyPr>
            <a:normAutofit fontScale="90000"/>
          </a:bodyPr>
          <a:lstStyle/>
          <a:p>
            <a:r>
              <a:rPr lang="en-US" altLang="en-US" smtClean="0"/>
              <a:t> Kingdoms</a:t>
            </a:r>
            <a:br>
              <a:rPr lang="en-US" altLang="en-US" smtClean="0"/>
            </a:br>
            <a:endParaRPr lang="en-US" altLang="en-US" smtClean="0"/>
          </a:p>
        </p:txBody>
      </p:sp>
      <p:sp>
        <p:nvSpPr>
          <p:cNvPr id="10243" name="Content Placeholder 2"/>
          <p:cNvSpPr>
            <a:spLocks noGrp="1"/>
          </p:cNvSpPr>
          <p:nvPr>
            <p:ph idx="1"/>
          </p:nvPr>
        </p:nvSpPr>
        <p:spPr>
          <a:xfrm>
            <a:off x="0" y="533400"/>
            <a:ext cx="9144000" cy="5943600"/>
          </a:xfrm>
        </p:spPr>
        <p:txBody>
          <a:bodyPr>
            <a:normAutofit/>
          </a:bodyPr>
          <a:lstStyle/>
          <a:p>
            <a:pPr marL="0" indent="0">
              <a:buFontTx/>
              <a:buNone/>
            </a:pPr>
            <a:r>
              <a:rPr lang="en-US" altLang="en-US" sz="2800" dirty="0" smtClean="0"/>
              <a:t> </a:t>
            </a:r>
            <a:endParaRPr lang="en-US" alt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2093914253"/>
              </p:ext>
            </p:extLst>
          </p:nvPr>
        </p:nvGraphicFramePr>
        <p:xfrm>
          <a:off x="-1" y="1524000"/>
          <a:ext cx="9143999" cy="4197366"/>
        </p:xfrm>
        <a:graphic>
          <a:graphicData uri="http://schemas.openxmlformats.org/drawingml/2006/table">
            <a:tbl>
              <a:tblPr firstRow="1" bandRow="1">
                <a:tableStyleId>{5C22544A-7EE6-4342-B048-85BDC9FD1C3A}</a:tableStyleId>
              </a:tblPr>
              <a:tblGrid>
                <a:gridCol w="1447801"/>
                <a:gridCol w="1651858"/>
                <a:gridCol w="1549831"/>
                <a:gridCol w="1162373"/>
                <a:gridCol w="1007390"/>
                <a:gridCol w="1104424"/>
                <a:gridCol w="1220322"/>
              </a:tblGrid>
              <a:tr h="758704">
                <a:tc>
                  <a:txBody>
                    <a:bodyPr/>
                    <a:lstStyle/>
                    <a:p>
                      <a:endParaRPr lang="en-US" sz="1800" dirty="0"/>
                    </a:p>
                  </a:txBody>
                  <a:tcPr marT="45717" marB="45717"/>
                </a:tc>
                <a:tc>
                  <a:txBody>
                    <a:bodyPr/>
                    <a:lstStyle/>
                    <a:p>
                      <a:r>
                        <a:rPr lang="en-US" sz="1800" dirty="0" err="1" smtClean="0"/>
                        <a:t>Archaebacteria</a:t>
                      </a:r>
                      <a:endParaRPr lang="en-US" sz="1800" dirty="0"/>
                    </a:p>
                  </a:txBody>
                  <a:tcPr marT="45717" marB="45717"/>
                </a:tc>
                <a:tc>
                  <a:txBody>
                    <a:bodyPr/>
                    <a:lstStyle/>
                    <a:p>
                      <a:r>
                        <a:rPr lang="en-US" sz="1800" dirty="0" smtClean="0"/>
                        <a:t>Eubacteria</a:t>
                      </a:r>
                      <a:endParaRPr lang="en-US" sz="1800" dirty="0"/>
                    </a:p>
                  </a:txBody>
                  <a:tcPr marT="45717" marB="45717"/>
                </a:tc>
                <a:tc>
                  <a:txBody>
                    <a:bodyPr/>
                    <a:lstStyle/>
                    <a:p>
                      <a:r>
                        <a:rPr lang="en-US" sz="1800" dirty="0" smtClean="0"/>
                        <a:t>Protista</a:t>
                      </a:r>
                      <a:endParaRPr lang="en-US" sz="1800" dirty="0"/>
                    </a:p>
                  </a:txBody>
                  <a:tcPr marT="45717" marB="45717"/>
                </a:tc>
                <a:tc>
                  <a:txBody>
                    <a:bodyPr/>
                    <a:lstStyle/>
                    <a:p>
                      <a:r>
                        <a:rPr lang="en-US" sz="1800" dirty="0" smtClean="0"/>
                        <a:t>Fungi</a:t>
                      </a:r>
                      <a:endParaRPr lang="en-US" sz="1800" dirty="0"/>
                    </a:p>
                  </a:txBody>
                  <a:tcPr marT="45717" marB="45717"/>
                </a:tc>
                <a:tc>
                  <a:txBody>
                    <a:bodyPr/>
                    <a:lstStyle/>
                    <a:p>
                      <a:r>
                        <a:rPr lang="en-US" sz="1800" dirty="0" smtClean="0"/>
                        <a:t>Plantae</a:t>
                      </a:r>
                      <a:endParaRPr lang="en-US" sz="1800" dirty="0"/>
                    </a:p>
                  </a:txBody>
                  <a:tcPr marT="45717" marB="45717"/>
                </a:tc>
                <a:tc>
                  <a:txBody>
                    <a:bodyPr/>
                    <a:lstStyle/>
                    <a:p>
                      <a:r>
                        <a:rPr lang="en-US" sz="1800" dirty="0" smtClean="0"/>
                        <a:t>Animalia</a:t>
                      </a:r>
                      <a:endParaRPr lang="en-US" sz="1800" dirty="0"/>
                    </a:p>
                  </a:txBody>
                  <a:tcPr marT="45717" marB="45717"/>
                </a:tc>
              </a:tr>
              <a:tr h="914389">
                <a:tc>
                  <a:txBody>
                    <a:bodyPr/>
                    <a:lstStyle/>
                    <a:p>
                      <a:r>
                        <a:rPr lang="en-US" sz="1800" dirty="0" smtClean="0"/>
                        <a:t>Prokaryote</a:t>
                      </a:r>
                    </a:p>
                    <a:p>
                      <a:r>
                        <a:rPr lang="en-US" sz="1800" dirty="0" smtClean="0"/>
                        <a:t>Or </a:t>
                      </a:r>
                    </a:p>
                    <a:p>
                      <a:r>
                        <a:rPr lang="en-US" sz="1800" dirty="0" smtClean="0"/>
                        <a:t>Eukaryote</a:t>
                      </a:r>
                      <a:endParaRPr lang="en-US" sz="1800" dirty="0"/>
                    </a:p>
                  </a:txBody>
                  <a:tcPr marT="45717" marB="45717"/>
                </a:tc>
                <a:tc>
                  <a:txBody>
                    <a:bodyPr/>
                    <a:lstStyle/>
                    <a:p>
                      <a:endParaRPr lang="en-US" sz="1800" dirty="0"/>
                    </a:p>
                  </a:txBody>
                  <a:tcPr marT="45717" marB="45717"/>
                </a:tc>
                <a:tc>
                  <a:txBody>
                    <a:bodyPr/>
                    <a:lstStyle/>
                    <a:p>
                      <a:endParaRPr lang="en-US" sz="1800"/>
                    </a:p>
                  </a:txBody>
                  <a:tcPr marT="45717" marB="45717"/>
                </a:tc>
                <a:tc>
                  <a:txBody>
                    <a:bodyPr/>
                    <a:lstStyle/>
                    <a:p>
                      <a:endParaRPr lang="en-US" sz="1800"/>
                    </a:p>
                  </a:txBody>
                  <a:tcPr marT="45717" marB="45717"/>
                </a:tc>
                <a:tc>
                  <a:txBody>
                    <a:bodyPr/>
                    <a:lstStyle/>
                    <a:p>
                      <a:endParaRPr lang="en-US" sz="1800"/>
                    </a:p>
                  </a:txBody>
                  <a:tcPr marT="45717" marB="45717"/>
                </a:tc>
                <a:tc>
                  <a:txBody>
                    <a:bodyPr/>
                    <a:lstStyle/>
                    <a:p>
                      <a:endParaRPr lang="en-US" sz="1800" dirty="0"/>
                    </a:p>
                  </a:txBody>
                  <a:tcPr marT="45717" marB="45717"/>
                </a:tc>
                <a:tc>
                  <a:txBody>
                    <a:bodyPr/>
                    <a:lstStyle/>
                    <a:p>
                      <a:endParaRPr lang="en-US" sz="1800" dirty="0"/>
                    </a:p>
                  </a:txBody>
                  <a:tcPr marT="45717" marB="45717"/>
                </a:tc>
              </a:tr>
              <a:tr h="914389">
                <a:tc>
                  <a:txBody>
                    <a:bodyPr/>
                    <a:lstStyle/>
                    <a:p>
                      <a:r>
                        <a:rPr lang="en-US" sz="1800" dirty="0" smtClean="0"/>
                        <a:t>Multi-</a:t>
                      </a:r>
                    </a:p>
                    <a:p>
                      <a:r>
                        <a:rPr lang="en-US" sz="1800" dirty="0" smtClean="0"/>
                        <a:t>Or</a:t>
                      </a:r>
                    </a:p>
                    <a:p>
                      <a:r>
                        <a:rPr lang="en-US" sz="1800" dirty="0" smtClean="0"/>
                        <a:t>Unicellular</a:t>
                      </a:r>
                    </a:p>
                  </a:txBody>
                  <a:tcPr marT="45717" marB="45717"/>
                </a:tc>
                <a:tc>
                  <a:txBody>
                    <a:bodyPr/>
                    <a:lstStyle/>
                    <a:p>
                      <a:endParaRPr lang="en-US" sz="1800"/>
                    </a:p>
                  </a:txBody>
                  <a:tcPr marT="45717" marB="45717"/>
                </a:tc>
                <a:tc>
                  <a:txBody>
                    <a:bodyPr/>
                    <a:lstStyle/>
                    <a:p>
                      <a:endParaRPr lang="en-US" sz="1800"/>
                    </a:p>
                  </a:txBody>
                  <a:tcPr marT="45717" marB="45717"/>
                </a:tc>
                <a:tc>
                  <a:txBody>
                    <a:bodyPr/>
                    <a:lstStyle/>
                    <a:p>
                      <a:endParaRPr lang="en-US" sz="1800"/>
                    </a:p>
                  </a:txBody>
                  <a:tcPr marT="45717" marB="45717"/>
                </a:tc>
                <a:tc>
                  <a:txBody>
                    <a:bodyPr/>
                    <a:lstStyle/>
                    <a:p>
                      <a:endParaRPr lang="en-US" sz="1800"/>
                    </a:p>
                  </a:txBody>
                  <a:tcPr marT="45717" marB="45717"/>
                </a:tc>
                <a:tc>
                  <a:txBody>
                    <a:bodyPr/>
                    <a:lstStyle/>
                    <a:p>
                      <a:endParaRPr lang="en-US" sz="1800" dirty="0"/>
                    </a:p>
                  </a:txBody>
                  <a:tcPr marT="45717" marB="45717"/>
                </a:tc>
                <a:tc>
                  <a:txBody>
                    <a:bodyPr/>
                    <a:lstStyle/>
                    <a:p>
                      <a:endParaRPr lang="en-US" sz="1800" dirty="0"/>
                    </a:p>
                  </a:txBody>
                  <a:tcPr marT="45717" marB="45717"/>
                </a:tc>
              </a:tr>
              <a:tr h="914389">
                <a:tc>
                  <a:txBody>
                    <a:bodyPr/>
                    <a:lstStyle/>
                    <a:p>
                      <a:r>
                        <a:rPr lang="en-US" sz="1800" dirty="0" smtClean="0"/>
                        <a:t>Heterotroph</a:t>
                      </a:r>
                    </a:p>
                    <a:p>
                      <a:r>
                        <a:rPr lang="en-US" sz="1800" dirty="0" smtClean="0"/>
                        <a:t>Or</a:t>
                      </a:r>
                    </a:p>
                    <a:p>
                      <a:r>
                        <a:rPr lang="en-US" sz="1800" dirty="0" smtClean="0"/>
                        <a:t>Autotroph</a:t>
                      </a:r>
                    </a:p>
                  </a:txBody>
                  <a:tcPr marT="45717" marB="45717"/>
                </a:tc>
                <a:tc>
                  <a:txBody>
                    <a:bodyPr/>
                    <a:lstStyle/>
                    <a:p>
                      <a:endParaRPr lang="en-US" sz="1800"/>
                    </a:p>
                  </a:txBody>
                  <a:tcPr marT="45717" marB="45717"/>
                </a:tc>
                <a:tc>
                  <a:txBody>
                    <a:bodyPr/>
                    <a:lstStyle/>
                    <a:p>
                      <a:endParaRPr lang="en-US" sz="1800" dirty="0"/>
                    </a:p>
                  </a:txBody>
                  <a:tcPr marT="45717" marB="45717"/>
                </a:tc>
                <a:tc>
                  <a:txBody>
                    <a:bodyPr/>
                    <a:lstStyle/>
                    <a:p>
                      <a:endParaRPr lang="en-US" sz="1800"/>
                    </a:p>
                  </a:txBody>
                  <a:tcPr marT="45717" marB="45717"/>
                </a:tc>
                <a:tc>
                  <a:txBody>
                    <a:bodyPr/>
                    <a:lstStyle/>
                    <a:p>
                      <a:endParaRPr lang="en-US" sz="1800"/>
                    </a:p>
                  </a:txBody>
                  <a:tcPr marT="45717" marB="45717"/>
                </a:tc>
                <a:tc>
                  <a:txBody>
                    <a:bodyPr/>
                    <a:lstStyle/>
                    <a:p>
                      <a:endParaRPr lang="en-US" sz="1800"/>
                    </a:p>
                  </a:txBody>
                  <a:tcPr marT="45717" marB="45717"/>
                </a:tc>
                <a:tc>
                  <a:txBody>
                    <a:bodyPr/>
                    <a:lstStyle/>
                    <a:p>
                      <a:endParaRPr lang="en-US" sz="1800"/>
                    </a:p>
                  </a:txBody>
                  <a:tcPr marT="45717" marB="45717"/>
                </a:tc>
              </a:tr>
              <a:tr h="695480">
                <a:tc>
                  <a:txBody>
                    <a:bodyPr/>
                    <a:lstStyle/>
                    <a:p>
                      <a:r>
                        <a:rPr lang="en-US" sz="1800" dirty="0" smtClean="0"/>
                        <a:t>Examples</a:t>
                      </a:r>
                      <a:endParaRPr lang="en-US" sz="1800" dirty="0"/>
                    </a:p>
                  </a:txBody>
                  <a:tcPr marT="45717" marB="45717"/>
                </a:tc>
                <a:tc>
                  <a:txBody>
                    <a:bodyPr/>
                    <a:lstStyle/>
                    <a:p>
                      <a:endParaRPr lang="en-US" sz="1800"/>
                    </a:p>
                  </a:txBody>
                  <a:tcPr marT="45717" marB="45717"/>
                </a:tc>
                <a:tc>
                  <a:txBody>
                    <a:bodyPr/>
                    <a:lstStyle/>
                    <a:p>
                      <a:endParaRPr lang="en-US" sz="1800"/>
                    </a:p>
                  </a:txBody>
                  <a:tcPr marT="45717" marB="45717"/>
                </a:tc>
                <a:tc>
                  <a:txBody>
                    <a:bodyPr/>
                    <a:lstStyle/>
                    <a:p>
                      <a:endParaRPr lang="en-US" sz="1800"/>
                    </a:p>
                  </a:txBody>
                  <a:tcPr marT="45717" marB="45717"/>
                </a:tc>
                <a:tc>
                  <a:txBody>
                    <a:bodyPr/>
                    <a:lstStyle/>
                    <a:p>
                      <a:endParaRPr lang="en-US" sz="1800"/>
                    </a:p>
                  </a:txBody>
                  <a:tcPr marT="45717" marB="45717"/>
                </a:tc>
                <a:tc>
                  <a:txBody>
                    <a:bodyPr/>
                    <a:lstStyle/>
                    <a:p>
                      <a:endParaRPr lang="en-US" sz="1800" dirty="0"/>
                    </a:p>
                  </a:txBody>
                  <a:tcPr marT="45717" marB="45717"/>
                </a:tc>
                <a:tc>
                  <a:txBody>
                    <a:bodyPr/>
                    <a:lstStyle/>
                    <a:p>
                      <a:endParaRPr lang="en-US" sz="1800" dirty="0"/>
                    </a:p>
                  </a:txBody>
                  <a:tcPr marT="45717" marB="45717"/>
                </a:tc>
              </a:tr>
            </a:tbl>
          </a:graphicData>
        </a:graphic>
      </p:graphicFrame>
    </p:spTree>
    <p:extLst>
      <p:ext uri="{BB962C8B-B14F-4D97-AF65-F5344CB8AC3E}">
        <p14:creationId xmlns:p14="http://schemas.microsoft.com/office/powerpoint/2010/main" val="13370585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20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637</Words>
  <Application>Microsoft Office PowerPoint</Application>
  <PresentationFormat>On-screen Show (4:3)</PresentationFormat>
  <Paragraphs>108</Paragraphs>
  <Slides>18</Slides>
  <Notes>13</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Times</vt:lpstr>
      <vt:lpstr>Times New Roman</vt:lpstr>
      <vt:lpstr>Wingdings</vt:lpstr>
      <vt:lpstr>Office Theme</vt:lpstr>
      <vt:lpstr>Classification</vt:lpstr>
      <vt:lpstr>Who is most closely related?  </vt:lpstr>
      <vt:lpstr>PowerPoint Presentation</vt:lpstr>
      <vt:lpstr>Classification</vt:lpstr>
      <vt:lpstr> Practice!!!</vt:lpstr>
      <vt:lpstr>Dichotomous Keys  </vt:lpstr>
      <vt:lpstr>PowerPoint Presentation</vt:lpstr>
      <vt:lpstr>Dichotomous Keys</vt:lpstr>
      <vt:lpstr> Kingdoms </vt:lpstr>
      <vt:lpstr>Phylogeny vs. Cladistics</vt:lpstr>
      <vt:lpstr>PowerPoint Presentation</vt:lpstr>
      <vt:lpstr>PowerPoint Presentation</vt:lpstr>
      <vt:lpstr>Figure 27-11</vt:lpstr>
      <vt:lpstr>Phylogenetic Tree Problem  </vt:lpstr>
      <vt:lpstr>PowerPoint Presentation</vt:lpstr>
      <vt:lpstr>PowerPoint Presentation</vt:lpstr>
      <vt:lpstr>PowerPoint Presentation</vt:lpstr>
      <vt:lpstr>Cladogram Activity</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dc:title>
  <dc:creator>mhandest</dc:creator>
  <cp:lastModifiedBy>mhandest</cp:lastModifiedBy>
  <cp:revision>15</cp:revision>
  <dcterms:created xsi:type="dcterms:W3CDTF">2014-12-01T04:23:53Z</dcterms:created>
  <dcterms:modified xsi:type="dcterms:W3CDTF">2016-11-29T20:03:22Z</dcterms:modified>
</cp:coreProperties>
</file>