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tags/tag18.xml" ContentType="application/vnd.openxmlformats-officedocument.presentationml.tags+xml"/>
  <Override PartName="/ppt/notesSlides/notesSlide19.xml" ContentType="application/vnd.openxmlformats-officedocument.presentationml.notesSlide+xml"/>
  <Override PartName="/ppt/tags/tag19.xml" ContentType="application/vnd.openxmlformats-officedocument.presentationml.tags+xml"/>
  <Override PartName="/ppt/notesSlides/notesSlide20.xml" ContentType="application/vnd.openxmlformats-officedocument.presentationml.notesSlide+xml"/>
  <Override PartName="/ppt/tags/tag20.xml" ContentType="application/vnd.openxmlformats-officedocument.presentationml.tags+xml"/>
  <Override PartName="/ppt/notesSlides/notesSlide21.xml" ContentType="application/vnd.openxmlformats-officedocument.presentationml.notesSlide+xml"/>
  <Override PartName="/ppt/tags/tag21.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22.xml" ContentType="application/vnd.openxmlformats-officedocument.presentationml.tags+xml"/>
  <Override PartName="/ppt/notesSlides/notesSlide25.xml" ContentType="application/vnd.openxmlformats-officedocument.presentationml.notesSlide+xml"/>
  <Override PartName="/ppt/tags/tag23.xml" ContentType="application/vnd.openxmlformats-officedocument.presentationml.tags+xml"/>
  <Override PartName="/ppt/notesSlides/notesSlide26.xml" ContentType="application/vnd.openxmlformats-officedocument.presentationml.notesSlide+xml"/>
  <Override PartName="/ppt/tags/tag24.xml" ContentType="application/vnd.openxmlformats-officedocument.presentationml.tags+xml"/>
  <Override PartName="/ppt/notesSlides/notesSlide27.xml" ContentType="application/vnd.openxmlformats-officedocument.presentationml.notesSlide+xml"/>
  <Override PartName="/ppt/tags/tag25.xml" ContentType="application/vnd.openxmlformats-officedocument.presentationml.tags+xml"/>
  <Override PartName="/ppt/notesSlides/notesSlide28.xml" ContentType="application/vnd.openxmlformats-officedocument.presentationml.notesSlide+xml"/>
  <Override PartName="/ppt/tags/tag26.xml" ContentType="application/vnd.openxmlformats-officedocument.presentationml.tags+xml"/>
  <Override PartName="/ppt/notesSlides/notesSlide29.xml" ContentType="application/vnd.openxmlformats-officedocument.presentationml.notesSlide+xml"/>
  <Override PartName="/ppt/tags/tag27.xml" ContentType="application/vnd.openxmlformats-officedocument.presentationml.tags+xml"/>
  <Override PartName="/ppt/notesSlides/notesSlide30.xml" ContentType="application/vnd.openxmlformats-officedocument.presentationml.notesSlide+xml"/>
  <Override PartName="/ppt/tags/tag28.xml" ContentType="application/vnd.openxmlformats-officedocument.presentationml.tags+xml"/>
  <Override PartName="/ppt/notesSlides/notesSlide31.xml" ContentType="application/vnd.openxmlformats-officedocument.presentationml.notesSlide+xml"/>
  <Override PartName="/ppt/tags/tag29.xml" ContentType="application/vnd.openxmlformats-officedocument.presentationml.tags+xml"/>
  <Override PartName="/ppt/notesSlides/notesSlide32.xml" ContentType="application/vnd.openxmlformats-officedocument.presentationml.notesSlide+xml"/>
  <Override PartName="/ppt/tags/tag30.xml" ContentType="application/vnd.openxmlformats-officedocument.presentationml.tags+xml"/>
  <Override PartName="/ppt/notesSlides/notesSlide33.xml" ContentType="application/vnd.openxmlformats-officedocument.presentationml.notesSlide+xml"/>
  <Override PartName="/ppt/tags/tag31.xml" ContentType="application/vnd.openxmlformats-officedocument.presentationml.tags+xml"/>
  <Override PartName="/ppt/notesSlides/notesSlide34.xml" ContentType="application/vnd.openxmlformats-officedocument.presentationml.notesSlide+xml"/>
  <Override PartName="/ppt/tags/tag32.xml" ContentType="application/vnd.openxmlformats-officedocument.presentationml.tags+xml"/>
  <Override PartName="/ppt/notesSlides/notesSlide35.xml" ContentType="application/vnd.openxmlformats-officedocument.presentationml.notesSlide+xml"/>
  <Override PartName="/ppt/tags/tag33.xml" ContentType="application/vnd.openxmlformats-officedocument.presentationml.tags+xml"/>
  <Override PartName="/ppt/notesSlides/notesSlide36.xml" ContentType="application/vnd.openxmlformats-officedocument.presentationml.notesSlide+xml"/>
  <Override PartName="/ppt/tags/tag34.xml" ContentType="application/vnd.openxmlformats-officedocument.presentationml.tags+xml"/>
  <Override PartName="/ppt/notesSlides/notesSlide37.xml" ContentType="application/vnd.openxmlformats-officedocument.presentationml.notesSlide+xml"/>
  <Override PartName="/ppt/tags/tag35.xml" ContentType="application/vnd.openxmlformats-officedocument.presentationml.tags+xml"/>
  <Override PartName="/ppt/notesSlides/notesSlide38.xml" ContentType="application/vnd.openxmlformats-officedocument.presentationml.notesSlide+xml"/>
  <Override PartName="/ppt/tags/tag36.xml" ContentType="application/vnd.openxmlformats-officedocument.presentationml.tags+xml"/>
  <Override PartName="/ppt/notesSlides/notesSlide39.xml" ContentType="application/vnd.openxmlformats-officedocument.presentationml.notesSlide+xml"/>
  <Override PartName="/ppt/tags/tag37.xml" ContentType="application/vnd.openxmlformats-officedocument.presentationml.tags+xml"/>
  <Override PartName="/ppt/notesSlides/notesSlide40.xml" ContentType="application/vnd.openxmlformats-officedocument.presentationml.notesSlide+xml"/>
  <Override PartName="/ppt/tags/tag38.xml" ContentType="application/vnd.openxmlformats-officedocument.presentationml.tags+xml"/>
  <Override PartName="/ppt/notesSlides/notesSlide41.xml" ContentType="application/vnd.openxmlformats-officedocument.presentationml.notesSlide+xml"/>
  <Override PartName="/ppt/tags/tag39.xml" ContentType="application/vnd.openxmlformats-officedocument.presentationml.tags+xml"/>
  <Override PartName="/ppt/notesSlides/notesSlide42.xml" ContentType="application/vnd.openxmlformats-officedocument.presentationml.notesSlide+xml"/>
  <Override PartName="/ppt/tags/tag40.xml" ContentType="application/vnd.openxmlformats-officedocument.presentationml.tags+xml"/>
  <Override PartName="/ppt/notesSlides/notesSlide43.xml" ContentType="application/vnd.openxmlformats-officedocument.presentationml.notesSlide+xml"/>
  <Override PartName="/ppt/tags/tag41.xml" ContentType="application/vnd.openxmlformats-officedocument.presentationml.tags+xml"/>
  <Override PartName="/ppt/notesSlides/notesSlide44.xml" ContentType="application/vnd.openxmlformats-officedocument.presentationml.notesSlide+xml"/>
  <Override PartName="/ppt/tags/tag42.xml" ContentType="application/vnd.openxmlformats-officedocument.presentationml.tags+xml"/>
  <Override PartName="/ppt/notesSlides/notesSlide45.xml" ContentType="application/vnd.openxmlformats-officedocument.presentationml.notesSlide+xml"/>
  <Override PartName="/ppt/tags/tag43.xml" ContentType="application/vnd.openxmlformats-officedocument.presentationml.tags+xml"/>
  <Override PartName="/ppt/notesSlides/notesSlide46.xml" ContentType="application/vnd.openxmlformats-officedocument.presentationml.notesSlide+xml"/>
  <Override PartName="/ppt/tags/tag44.xml" ContentType="application/vnd.openxmlformats-officedocument.presentationml.tags+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tags/tag45.xml" ContentType="application/vnd.openxmlformats-officedocument.presentationml.tags+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7"/>
  </p:notesMasterIdLst>
  <p:handoutMasterIdLst>
    <p:handoutMasterId r:id="rId98"/>
  </p:handoutMasterIdLst>
  <p:sldIdLst>
    <p:sldId id="256" r:id="rId2"/>
    <p:sldId id="351" r:id="rId3"/>
    <p:sldId id="368" r:id="rId4"/>
    <p:sldId id="369" r:id="rId5"/>
    <p:sldId id="370" r:id="rId6"/>
    <p:sldId id="258" r:id="rId7"/>
    <p:sldId id="352" r:id="rId8"/>
    <p:sldId id="257" r:id="rId9"/>
    <p:sldId id="289" r:id="rId10"/>
    <p:sldId id="357" r:id="rId11"/>
    <p:sldId id="358" r:id="rId12"/>
    <p:sldId id="290" r:id="rId13"/>
    <p:sldId id="259" r:id="rId14"/>
    <p:sldId id="291" r:id="rId15"/>
    <p:sldId id="260" r:id="rId16"/>
    <p:sldId id="292" r:id="rId17"/>
    <p:sldId id="261" r:id="rId18"/>
    <p:sldId id="293" r:id="rId19"/>
    <p:sldId id="262" r:id="rId20"/>
    <p:sldId id="294" r:id="rId21"/>
    <p:sldId id="371" r:id="rId22"/>
    <p:sldId id="295" r:id="rId23"/>
    <p:sldId id="263" r:id="rId24"/>
    <p:sldId id="297" r:id="rId25"/>
    <p:sldId id="296" r:id="rId26"/>
    <p:sldId id="298" r:id="rId27"/>
    <p:sldId id="299" r:id="rId28"/>
    <p:sldId id="265" r:id="rId29"/>
    <p:sldId id="267" r:id="rId30"/>
    <p:sldId id="306" r:id="rId31"/>
    <p:sldId id="268" r:id="rId32"/>
    <p:sldId id="308" r:id="rId33"/>
    <p:sldId id="269" r:id="rId34"/>
    <p:sldId id="307" r:id="rId35"/>
    <p:sldId id="359" r:id="rId36"/>
    <p:sldId id="270" r:id="rId37"/>
    <p:sldId id="314" r:id="rId38"/>
    <p:sldId id="354" r:id="rId39"/>
    <p:sldId id="355" r:id="rId40"/>
    <p:sldId id="271" r:id="rId41"/>
    <p:sldId id="272" r:id="rId42"/>
    <p:sldId id="337" r:id="rId43"/>
    <p:sldId id="309" r:id="rId44"/>
    <p:sldId id="273" r:id="rId45"/>
    <p:sldId id="353" r:id="rId46"/>
    <p:sldId id="361" r:id="rId47"/>
    <p:sldId id="274" r:id="rId48"/>
    <p:sldId id="336" r:id="rId49"/>
    <p:sldId id="275" r:id="rId50"/>
    <p:sldId id="311" r:id="rId51"/>
    <p:sldId id="276" r:id="rId52"/>
    <p:sldId id="315" r:id="rId53"/>
    <p:sldId id="316" r:id="rId54"/>
    <p:sldId id="366" r:id="rId55"/>
    <p:sldId id="338" r:id="rId56"/>
    <p:sldId id="339" r:id="rId57"/>
    <p:sldId id="360" r:id="rId58"/>
    <p:sldId id="367" r:id="rId59"/>
    <p:sldId id="356" r:id="rId60"/>
    <p:sldId id="341" r:id="rId61"/>
    <p:sldId id="277" r:id="rId62"/>
    <p:sldId id="362" r:id="rId63"/>
    <p:sldId id="320" r:id="rId64"/>
    <p:sldId id="318" r:id="rId65"/>
    <p:sldId id="321" r:id="rId66"/>
    <p:sldId id="278" r:id="rId67"/>
    <p:sldId id="319" r:id="rId68"/>
    <p:sldId id="363" r:id="rId69"/>
    <p:sldId id="279" r:id="rId70"/>
    <p:sldId id="322" r:id="rId71"/>
    <p:sldId id="364" r:id="rId72"/>
    <p:sldId id="280" r:id="rId73"/>
    <p:sldId id="323" r:id="rId74"/>
    <p:sldId id="344" r:id="rId75"/>
    <p:sldId id="325" r:id="rId76"/>
    <p:sldId id="365" r:id="rId77"/>
    <p:sldId id="281" r:id="rId78"/>
    <p:sldId id="326" r:id="rId79"/>
    <p:sldId id="343" r:id="rId80"/>
    <p:sldId id="348" r:id="rId81"/>
    <p:sldId id="282" r:id="rId82"/>
    <p:sldId id="345" r:id="rId83"/>
    <p:sldId id="347" r:id="rId84"/>
    <p:sldId id="327" r:id="rId85"/>
    <p:sldId id="329" r:id="rId86"/>
    <p:sldId id="330" r:id="rId87"/>
    <p:sldId id="331" r:id="rId88"/>
    <p:sldId id="284" r:id="rId89"/>
    <p:sldId id="332" r:id="rId90"/>
    <p:sldId id="285" r:id="rId91"/>
    <p:sldId id="333" r:id="rId92"/>
    <p:sldId id="334" r:id="rId93"/>
    <p:sldId id="286" r:id="rId94"/>
    <p:sldId id="335" r:id="rId95"/>
    <p:sldId id="349" r:id="rId96"/>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737" autoAdjust="0"/>
  </p:normalViewPr>
  <p:slideViewPr>
    <p:cSldViewPr>
      <p:cViewPr varScale="1">
        <p:scale>
          <a:sx n="70" d="100"/>
          <a:sy n="70" d="100"/>
        </p:scale>
        <p:origin x="1386" y="72"/>
      </p:cViewPr>
      <p:guideLst>
        <p:guide orient="horz" pos="2160"/>
        <p:guide pos="2880"/>
      </p:guideLst>
    </p:cSldViewPr>
  </p:slideViewPr>
  <p:outlineViewPr>
    <p:cViewPr>
      <p:scale>
        <a:sx n="33" d="100"/>
        <a:sy n="33" d="100"/>
      </p:scale>
      <p:origin x="48" y="23154"/>
    </p:cViewPr>
  </p:outlineViewPr>
  <p:notesTextViewPr>
    <p:cViewPr>
      <p:scale>
        <a:sx n="3" d="2"/>
        <a:sy n="3" d="2"/>
      </p:scale>
      <p:origin x="0" y="0"/>
    </p:cViewPr>
  </p:notesTextViewPr>
  <p:sorterViewPr>
    <p:cViewPr>
      <p:scale>
        <a:sx n="66" d="100"/>
        <a:sy n="66" d="100"/>
      </p:scale>
      <p:origin x="0" y="119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D771992D-D9BB-4724-A87F-36B3D423BD90}" type="datetimeFigureOut">
              <a:rPr lang="en-US" smtClean="0"/>
              <a:pPr/>
              <a:t>10/5/2016</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fld id="{9C9078D4-C95E-4F0C-8592-7B2D99ABEFFE}" type="slidenum">
              <a:rPr lang="en-US" smtClean="0"/>
              <a:pPr/>
              <a:t>‹#›</a:t>
            </a:fld>
            <a:endParaRPr lang="en-US"/>
          </a:p>
        </p:txBody>
      </p:sp>
    </p:spTree>
    <p:extLst>
      <p:ext uri="{BB962C8B-B14F-4D97-AF65-F5344CB8AC3E}">
        <p14:creationId xmlns:p14="http://schemas.microsoft.com/office/powerpoint/2010/main" val="841935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8F9DD063-312B-4746-BF1A-1B9B490EADBE}" type="datetimeFigureOut">
              <a:rPr lang="en-US" smtClean="0"/>
              <a:pPr/>
              <a:t>10/5/2016</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F36862D6-8DF8-454A-A1CD-B30F094D91AE}" type="slidenum">
              <a:rPr lang="en-US" smtClean="0"/>
              <a:pPr/>
              <a:t>‹#›</a:t>
            </a:fld>
            <a:endParaRPr lang="en-US"/>
          </a:p>
        </p:txBody>
      </p:sp>
    </p:spTree>
    <p:extLst>
      <p:ext uri="{BB962C8B-B14F-4D97-AF65-F5344CB8AC3E}">
        <p14:creationId xmlns:p14="http://schemas.microsoft.com/office/powerpoint/2010/main" val="4062407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13.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15.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16.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17.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18.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19.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20.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2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ags" Target="../tags/tag22.xml"/></Relationships>
</file>

<file path=ppt/notesSlides/_rels/notesSlide25.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notesMaster" Target="../notesMasters/notesMaster1.xml"/><Relationship Id="rId1" Type="http://schemas.openxmlformats.org/officeDocument/2006/relationships/tags" Target="../tags/tag23.xml"/></Relationships>
</file>

<file path=ppt/notesSlides/_rels/notesSlide26.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notesMaster" Target="../notesMasters/notesMaster1.xml"/><Relationship Id="rId1" Type="http://schemas.openxmlformats.org/officeDocument/2006/relationships/tags" Target="../tags/tag24.xml"/></Relationships>
</file>

<file path=ppt/notesSlides/_rels/notesSlide27.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notesMaster" Target="../notesMasters/notesMaster1.xml"/><Relationship Id="rId1" Type="http://schemas.openxmlformats.org/officeDocument/2006/relationships/tags" Target="../tags/tag25.xml"/></Relationships>
</file>

<file path=ppt/notesSlides/_rels/notesSlide28.xml.rels><?xml version="1.0" encoding="UTF-8" standalone="yes"?>
<Relationships xmlns="http://schemas.openxmlformats.org/package/2006/relationships"><Relationship Id="rId3" Type="http://schemas.openxmlformats.org/officeDocument/2006/relationships/slide" Target="../slides/slide30.xml"/><Relationship Id="rId2" Type="http://schemas.openxmlformats.org/officeDocument/2006/relationships/notesMaster" Target="../notesMasters/notesMaster1.xml"/><Relationship Id="rId1" Type="http://schemas.openxmlformats.org/officeDocument/2006/relationships/tags" Target="../tags/tag26.xml"/></Relationships>
</file>

<file path=ppt/notesSlides/_rels/notesSlide29.xml.rels><?xml version="1.0" encoding="UTF-8" standalone="yes"?>
<Relationships xmlns="http://schemas.openxmlformats.org/package/2006/relationships"><Relationship Id="rId3" Type="http://schemas.openxmlformats.org/officeDocument/2006/relationships/slide" Target="../slides/slide31.xml"/><Relationship Id="rId2" Type="http://schemas.openxmlformats.org/officeDocument/2006/relationships/notesMaster" Target="../notesMasters/notesMaster1.xml"/><Relationship Id="rId1" Type="http://schemas.openxmlformats.org/officeDocument/2006/relationships/tags" Target="../tags/tag27.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30.xml.rels><?xml version="1.0" encoding="UTF-8" standalone="yes"?>
<Relationships xmlns="http://schemas.openxmlformats.org/package/2006/relationships"><Relationship Id="rId3" Type="http://schemas.openxmlformats.org/officeDocument/2006/relationships/slide" Target="../slides/slide32.xml"/><Relationship Id="rId2" Type="http://schemas.openxmlformats.org/officeDocument/2006/relationships/notesMaster" Target="../notesMasters/notesMaster1.xml"/><Relationship Id="rId1" Type="http://schemas.openxmlformats.org/officeDocument/2006/relationships/tags" Target="../tags/tag28.xml"/></Relationships>
</file>

<file path=ppt/notesSlides/_rels/notesSlide31.xml.rels><?xml version="1.0" encoding="UTF-8" standalone="yes"?>
<Relationships xmlns="http://schemas.openxmlformats.org/package/2006/relationships"><Relationship Id="rId3" Type="http://schemas.openxmlformats.org/officeDocument/2006/relationships/slide" Target="../slides/slide33.xml"/><Relationship Id="rId2" Type="http://schemas.openxmlformats.org/officeDocument/2006/relationships/notesMaster" Target="../notesMasters/notesMaster1.xml"/><Relationship Id="rId1" Type="http://schemas.openxmlformats.org/officeDocument/2006/relationships/tags" Target="../tags/tag29.xml"/></Relationships>
</file>

<file path=ppt/notesSlides/_rels/notesSlide32.xml.rels><?xml version="1.0" encoding="UTF-8" standalone="yes"?>
<Relationships xmlns="http://schemas.openxmlformats.org/package/2006/relationships"><Relationship Id="rId3" Type="http://schemas.openxmlformats.org/officeDocument/2006/relationships/slide" Target="../slides/slide34.xml"/><Relationship Id="rId2" Type="http://schemas.openxmlformats.org/officeDocument/2006/relationships/notesMaster" Target="../notesMasters/notesMaster1.xml"/><Relationship Id="rId1" Type="http://schemas.openxmlformats.org/officeDocument/2006/relationships/tags" Target="../tags/tag30.xml"/></Relationships>
</file>

<file path=ppt/notesSlides/_rels/notesSlide33.xml.rels><?xml version="1.0" encoding="UTF-8" standalone="yes"?>
<Relationships xmlns="http://schemas.openxmlformats.org/package/2006/relationships"><Relationship Id="rId3" Type="http://schemas.openxmlformats.org/officeDocument/2006/relationships/slide" Target="../slides/slide35.xml"/><Relationship Id="rId2" Type="http://schemas.openxmlformats.org/officeDocument/2006/relationships/notesMaster" Target="../notesMasters/notesMaster1.xml"/><Relationship Id="rId1" Type="http://schemas.openxmlformats.org/officeDocument/2006/relationships/tags" Target="../tags/tag31.xml"/></Relationships>
</file>

<file path=ppt/notesSlides/_rels/notesSlide34.xml.rels><?xml version="1.0" encoding="UTF-8" standalone="yes"?>
<Relationships xmlns="http://schemas.openxmlformats.org/package/2006/relationships"><Relationship Id="rId3" Type="http://schemas.openxmlformats.org/officeDocument/2006/relationships/slide" Target="../slides/slide36.xml"/><Relationship Id="rId2" Type="http://schemas.openxmlformats.org/officeDocument/2006/relationships/notesMaster" Target="../notesMasters/notesMaster1.xml"/><Relationship Id="rId1" Type="http://schemas.openxmlformats.org/officeDocument/2006/relationships/tags" Target="../tags/tag32.xml"/></Relationships>
</file>

<file path=ppt/notesSlides/_rels/notesSlide35.xml.rels><?xml version="1.0" encoding="UTF-8" standalone="yes"?>
<Relationships xmlns="http://schemas.openxmlformats.org/package/2006/relationships"><Relationship Id="rId3" Type="http://schemas.openxmlformats.org/officeDocument/2006/relationships/slide" Target="../slides/slide37.xml"/><Relationship Id="rId2" Type="http://schemas.openxmlformats.org/officeDocument/2006/relationships/notesMaster" Target="../notesMasters/notesMaster1.xml"/><Relationship Id="rId1" Type="http://schemas.openxmlformats.org/officeDocument/2006/relationships/tags" Target="../tags/tag33.xml"/></Relationships>
</file>

<file path=ppt/notesSlides/_rels/notesSlide36.xml.rels><?xml version="1.0" encoding="UTF-8" standalone="yes"?>
<Relationships xmlns="http://schemas.openxmlformats.org/package/2006/relationships"><Relationship Id="rId3" Type="http://schemas.openxmlformats.org/officeDocument/2006/relationships/slide" Target="../slides/slide38.xml"/><Relationship Id="rId2" Type="http://schemas.openxmlformats.org/officeDocument/2006/relationships/notesMaster" Target="../notesMasters/notesMaster1.xml"/><Relationship Id="rId1" Type="http://schemas.openxmlformats.org/officeDocument/2006/relationships/tags" Target="../tags/tag34.xml"/></Relationships>
</file>

<file path=ppt/notesSlides/_rels/notesSlide37.xml.rels><?xml version="1.0" encoding="UTF-8" standalone="yes"?>
<Relationships xmlns="http://schemas.openxmlformats.org/package/2006/relationships"><Relationship Id="rId3" Type="http://schemas.openxmlformats.org/officeDocument/2006/relationships/slide" Target="../slides/slide40.xml"/><Relationship Id="rId2" Type="http://schemas.openxmlformats.org/officeDocument/2006/relationships/notesMaster" Target="../notesMasters/notesMaster1.xml"/><Relationship Id="rId1" Type="http://schemas.openxmlformats.org/officeDocument/2006/relationships/tags" Target="../tags/tag35.xml"/></Relationships>
</file>

<file path=ppt/notesSlides/_rels/notesSlide38.xml.rels><?xml version="1.0" encoding="UTF-8" standalone="yes"?>
<Relationships xmlns="http://schemas.openxmlformats.org/package/2006/relationships"><Relationship Id="rId3" Type="http://schemas.openxmlformats.org/officeDocument/2006/relationships/slide" Target="../slides/slide41.xml"/><Relationship Id="rId2" Type="http://schemas.openxmlformats.org/officeDocument/2006/relationships/notesMaster" Target="../notesMasters/notesMaster1.xml"/><Relationship Id="rId1" Type="http://schemas.openxmlformats.org/officeDocument/2006/relationships/tags" Target="../tags/tag36.xml"/></Relationships>
</file>

<file path=ppt/notesSlides/_rels/notesSlide39.xml.rels><?xml version="1.0" encoding="UTF-8" standalone="yes"?>
<Relationships xmlns="http://schemas.openxmlformats.org/package/2006/relationships"><Relationship Id="rId3" Type="http://schemas.openxmlformats.org/officeDocument/2006/relationships/slide" Target="../slides/slide42.xml"/><Relationship Id="rId2" Type="http://schemas.openxmlformats.org/officeDocument/2006/relationships/notesMaster" Target="../notesMasters/notesMaster1.xml"/><Relationship Id="rId1" Type="http://schemas.openxmlformats.org/officeDocument/2006/relationships/tags" Target="../tags/tag37.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40.xml.rels><?xml version="1.0" encoding="UTF-8" standalone="yes"?>
<Relationships xmlns="http://schemas.openxmlformats.org/package/2006/relationships"><Relationship Id="rId3" Type="http://schemas.openxmlformats.org/officeDocument/2006/relationships/slide" Target="../slides/slide43.xml"/><Relationship Id="rId2" Type="http://schemas.openxmlformats.org/officeDocument/2006/relationships/notesMaster" Target="../notesMasters/notesMaster1.xml"/><Relationship Id="rId1" Type="http://schemas.openxmlformats.org/officeDocument/2006/relationships/tags" Target="../tags/tag38.xml"/></Relationships>
</file>

<file path=ppt/notesSlides/_rels/notesSlide41.xml.rels><?xml version="1.0" encoding="UTF-8" standalone="yes"?>
<Relationships xmlns="http://schemas.openxmlformats.org/package/2006/relationships"><Relationship Id="rId3" Type="http://schemas.openxmlformats.org/officeDocument/2006/relationships/slide" Target="../slides/slide44.xml"/><Relationship Id="rId2" Type="http://schemas.openxmlformats.org/officeDocument/2006/relationships/notesMaster" Target="../notesMasters/notesMaster1.xml"/><Relationship Id="rId1" Type="http://schemas.openxmlformats.org/officeDocument/2006/relationships/tags" Target="../tags/tag39.xml"/></Relationships>
</file>

<file path=ppt/notesSlides/_rels/notesSlide42.xml.rels><?xml version="1.0" encoding="UTF-8" standalone="yes"?>
<Relationships xmlns="http://schemas.openxmlformats.org/package/2006/relationships"><Relationship Id="rId3" Type="http://schemas.openxmlformats.org/officeDocument/2006/relationships/slide" Target="../slides/slide45.xml"/><Relationship Id="rId2" Type="http://schemas.openxmlformats.org/officeDocument/2006/relationships/notesMaster" Target="../notesMasters/notesMaster1.xml"/><Relationship Id="rId1" Type="http://schemas.openxmlformats.org/officeDocument/2006/relationships/tags" Target="../tags/tag40.xml"/></Relationships>
</file>

<file path=ppt/notesSlides/_rels/notesSlide43.xml.rels><?xml version="1.0" encoding="UTF-8" standalone="yes"?>
<Relationships xmlns="http://schemas.openxmlformats.org/package/2006/relationships"><Relationship Id="rId3" Type="http://schemas.openxmlformats.org/officeDocument/2006/relationships/slide" Target="../slides/slide46.xml"/><Relationship Id="rId2" Type="http://schemas.openxmlformats.org/officeDocument/2006/relationships/notesMaster" Target="../notesMasters/notesMaster1.xml"/><Relationship Id="rId1" Type="http://schemas.openxmlformats.org/officeDocument/2006/relationships/tags" Target="../tags/tag41.xml"/></Relationships>
</file>

<file path=ppt/notesSlides/_rels/notesSlide44.xml.rels><?xml version="1.0" encoding="UTF-8" standalone="yes"?>
<Relationships xmlns="http://schemas.openxmlformats.org/package/2006/relationships"><Relationship Id="rId3" Type="http://schemas.openxmlformats.org/officeDocument/2006/relationships/slide" Target="../slides/slide48.xml"/><Relationship Id="rId2" Type="http://schemas.openxmlformats.org/officeDocument/2006/relationships/notesMaster" Target="../notesMasters/notesMaster1.xml"/><Relationship Id="rId1" Type="http://schemas.openxmlformats.org/officeDocument/2006/relationships/tags" Target="../tags/tag42.xml"/></Relationships>
</file>

<file path=ppt/notesSlides/_rels/notesSlide45.xml.rels><?xml version="1.0" encoding="UTF-8" standalone="yes"?>
<Relationships xmlns="http://schemas.openxmlformats.org/package/2006/relationships"><Relationship Id="rId3" Type="http://schemas.openxmlformats.org/officeDocument/2006/relationships/slide" Target="../slides/slide49.xml"/><Relationship Id="rId2" Type="http://schemas.openxmlformats.org/officeDocument/2006/relationships/notesMaster" Target="../notesMasters/notesMaster1.xml"/><Relationship Id="rId1" Type="http://schemas.openxmlformats.org/officeDocument/2006/relationships/tags" Target="../tags/tag43.xml"/></Relationships>
</file>

<file path=ppt/notesSlides/_rels/notesSlide46.xml.rels><?xml version="1.0" encoding="UTF-8" standalone="yes"?>
<Relationships xmlns="http://schemas.openxmlformats.org/package/2006/relationships"><Relationship Id="rId3" Type="http://schemas.openxmlformats.org/officeDocument/2006/relationships/slide" Target="../slides/slide50.xml"/><Relationship Id="rId2" Type="http://schemas.openxmlformats.org/officeDocument/2006/relationships/notesMaster" Target="../notesMasters/notesMaster1.xml"/><Relationship Id="rId1" Type="http://schemas.openxmlformats.org/officeDocument/2006/relationships/tags" Target="../tags/tag44.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slide" Target="../slides/slide54.xml"/><Relationship Id="rId2" Type="http://schemas.openxmlformats.org/officeDocument/2006/relationships/notesMaster" Target="../notesMasters/notesMaster1.xml"/><Relationship Id="rId1" Type="http://schemas.openxmlformats.org/officeDocument/2006/relationships/tags" Target="../tags/tag45.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F36862D6-8DF8-454A-A1CD-B30F094D91AE}" type="slidenum">
              <a:rPr lang="en-US" smtClean="0"/>
              <a:pPr/>
              <a:t>1</a:t>
            </a:fld>
            <a:endParaRPr lang="en-US"/>
          </a:p>
        </p:txBody>
      </p:sp>
    </p:spTree>
    <p:extLst>
      <p:ext uri="{BB962C8B-B14F-4D97-AF65-F5344CB8AC3E}">
        <p14:creationId xmlns:p14="http://schemas.microsoft.com/office/powerpoint/2010/main" val="96297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F36862D6-8DF8-454A-A1CD-B30F094D91AE}" type="slidenum">
              <a:rPr lang="en-US" smtClean="0"/>
              <a:pPr/>
              <a:t>10</a:t>
            </a:fld>
            <a:endParaRPr lang="en-US"/>
          </a:p>
        </p:txBody>
      </p:sp>
    </p:spTree>
    <p:extLst>
      <p:ext uri="{BB962C8B-B14F-4D97-AF65-F5344CB8AC3E}">
        <p14:creationId xmlns:p14="http://schemas.microsoft.com/office/powerpoint/2010/main" val="18394707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F36862D6-8DF8-454A-A1CD-B30F094D91AE}" type="slidenum">
              <a:rPr lang="en-US" smtClean="0"/>
              <a:pPr/>
              <a:t>11</a:t>
            </a:fld>
            <a:endParaRPr lang="en-US"/>
          </a:p>
        </p:txBody>
      </p:sp>
    </p:spTree>
    <p:extLst>
      <p:ext uri="{BB962C8B-B14F-4D97-AF65-F5344CB8AC3E}">
        <p14:creationId xmlns:p14="http://schemas.microsoft.com/office/powerpoint/2010/main" val="13629288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D569CE75-C629-4AD2-A393-295E5066C6D0}" type="slidenum">
              <a:rPr lang="en-US" smtClean="0"/>
              <a:pPr/>
              <a:t>12</a:t>
            </a:fld>
            <a:endParaRPr lang="en-US" smtClean="0"/>
          </a:p>
        </p:txBody>
      </p:sp>
      <p:sp>
        <p:nvSpPr>
          <p:cNvPr id="153603" name="Rectangle 2"/>
          <p:cNvSpPr>
            <a:spLocks noGrp="1" noRot="1" noChangeAspect="1" noChangeArrowheads="1" noTextEdit="1"/>
          </p:cNvSpPr>
          <p:nvPr>
            <p:ph type="sldImg"/>
            <p:custDataLst>
              <p:tags r:id="rId1"/>
            </p:custDataLst>
          </p:nvPr>
        </p:nvSpPr>
        <p:spPr>
          <a:ln/>
        </p:spPr>
      </p:sp>
      <p:sp>
        <p:nvSpPr>
          <p:cNvPr id="153604" name="Rectangle 3"/>
          <p:cNvSpPr>
            <a:spLocks noGrp="1" noChangeArrowheads="1"/>
          </p:cNvSpPr>
          <p:nvPr>
            <p:ph type="body" idx="1"/>
          </p:nvPr>
        </p:nvSpPr>
        <p:spPr>
          <a:noFill/>
          <a:ln w="9525"/>
        </p:spPr>
        <p:txBody>
          <a:bodyPr/>
          <a:lstStyle/>
          <a:p>
            <a:pPr eaLnBrk="1" hangingPunct="1"/>
            <a:r>
              <a:rPr lang="en-US" smtClean="0"/>
              <a:t>Figure 6.8 Exploring: Eukaryotic Cells</a:t>
            </a:r>
          </a:p>
        </p:txBody>
      </p:sp>
    </p:spTree>
    <p:extLst>
      <p:ext uri="{BB962C8B-B14F-4D97-AF65-F5344CB8AC3E}">
        <p14:creationId xmlns:p14="http://schemas.microsoft.com/office/powerpoint/2010/main" val="34480370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F36862D6-8DF8-454A-A1CD-B30F094D91AE}" type="slidenum">
              <a:rPr lang="en-US" smtClean="0"/>
              <a:pPr/>
              <a:t>13</a:t>
            </a:fld>
            <a:endParaRPr lang="en-US"/>
          </a:p>
        </p:txBody>
      </p:sp>
    </p:spTree>
    <p:extLst>
      <p:ext uri="{BB962C8B-B14F-4D97-AF65-F5344CB8AC3E}">
        <p14:creationId xmlns:p14="http://schemas.microsoft.com/office/powerpoint/2010/main" val="26775870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p>
            <a:fld id="{CBE6F105-7E08-497E-8A8F-B366B5874928}" type="slidenum">
              <a:rPr lang="en-US" smtClean="0"/>
              <a:pPr/>
              <a:t>14</a:t>
            </a:fld>
            <a:endParaRPr lang="en-US" smtClean="0"/>
          </a:p>
        </p:txBody>
      </p:sp>
      <p:sp>
        <p:nvSpPr>
          <p:cNvPr id="163843" name="Rectangle 2"/>
          <p:cNvSpPr>
            <a:spLocks noGrp="1" noRot="1" noChangeAspect="1" noChangeArrowheads="1" noTextEdit="1"/>
          </p:cNvSpPr>
          <p:nvPr>
            <p:ph type="sldImg"/>
            <p:custDataLst>
              <p:tags r:id="rId1"/>
            </p:custDataLst>
          </p:nvPr>
        </p:nvSpPr>
        <p:spPr>
          <a:ln/>
        </p:spPr>
      </p:sp>
      <p:sp>
        <p:nvSpPr>
          <p:cNvPr id="163844" name="Rectangle 3"/>
          <p:cNvSpPr>
            <a:spLocks noGrp="1" noChangeArrowheads="1"/>
          </p:cNvSpPr>
          <p:nvPr>
            <p:ph type="body" idx="1"/>
          </p:nvPr>
        </p:nvSpPr>
        <p:spPr>
          <a:noFill/>
          <a:ln w="9525"/>
        </p:spPr>
        <p:txBody>
          <a:bodyPr/>
          <a:lstStyle/>
          <a:p>
            <a:pPr eaLnBrk="1" hangingPunct="1"/>
            <a:r>
              <a:rPr lang="en-US" smtClean="0"/>
              <a:t>Figure 6.9 The nucleus and its envelope.</a:t>
            </a:r>
          </a:p>
        </p:txBody>
      </p:sp>
    </p:spTree>
    <p:extLst>
      <p:ext uri="{BB962C8B-B14F-4D97-AF65-F5344CB8AC3E}">
        <p14:creationId xmlns:p14="http://schemas.microsoft.com/office/powerpoint/2010/main" val="12840243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F36862D6-8DF8-454A-A1CD-B30F094D91AE}" type="slidenum">
              <a:rPr lang="en-US" smtClean="0"/>
              <a:pPr/>
              <a:t>15</a:t>
            </a:fld>
            <a:endParaRPr lang="en-US"/>
          </a:p>
        </p:txBody>
      </p:sp>
    </p:spTree>
    <p:extLst>
      <p:ext uri="{BB962C8B-B14F-4D97-AF65-F5344CB8AC3E}">
        <p14:creationId xmlns:p14="http://schemas.microsoft.com/office/powerpoint/2010/main" val="34359194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p:spPr>
        <p:txBody>
          <a:bodyPr/>
          <a:lstStyle/>
          <a:p>
            <a:fld id="{3BCA2316-2D25-4282-A0D2-525E0D761106}" type="slidenum">
              <a:rPr lang="en-US" smtClean="0"/>
              <a:pPr/>
              <a:t>16</a:t>
            </a:fld>
            <a:endParaRPr lang="en-US" smtClean="0"/>
          </a:p>
        </p:txBody>
      </p:sp>
      <p:sp>
        <p:nvSpPr>
          <p:cNvPr id="171011" name="Rectangle 2"/>
          <p:cNvSpPr>
            <a:spLocks noGrp="1" noRot="1" noChangeAspect="1" noChangeArrowheads="1" noTextEdit="1"/>
          </p:cNvSpPr>
          <p:nvPr>
            <p:ph type="sldImg"/>
            <p:custDataLst>
              <p:tags r:id="rId1"/>
            </p:custDataLst>
          </p:nvPr>
        </p:nvSpPr>
        <p:spPr>
          <a:ln/>
        </p:spPr>
      </p:sp>
      <p:sp>
        <p:nvSpPr>
          <p:cNvPr id="171012" name="Rectangle 3"/>
          <p:cNvSpPr>
            <a:spLocks noGrp="1" noChangeArrowheads="1"/>
          </p:cNvSpPr>
          <p:nvPr>
            <p:ph type="body" idx="1"/>
          </p:nvPr>
        </p:nvSpPr>
        <p:spPr>
          <a:noFill/>
          <a:ln w="9525"/>
        </p:spPr>
        <p:txBody>
          <a:bodyPr/>
          <a:lstStyle/>
          <a:p>
            <a:pPr eaLnBrk="1" hangingPunct="1"/>
            <a:r>
              <a:rPr lang="en-US" smtClean="0"/>
              <a:t>Figure 6.11 Endoplasmic reticulum (ER).</a:t>
            </a:r>
          </a:p>
        </p:txBody>
      </p:sp>
    </p:spTree>
    <p:extLst>
      <p:ext uri="{BB962C8B-B14F-4D97-AF65-F5344CB8AC3E}">
        <p14:creationId xmlns:p14="http://schemas.microsoft.com/office/powerpoint/2010/main" val="27242974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F36862D6-8DF8-454A-A1CD-B30F094D91AE}" type="slidenum">
              <a:rPr lang="en-US" smtClean="0"/>
              <a:pPr/>
              <a:t>17</a:t>
            </a:fld>
            <a:endParaRPr lang="en-US"/>
          </a:p>
        </p:txBody>
      </p:sp>
    </p:spTree>
    <p:extLst>
      <p:ext uri="{BB962C8B-B14F-4D97-AF65-F5344CB8AC3E}">
        <p14:creationId xmlns:p14="http://schemas.microsoft.com/office/powerpoint/2010/main" val="682446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p:spPr>
        <p:txBody>
          <a:bodyPr/>
          <a:lstStyle/>
          <a:p>
            <a:fld id="{CC6FD6F0-480D-44D1-985F-3E8541D20AF8}" type="slidenum">
              <a:rPr lang="en-US" smtClean="0"/>
              <a:pPr/>
              <a:t>18</a:t>
            </a:fld>
            <a:endParaRPr lang="en-US" smtClean="0"/>
          </a:p>
        </p:txBody>
      </p:sp>
      <p:sp>
        <p:nvSpPr>
          <p:cNvPr id="174083" name="Rectangle 2"/>
          <p:cNvSpPr>
            <a:spLocks noGrp="1" noRot="1" noChangeAspect="1" noChangeArrowheads="1" noTextEdit="1"/>
          </p:cNvSpPr>
          <p:nvPr>
            <p:ph type="sldImg"/>
            <p:custDataLst>
              <p:tags r:id="rId1"/>
            </p:custDataLst>
          </p:nvPr>
        </p:nvSpPr>
        <p:spPr>
          <a:ln/>
        </p:spPr>
      </p:sp>
      <p:sp>
        <p:nvSpPr>
          <p:cNvPr id="174084" name="Rectangle 3"/>
          <p:cNvSpPr>
            <a:spLocks noGrp="1" noChangeArrowheads="1"/>
          </p:cNvSpPr>
          <p:nvPr>
            <p:ph type="body" idx="1"/>
          </p:nvPr>
        </p:nvSpPr>
        <p:spPr>
          <a:noFill/>
          <a:ln w="9525"/>
        </p:spPr>
        <p:txBody>
          <a:bodyPr/>
          <a:lstStyle/>
          <a:p>
            <a:pPr eaLnBrk="1" hangingPunct="1"/>
            <a:r>
              <a:rPr lang="en-US" smtClean="0"/>
              <a:t>Figure 6.12 The Golgi apparatus.</a:t>
            </a:r>
          </a:p>
        </p:txBody>
      </p:sp>
    </p:spTree>
    <p:extLst>
      <p:ext uri="{BB962C8B-B14F-4D97-AF65-F5344CB8AC3E}">
        <p14:creationId xmlns:p14="http://schemas.microsoft.com/office/powerpoint/2010/main" val="42893313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F36862D6-8DF8-454A-A1CD-B30F094D91AE}" type="slidenum">
              <a:rPr lang="en-US" smtClean="0"/>
              <a:pPr/>
              <a:t>19</a:t>
            </a:fld>
            <a:endParaRPr lang="en-US"/>
          </a:p>
        </p:txBody>
      </p:sp>
    </p:spTree>
    <p:extLst>
      <p:ext uri="{BB962C8B-B14F-4D97-AF65-F5344CB8AC3E}">
        <p14:creationId xmlns:p14="http://schemas.microsoft.com/office/powerpoint/2010/main" val="465297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F36862D6-8DF8-454A-A1CD-B30F094D91AE}" type="slidenum">
              <a:rPr lang="en-US" smtClean="0"/>
              <a:pPr/>
              <a:t>2</a:t>
            </a:fld>
            <a:endParaRPr lang="en-US"/>
          </a:p>
        </p:txBody>
      </p:sp>
    </p:spTree>
    <p:extLst>
      <p:ext uri="{BB962C8B-B14F-4D97-AF65-F5344CB8AC3E}">
        <p14:creationId xmlns:p14="http://schemas.microsoft.com/office/powerpoint/2010/main" val="38143358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p:spPr>
        <p:txBody>
          <a:bodyPr/>
          <a:lstStyle/>
          <a:p>
            <a:fld id="{E5EFE82E-843E-4677-BF62-D0574EAEA750}" type="slidenum">
              <a:rPr lang="en-US" smtClean="0"/>
              <a:pPr/>
              <a:t>20</a:t>
            </a:fld>
            <a:endParaRPr lang="en-US" smtClean="0"/>
          </a:p>
        </p:txBody>
      </p:sp>
      <p:sp>
        <p:nvSpPr>
          <p:cNvPr id="176131" name="Rectangle 2"/>
          <p:cNvSpPr>
            <a:spLocks noGrp="1" noRot="1" noChangeAspect="1" noChangeArrowheads="1" noTextEdit="1"/>
          </p:cNvSpPr>
          <p:nvPr>
            <p:ph type="sldImg"/>
            <p:custDataLst>
              <p:tags r:id="rId1"/>
            </p:custDataLst>
          </p:nvPr>
        </p:nvSpPr>
        <p:spPr>
          <a:ln/>
        </p:spPr>
      </p:sp>
      <p:sp>
        <p:nvSpPr>
          <p:cNvPr id="176132" name="Rectangle 3"/>
          <p:cNvSpPr>
            <a:spLocks noGrp="1" noChangeArrowheads="1"/>
          </p:cNvSpPr>
          <p:nvPr>
            <p:ph type="body" idx="1"/>
          </p:nvPr>
        </p:nvSpPr>
        <p:spPr>
          <a:noFill/>
          <a:ln w="9525"/>
        </p:spPr>
        <p:txBody>
          <a:bodyPr/>
          <a:lstStyle/>
          <a:p>
            <a:pPr eaLnBrk="1" hangingPunct="1"/>
            <a:r>
              <a:rPr lang="en-US" smtClean="0"/>
              <a:t>Figure 6.13 Lysosomes.</a:t>
            </a:r>
          </a:p>
        </p:txBody>
      </p:sp>
    </p:spTree>
    <p:extLst>
      <p:ext uri="{BB962C8B-B14F-4D97-AF65-F5344CB8AC3E}">
        <p14:creationId xmlns:p14="http://schemas.microsoft.com/office/powerpoint/2010/main" val="18597283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F36862D6-8DF8-454A-A1CD-B30F094D91AE}" type="slidenum">
              <a:rPr lang="en-US" smtClean="0"/>
              <a:pPr/>
              <a:t>21</a:t>
            </a:fld>
            <a:endParaRPr lang="en-US"/>
          </a:p>
        </p:txBody>
      </p:sp>
    </p:spTree>
    <p:extLst>
      <p:ext uri="{BB962C8B-B14F-4D97-AF65-F5344CB8AC3E}">
        <p14:creationId xmlns:p14="http://schemas.microsoft.com/office/powerpoint/2010/main" val="28354922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p:spPr>
        <p:txBody>
          <a:bodyPr/>
          <a:lstStyle/>
          <a:p>
            <a:fld id="{25A9EB3D-252D-49ED-99A4-A15CA3086D0A}" type="slidenum">
              <a:rPr lang="en-US" smtClean="0"/>
              <a:pPr/>
              <a:t>22</a:t>
            </a:fld>
            <a:endParaRPr lang="en-US" smtClean="0"/>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ln w="9525"/>
        </p:spPr>
        <p:txBody>
          <a:bodyPr/>
          <a:lstStyle/>
          <a:p>
            <a:pPr eaLnBrk="1" hangingPunct="1"/>
            <a:r>
              <a:rPr lang="en-US" smtClean="0"/>
              <a:t>Figure 6.14 The plant cell vacuole.</a:t>
            </a:r>
          </a:p>
        </p:txBody>
      </p:sp>
    </p:spTree>
    <p:extLst>
      <p:ext uri="{BB962C8B-B14F-4D97-AF65-F5344CB8AC3E}">
        <p14:creationId xmlns:p14="http://schemas.microsoft.com/office/powerpoint/2010/main" val="21705812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p:spPr>
        <p:txBody>
          <a:bodyPr/>
          <a:lstStyle/>
          <a:p>
            <a:fld id="{DF0AED83-2AF3-4EA2-8E1E-A2F7235F8F39}" type="slidenum">
              <a:rPr lang="en-US" smtClean="0"/>
              <a:pPr/>
              <a:t>24</a:t>
            </a:fld>
            <a:endParaRPr lang="en-US" smtClean="0"/>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noFill/>
          <a:ln w="9525"/>
        </p:spPr>
        <p:txBody>
          <a:bodyPr/>
          <a:lstStyle/>
          <a:p>
            <a:pPr eaLnBrk="1" hangingPunct="1"/>
            <a:r>
              <a:rPr lang="en-US" smtClean="0"/>
              <a:t>Figure 6.10 Ribosomes.</a:t>
            </a:r>
          </a:p>
        </p:txBody>
      </p:sp>
    </p:spTree>
    <p:extLst>
      <p:ext uri="{BB962C8B-B14F-4D97-AF65-F5344CB8AC3E}">
        <p14:creationId xmlns:p14="http://schemas.microsoft.com/office/powerpoint/2010/main" val="26988346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F36862D6-8DF8-454A-A1CD-B30F094D91AE}" type="slidenum">
              <a:rPr lang="en-US" smtClean="0"/>
              <a:pPr/>
              <a:t>25</a:t>
            </a:fld>
            <a:endParaRPr lang="en-US"/>
          </a:p>
        </p:txBody>
      </p:sp>
    </p:spTree>
    <p:extLst>
      <p:ext uri="{BB962C8B-B14F-4D97-AF65-F5344CB8AC3E}">
        <p14:creationId xmlns:p14="http://schemas.microsoft.com/office/powerpoint/2010/main" val="41505929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p:spPr>
        <p:txBody>
          <a:bodyPr/>
          <a:lstStyle/>
          <a:p>
            <a:fld id="{4CCEEE33-0D99-4004-9350-6631C8F50972}" type="slidenum">
              <a:rPr lang="en-US" smtClean="0"/>
              <a:pPr/>
              <a:t>26</a:t>
            </a:fld>
            <a:endParaRPr lang="en-US" smtClean="0"/>
          </a:p>
        </p:txBody>
      </p:sp>
      <p:sp>
        <p:nvSpPr>
          <p:cNvPr id="187395" name="Rectangle 2"/>
          <p:cNvSpPr>
            <a:spLocks noGrp="1" noRot="1" noChangeAspect="1" noChangeArrowheads="1" noTextEdit="1"/>
          </p:cNvSpPr>
          <p:nvPr>
            <p:ph type="sldImg"/>
            <p:custDataLst>
              <p:tags r:id="rId1"/>
            </p:custDataLst>
          </p:nvPr>
        </p:nvSpPr>
        <p:spPr>
          <a:ln/>
        </p:spPr>
      </p:sp>
      <p:sp>
        <p:nvSpPr>
          <p:cNvPr id="187396" name="Rectangle 3"/>
          <p:cNvSpPr>
            <a:spLocks noGrp="1" noChangeArrowheads="1"/>
          </p:cNvSpPr>
          <p:nvPr>
            <p:ph type="body" idx="1"/>
          </p:nvPr>
        </p:nvSpPr>
        <p:spPr>
          <a:noFill/>
          <a:ln w="9525"/>
        </p:spPr>
        <p:txBody>
          <a:bodyPr/>
          <a:lstStyle/>
          <a:p>
            <a:pPr eaLnBrk="1" hangingPunct="1"/>
            <a:r>
              <a:rPr lang="en-US" smtClean="0"/>
              <a:t>Figure 6.17 The mitochondrion, site of cellular respiration.</a:t>
            </a:r>
          </a:p>
        </p:txBody>
      </p:sp>
    </p:spTree>
    <p:extLst>
      <p:ext uri="{BB962C8B-B14F-4D97-AF65-F5344CB8AC3E}">
        <p14:creationId xmlns:p14="http://schemas.microsoft.com/office/powerpoint/2010/main" val="25416760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p:spPr>
        <p:txBody>
          <a:bodyPr/>
          <a:lstStyle/>
          <a:p>
            <a:fld id="{08AB8C27-106D-4042-A8E7-09120EEB28E9}" type="slidenum">
              <a:rPr lang="en-US" smtClean="0"/>
              <a:pPr/>
              <a:t>27</a:t>
            </a:fld>
            <a:endParaRPr lang="en-US" smtClean="0"/>
          </a:p>
        </p:txBody>
      </p:sp>
      <p:sp>
        <p:nvSpPr>
          <p:cNvPr id="191491" name="Rectangle 2"/>
          <p:cNvSpPr>
            <a:spLocks noGrp="1" noRot="1" noChangeAspect="1" noChangeArrowheads="1" noTextEdit="1"/>
          </p:cNvSpPr>
          <p:nvPr>
            <p:ph type="sldImg"/>
            <p:custDataLst>
              <p:tags r:id="rId1"/>
            </p:custDataLst>
          </p:nvPr>
        </p:nvSpPr>
        <p:spPr>
          <a:ln/>
        </p:spPr>
      </p:sp>
      <p:sp>
        <p:nvSpPr>
          <p:cNvPr id="191492" name="Rectangle 3"/>
          <p:cNvSpPr>
            <a:spLocks noGrp="1" noChangeArrowheads="1"/>
          </p:cNvSpPr>
          <p:nvPr>
            <p:ph type="body" idx="1"/>
          </p:nvPr>
        </p:nvSpPr>
        <p:spPr>
          <a:noFill/>
          <a:ln w="9525"/>
        </p:spPr>
        <p:txBody>
          <a:bodyPr/>
          <a:lstStyle/>
          <a:p>
            <a:pPr eaLnBrk="1" hangingPunct="1"/>
            <a:r>
              <a:rPr lang="en-US" smtClean="0"/>
              <a:t>Figure 6.18 The chloroplast, site of photosynthesis.</a:t>
            </a:r>
          </a:p>
        </p:txBody>
      </p:sp>
    </p:spTree>
    <p:extLst>
      <p:ext uri="{BB962C8B-B14F-4D97-AF65-F5344CB8AC3E}">
        <p14:creationId xmlns:p14="http://schemas.microsoft.com/office/powerpoint/2010/main" val="22227210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F36862D6-8DF8-454A-A1CD-B30F094D91AE}" type="slidenum">
              <a:rPr lang="en-US" smtClean="0"/>
              <a:pPr/>
              <a:t>29</a:t>
            </a:fld>
            <a:endParaRPr lang="en-US"/>
          </a:p>
        </p:txBody>
      </p:sp>
    </p:spTree>
    <p:extLst>
      <p:ext uri="{BB962C8B-B14F-4D97-AF65-F5344CB8AC3E}">
        <p14:creationId xmlns:p14="http://schemas.microsoft.com/office/powerpoint/2010/main" val="24880497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8B7A3C-2F05-49AD-AE63-356F88B79AA9}" type="slidenum">
              <a:rPr lang="en-US"/>
              <a:pPr/>
              <a:t>30</a:t>
            </a:fld>
            <a:endParaRPr lang="en-US"/>
          </a:p>
        </p:txBody>
      </p:sp>
      <p:sp>
        <p:nvSpPr>
          <p:cNvPr id="438274" name="Rectangle 2"/>
          <p:cNvSpPr>
            <a:spLocks noGrp="1" noRot="1" noChangeAspect="1" noChangeArrowheads="1" noTextEdit="1"/>
          </p:cNvSpPr>
          <p:nvPr>
            <p:ph type="sldImg"/>
            <p:custDataLst>
              <p:tags r:id="rId1"/>
            </p:custDataLst>
          </p:nvPr>
        </p:nvSpPr>
        <p:spPr>
          <a:ln/>
        </p:spPr>
      </p:sp>
      <p:sp>
        <p:nvSpPr>
          <p:cNvPr id="438275" name="Rectangle 3"/>
          <p:cNvSpPr>
            <a:spLocks noGrp="1" noChangeArrowheads="1"/>
          </p:cNvSpPr>
          <p:nvPr>
            <p:ph type="body" idx="1"/>
          </p:nvPr>
        </p:nvSpPr>
        <p:spPr/>
        <p:txBody>
          <a:bodyPr/>
          <a:lstStyle/>
          <a:p>
            <a:r>
              <a:rPr lang="en-US"/>
              <a:t>Figure 7.2 Phospholipid bilayer (cross section).</a:t>
            </a:r>
          </a:p>
        </p:txBody>
      </p:sp>
    </p:spTree>
    <p:extLst>
      <p:ext uri="{BB962C8B-B14F-4D97-AF65-F5344CB8AC3E}">
        <p14:creationId xmlns:p14="http://schemas.microsoft.com/office/powerpoint/2010/main" val="10921639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F36862D6-8DF8-454A-A1CD-B30F094D91AE}" type="slidenum">
              <a:rPr lang="en-US" smtClean="0"/>
              <a:pPr/>
              <a:t>31</a:t>
            </a:fld>
            <a:endParaRPr lang="en-US"/>
          </a:p>
        </p:txBody>
      </p:sp>
    </p:spTree>
    <p:extLst>
      <p:ext uri="{BB962C8B-B14F-4D97-AF65-F5344CB8AC3E}">
        <p14:creationId xmlns:p14="http://schemas.microsoft.com/office/powerpoint/2010/main" val="4289865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07BC2C6-FF72-44D6-8AB2-6BCE438761DD}" type="slidenum">
              <a:rPr lang="en-US" altLang="en-US" sz="1200" smtClean="0"/>
              <a:pPr/>
              <a:t>3</a:t>
            </a:fld>
            <a:endParaRPr lang="en-US" altLang="en-US" sz="1200" smtClean="0"/>
          </a:p>
        </p:txBody>
      </p:sp>
    </p:spTree>
    <p:extLst>
      <p:ext uri="{BB962C8B-B14F-4D97-AF65-F5344CB8AC3E}">
        <p14:creationId xmlns:p14="http://schemas.microsoft.com/office/powerpoint/2010/main" val="36065052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FCBD4B-0FB4-47CF-83AB-B8823F17AA99}" type="slidenum">
              <a:rPr lang="en-US"/>
              <a:pPr/>
              <a:t>32</a:t>
            </a:fld>
            <a:endParaRPr lang="en-US"/>
          </a:p>
        </p:txBody>
      </p:sp>
      <p:sp>
        <p:nvSpPr>
          <p:cNvPr id="448514" name="Rectangle 2"/>
          <p:cNvSpPr>
            <a:spLocks noGrp="1" noRot="1" noChangeAspect="1" noChangeArrowheads="1" noTextEdit="1"/>
          </p:cNvSpPr>
          <p:nvPr>
            <p:ph type="sldImg"/>
            <p:custDataLst>
              <p:tags r:id="rId1"/>
            </p:custDataLst>
          </p:nvPr>
        </p:nvSpPr>
        <p:spPr>
          <a:ln/>
        </p:spPr>
      </p:sp>
      <p:sp>
        <p:nvSpPr>
          <p:cNvPr id="448515" name="Rectangle 3"/>
          <p:cNvSpPr>
            <a:spLocks noGrp="1" noChangeArrowheads="1"/>
          </p:cNvSpPr>
          <p:nvPr>
            <p:ph type="body" idx="1"/>
          </p:nvPr>
        </p:nvSpPr>
        <p:spPr/>
        <p:txBody>
          <a:bodyPr/>
          <a:lstStyle/>
          <a:p>
            <a:r>
              <a:rPr lang="en-US"/>
              <a:t>Figure 7.5 Updated model of an animal cell’s plasma membrane (cutaway view).</a:t>
            </a:r>
          </a:p>
        </p:txBody>
      </p:sp>
    </p:spTree>
    <p:extLst>
      <p:ext uri="{BB962C8B-B14F-4D97-AF65-F5344CB8AC3E}">
        <p14:creationId xmlns:p14="http://schemas.microsoft.com/office/powerpoint/2010/main" val="37465321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F36862D6-8DF8-454A-A1CD-B30F094D91AE}" type="slidenum">
              <a:rPr lang="en-US" smtClean="0"/>
              <a:pPr/>
              <a:t>33</a:t>
            </a:fld>
            <a:endParaRPr lang="en-US"/>
          </a:p>
        </p:txBody>
      </p:sp>
    </p:spTree>
    <p:extLst>
      <p:ext uri="{BB962C8B-B14F-4D97-AF65-F5344CB8AC3E}">
        <p14:creationId xmlns:p14="http://schemas.microsoft.com/office/powerpoint/2010/main" val="30113899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2410B0-D471-4696-B515-4CF113D3605B}" type="slidenum">
              <a:rPr lang="en-US"/>
              <a:pPr/>
              <a:t>34</a:t>
            </a:fld>
            <a:endParaRPr lang="en-US"/>
          </a:p>
        </p:txBody>
      </p:sp>
      <p:sp>
        <p:nvSpPr>
          <p:cNvPr id="440322" name="Rectangle 2"/>
          <p:cNvSpPr>
            <a:spLocks noGrp="1" noRot="1" noChangeAspect="1" noChangeArrowheads="1" noTextEdit="1"/>
          </p:cNvSpPr>
          <p:nvPr>
            <p:ph type="sldImg"/>
            <p:custDataLst>
              <p:tags r:id="rId1"/>
            </p:custDataLst>
          </p:nvPr>
        </p:nvSpPr>
        <p:spPr>
          <a:ln/>
        </p:spPr>
      </p:sp>
      <p:sp>
        <p:nvSpPr>
          <p:cNvPr id="440323" name="Rectangle 3"/>
          <p:cNvSpPr>
            <a:spLocks noGrp="1" noChangeArrowheads="1"/>
          </p:cNvSpPr>
          <p:nvPr>
            <p:ph type="body" idx="1"/>
          </p:nvPr>
        </p:nvSpPr>
        <p:spPr/>
        <p:txBody>
          <a:bodyPr/>
          <a:lstStyle/>
          <a:p>
            <a:r>
              <a:rPr lang="en-US"/>
              <a:t>Figure 7.3 The original fluid mosaic model for membranes.</a:t>
            </a:r>
          </a:p>
        </p:txBody>
      </p:sp>
    </p:spTree>
    <p:extLst>
      <p:ext uri="{BB962C8B-B14F-4D97-AF65-F5344CB8AC3E}">
        <p14:creationId xmlns:p14="http://schemas.microsoft.com/office/powerpoint/2010/main" val="11005691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F36862D6-8DF8-454A-A1CD-B30F094D91AE}" type="slidenum">
              <a:rPr lang="en-US" smtClean="0"/>
              <a:pPr/>
              <a:t>35</a:t>
            </a:fld>
            <a:endParaRPr lang="en-US"/>
          </a:p>
        </p:txBody>
      </p:sp>
    </p:spTree>
    <p:extLst>
      <p:ext uri="{BB962C8B-B14F-4D97-AF65-F5344CB8AC3E}">
        <p14:creationId xmlns:p14="http://schemas.microsoft.com/office/powerpoint/2010/main" val="18441368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F36862D6-8DF8-454A-A1CD-B30F094D91AE}" type="slidenum">
              <a:rPr lang="en-US" smtClean="0"/>
              <a:pPr/>
              <a:t>36</a:t>
            </a:fld>
            <a:endParaRPr lang="en-US"/>
          </a:p>
        </p:txBody>
      </p:sp>
    </p:spTree>
    <p:extLst>
      <p:ext uri="{BB962C8B-B14F-4D97-AF65-F5344CB8AC3E}">
        <p14:creationId xmlns:p14="http://schemas.microsoft.com/office/powerpoint/2010/main" val="8494203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2B81F4-C167-4C07-BF38-2D77FB51D7B8}" type="slidenum">
              <a:rPr lang="en-US"/>
              <a:pPr/>
              <a:t>37</a:t>
            </a:fld>
            <a:endParaRPr lang="en-US"/>
          </a:p>
        </p:txBody>
      </p:sp>
      <p:sp>
        <p:nvSpPr>
          <p:cNvPr id="458754" name="Rectangle 2"/>
          <p:cNvSpPr>
            <a:spLocks noGrp="1" noRot="1" noChangeAspect="1" noChangeArrowheads="1" noTextEdit="1"/>
          </p:cNvSpPr>
          <p:nvPr>
            <p:ph type="sldImg"/>
            <p:custDataLst>
              <p:tags r:id="rId1"/>
            </p:custDataLst>
          </p:nvPr>
        </p:nvSpPr>
        <p:spPr>
          <a:ln/>
        </p:spPr>
      </p:sp>
      <p:sp>
        <p:nvSpPr>
          <p:cNvPr id="458755" name="Rectangle 3"/>
          <p:cNvSpPr>
            <a:spLocks noGrp="1" noChangeArrowheads="1"/>
          </p:cNvSpPr>
          <p:nvPr>
            <p:ph type="body" idx="1"/>
          </p:nvPr>
        </p:nvSpPr>
        <p:spPr/>
        <p:txBody>
          <a:bodyPr/>
          <a:lstStyle/>
          <a:p>
            <a:r>
              <a:rPr lang="en-US"/>
              <a:t>Figure 7.10 Some functions of membrane proteins.</a:t>
            </a:r>
          </a:p>
        </p:txBody>
      </p:sp>
    </p:spTree>
    <p:extLst>
      <p:ext uri="{BB962C8B-B14F-4D97-AF65-F5344CB8AC3E}">
        <p14:creationId xmlns:p14="http://schemas.microsoft.com/office/powerpoint/2010/main" val="25368231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F36862D6-8DF8-454A-A1CD-B30F094D91AE}" type="slidenum">
              <a:rPr lang="en-US" smtClean="0"/>
              <a:pPr/>
              <a:t>38</a:t>
            </a:fld>
            <a:endParaRPr lang="en-US"/>
          </a:p>
        </p:txBody>
      </p:sp>
    </p:spTree>
    <p:extLst>
      <p:ext uri="{BB962C8B-B14F-4D97-AF65-F5344CB8AC3E}">
        <p14:creationId xmlns:p14="http://schemas.microsoft.com/office/powerpoint/2010/main" val="11931164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F36862D6-8DF8-454A-A1CD-B30F094D91AE}" type="slidenum">
              <a:rPr lang="en-US" smtClean="0"/>
              <a:pPr/>
              <a:t>40</a:t>
            </a:fld>
            <a:endParaRPr lang="en-US"/>
          </a:p>
        </p:txBody>
      </p:sp>
    </p:spTree>
    <p:extLst>
      <p:ext uri="{BB962C8B-B14F-4D97-AF65-F5344CB8AC3E}">
        <p14:creationId xmlns:p14="http://schemas.microsoft.com/office/powerpoint/2010/main" val="29857174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F36862D6-8DF8-454A-A1CD-B30F094D91AE}" type="slidenum">
              <a:rPr lang="en-US" smtClean="0"/>
              <a:pPr/>
              <a:t>41</a:t>
            </a:fld>
            <a:endParaRPr lang="en-US"/>
          </a:p>
        </p:txBody>
      </p:sp>
    </p:spTree>
    <p:extLst>
      <p:ext uri="{BB962C8B-B14F-4D97-AF65-F5344CB8AC3E}">
        <p14:creationId xmlns:p14="http://schemas.microsoft.com/office/powerpoint/2010/main" val="20279310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CB6A71-B800-4DEC-A930-C6945EF2FF2D}" type="slidenum">
              <a:rPr lang="en-US"/>
              <a:pPr/>
              <a:t>42</a:t>
            </a:fld>
            <a:endParaRPr lang="en-US"/>
          </a:p>
        </p:txBody>
      </p:sp>
      <p:sp>
        <p:nvSpPr>
          <p:cNvPr id="468994" name="Rectangle 2"/>
          <p:cNvSpPr>
            <a:spLocks noGrp="1" noRot="1" noChangeAspect="1" noChangeArrowheads="1" noTextEdit="1"/>
          </p:cNvSpPr>
          <p:nvPr>
            <p:ph type="sldImg"/>
            <p:custDataLst>
              <p:tags r:id="rId1"/>
            </p:custDataLst>
          </p:nvPr>
        </p:nvSpPr>
        <p:spPr>
          <a:ln/>
        </p:spPr>
      </p:sp>
      <p:sp>
        <p:nvSpPr>
          <p:cNvPr id="468995" name="Rectangle 3"/>
          <p:cNvSpPr>
            <a:spLocks noGrp="1" noChangeArrowheads="1"/>
          </p:cNvSpPr>
          <p:nvPr>
            <p:ph type="body" idx="1"/>
          </p:nvPr>
        </p:nvSpPr>
        <p:spPr/>
        <p:txBody>
          <a:bodyPr/>
          <a:lstStyle/>
          <a:p>
            <a:r>
              <a:rPr lang="en-US"/>
              <a:t>Figure 7.13 The diffusion of solutes across a synthetic membrane.</a:t>
            </a:r>
          </a:p>
        </p:txBody>
      </p:sp>
    </p:spTree>
    <p:extLst>
      <p:ext uri="{BB962C8B-B14F-4D97-AF65-F5344CB8AC3E}">
        <p14:creationId xmlns:p14="http://schemas.microsoft.com/office/powerpoint/2010/main" val="2100939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3D366E2-0C4A-4D57-B24D-D07F53F60E25}" type="slidenum">
              <a:rPr lang="en-US" altLang="en-US" sz="1200" smtClean="0"/>
              <a:pPr/>
              <a:t>4</a:t>
            </a:fld>
            <a:endParaRPr lang="en-US" altLang="en-US" sz="1200" smtClean="0"/>
          </a:p>
        </p:txBody>
      </p:sp>
    </p:spTree>
    <p:extLst>
      <p:ext uri="{BB962C8B-B14F-4D97-AF65-F5344CB8AC3E}">
        <p14:creationId xmlns:p14="http://schemas.microsoft.com/office/powerpoint/2010/main" val="28407868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42D9A5-3D03-4AF2-A985-CFC8AFA03E20}" type="slidenum">
              <a:rPr lang="en-US"/>
              <a:pPr/>
              <a:t>43</a:t>
            </a:fld>
            <a:endParaRPr lang="en-US"/>
          </a:p>
        </p:txBody>
      </p:sp>
      <p:sp>
        <p:nvSpPr>
          <p:cNvPr id="475138" name="Rectangle 2"/>
          <p:cNvSpPr>
            <a:spLocks noGrp="1" noRot="1" noChangeAspect="1" noChangeArrowheads="1" noTextEdit="1"/>
          </p:cNvSpPr>
          <p:nvPr>
            <p:ph type="sldImg"/>
            <p:custDataLst>
              <p:tags r:id="rId1"/>
            </p:custDataLst>
          </p:nvPr>
        </p:nvSpPr>
        <p:spPr>
          <a:ln/>
        </p:spPr>
      </p:sp>
      <p:sp>
        <p:nvSpPr>
          <p:cNvPr id="475139" name="Rectangle 3"/>
          <p:cNvSpPr>
            <a:spLocks noGrp="1" noChangeArrowheads="1"/>
          </p:cNvSpPr>
          <p:nvPr>
            <p:ph type="body" idx="1"/>
          </p:nvPr>
        </p:nvSpPr>
        <p:spPr/>
        <p:txBody>
          <a:bodyPr/>
          <a:lstStyle/>
          <a:p>
            <a:r>
              <a:rPr lang="en-US"/>
              <a:t>Figure 7.14 Osmosis.</a:t>
            </a:r>
          </a:p>
        </p:txBody>
      </p:sp>
    </p:spTree>
    <p:extLst>
      <p:ext uri="{BB962C8B-B14F-4D97-AF65-F5344CB8AC3E}">
        <p14:creationId xmlns:p14="http://schemas.microsoft.com/office/powerpoint/2010/main" val="28283975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F36862D6-8DF8-454A-A1CD-B30F094D91AE}" type="slidenum">
              <a:rPr lang="en-US" smtClean="0"/>
              <a:pPr/>
              <a:t>44</a:t>
            </a:fld>
            <a:endParaRPr lang="en-US"/>
          </a:p>
        </p:txBody>
      </p:sp>
    </p:spTree>
    <p:extLst>
      <p:ext uri="{BB962C8B-B14F-4D97-AF65-F5344CB8AC3E}">
        <p14:creationId xmlns:p14="http://schemas.microsoft.com/office/powerpoint/2010/main" val="11647851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F36862D6-8DF8-454A-A1CD-B30F094D91AE}" type="slidenum">
              <a:rPr lang="en-US" smtClean="0"/>
              <a:pPr/>
              <a:t>45</a:t>
            </a:fld>
            <a:endParaRPr lang="en-US"/>
          </a:p>
        </p:txBody>
      </p:sp>
    </p:spTree>
    <p:extLst>
      <p:ext uri="{BB962C8B-B14F-4D97-AF65-F5344CB8AC3E}">
        <p14:creationId xmlns:p14="http://schemas.microsoft.com/office/powerpoint/2010/main" val="6141446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F36862D6-8DF8-454A-A1CD-B30F094D91AE}" type="slidenum">
              <a:rPr lang="en-US" smtClean="0"/>
              <a:pPr/>
              <a:t>46</a:t>
            </a:fld>
            <a:endParaRPr lang="en-US"/>
          </a:p>
        </p:txBody>
      </p:sp>
    </p:spTree>
    <p:extLst>
      <p:ext uri="{BB962C8B-B14F-4D97-AF65-F5344CB8AC3E}">
        <p14:creationId xmlns:p14="http://schemas.microsoft.com/office/powerpoint/2010/main" val="11525977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325961-41D0-4410-9991-3FA2C0F4ACAB}" type="slidenum">
              <a:rPr lang="en-US"/>
              <a:pPr/>
              <a:t>48</a:t>
            </a:fld>
            <a:endParaRPr lang="en-US"/>
          </a:p>
        </p:txBody>
      </p:sp>
      <p:sp>
        <p:nvSpPr>
          <p:cNvPr id="477186" name="Rectangle 2"/>
          <p:cNvSpPr>
            <a:spLocks noGrp="1" noRot="1" noChangeAspect="1" noChangeArrowheads="1" noTextEdit="1"/>
          </p:cNvSpPr>
          <p:nvPr>
            <p:ph type="sldImg"/>
            <p:custDataLst>
              <p:tags r:id="rId1"/>
            </p:custDataLst>
          </p:nvPr>
        </p:nvSpPr>
        <p:spPr>
          <a:ln/>
        </p:spPr>
      </p:sp>
      <p:sp>
        <p:nvSpPr>
          <p:cNvPr id="477187" name="Rectangle 3"/>
          <p:cNvSpPr>
            <a:spLocks noGrp="1" noChangeArrowheads="1"/>
          </p:cNvSpPr>
          <p:nvPr>
            <p:ph type="body" idx="1"/>
          </p:nvPr>
        </p:nvSpPr>
        <p:spPr/>
        <p:txBody>
          <a:bodyPr/>
          <a:lstStyle/>
          <a:p>
            <a:r>
              <a:rPr lang="en-US"/>
              <a:t>Figure 7.15 The water balance of living cells.</a:t>
            </a:r>
          </a:p>
        </p:txBody>
      </p:sp>
    </p:spTree>
    <p:extLst>
      <p:ext uri="{BB962C8B-B14F-4D97-AF65-F5344CB8AC3E}">
        <p14:creationId xmlns:p14="http://schemas.microsoft.com/office/powerpoint/2010/main" val="37432142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F36862D6-8DF8-454A-A1CD-B30F094D91AE}" type="slidenum">
              <a:rPr lang="en-US" smtClean="0"/>
              <a:pPr/>
              <a:t>49</a:t>
            </a:fld>
            <a:endParaRPr lang="en-US"/>
          </a:p>
        </p:txBody>
      </p:sp>
    </p:spTree>
    <p:extLst>
      <p:ext uri="{BB962C8B-B14F-4D97-AF65-F5344CB8AC3E}">
        <p14:creationId xmlns:p14="http://schemas.microsoft.com/office/powerpoint/2010/main" val="2241142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BC679A-47C8-4EA6-B600-483856153DC1}" type="slidenum">
              <a:rPr lang="en-US"/>
              <a:pPr/>
              <a:t>50</a:t>
            </a:fld>
            <a:endParaRPr lang="en-US"/>
          </a:p>
        </p:txBody>
      </p:sp>
      <p:sp>
        <p:nvSpPr>
          <p:cNvPr id="481282" name="Rectangle 2"/>
          <p:cNvSpPr>
            <a:spLocks noGrp="1" noRot="1" noChangeAspect="1" noChangeArrowheads="1" noTextEdit="1"/>
          </p:cNvSpPr>
          <p:nvPr>
            <p:ph type="sldImg"/>
            <p:custDataLst>
              <p:tags r:id="rId1"/>
            </p:custDataLst>
          </p:nvPr>
        </p:nvSpPr>
        <p:spPr>
          <a:ln/>
        </p:spPr>
      </p:sp>
      <p:sp>
        <p:nvSpPr>
          <p:cNvPr id="481283" name="Rectangle 3"/>
          <p:cNvSpPr>
            <a:spLocks noGrp="1" noChangeArrowheads="1"/>
          </p:cNvSpPr>
          <p:nvPr>
            <p:ph type="body" idx="1"/>
          </p:nvPr>
        </p:nvSpPr>
        <p:spPr/>
        <p:txBody>
          <a:bodyPr/>
          <a:lstStyle/>
          <a:p>
            <a:r>
              <a:rPr lang="en-US"/>
              <a:t>Figure 7.17 Two types of transport proteins that carry out facilitated diffusion.</a:t>
            </a:r>
          </a:p>
        </p:txBody>
      </p:sp>
    </p:spTree>
    <p:extLst>
      <p:ext uri="{BB962C8B-B14F-4D97-AF65-F5344CB8AC3E}">
        <p14:creationId xmlns:p14="http://schemas.microsoft.com/office/powerpoint/2010/main" val="193584214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7C26EB-A5D5-4675-A87F-E9A618E47340}" type="slidenum">
              <a:rPr lang="en-US"/>
              <a:pPr/>
              <a:t>52</a:t>
            </a:fld>
            <a:endParaRPr lang="en-US"/>
          </a:p>
        </p:txBody>
      </p:sp>
      <p:sp>
        <p:nvSpPr>
          <p:cNvPr id="495618" name="Rectangle 2"/>
          <p:cNvSpPr>
            <a:spLocks noGrp="1" noRot="1" noChangeAspect="1" noChangeArrowheads="1" noTextEdit="1"/>
          </p:cNvSpPr>
          <p:nvPr>
            <p:ph type="sldImg"/>
          </p:nvPr>
        </p:nvSpPr>
        <p:spPr>
          <a:ln/>
        </p:spPr>
      </p:sp>
      <p:sp>
        <p:nvSpPr>
          <p:cNvPr id="495619" name="Rectangle 3"/>
          <p:cNvSpPr>
            <a:spLocks noGrp="1" noChangeArrowheads="1"/>
          </p:cNvSpPr>
          <p:nvPr>
            <p:ph type="body" idx="1"/>
          </p:nvPr>
        </p:nvSpPr>
        <p:spPr/>
        <p:txBody>
          <a:bodyPr/>
          <a:lstStyle/>
          <a:p>
            <a:r>
              <a:rPr lang="en-US"/>
              <a:t>Figure 7.19 Review: passive and active transport.</a:t>
            </a:r>
          </a:p>
        </p:txBody>
      </p:sp>
    </p:spTree>
    <p:extLst>
      <p:ext uri="{BB962C8B-B14F-4D97-AF65-F5344CB8AC3E}">
        <p14:creationId xmlns:p14="http://schemas.microsoft.com/office/powerpoint/2010/main" val="36906740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3E2955-C5CE-4CEB-833B-34236E199CE3}" type="slidenum">
              <a:rPr lang="en-US"/>
              <a:pPr/>
              <a:t>53</a:t>
            </a:fld>
            <a:endParaRPr lang="en-US"/>
          </a:p>
        </p:txBody>
      </p:sp>
      <p:sp>
        <p:nvSpPr>
          <p:cNvPr id="503810" name="Rectangle 2"/>
          <p:cNvSpPr>
            <a:spLocks noGrp="1" noRot="1" noChangeAspect="1" noChangeArrowheads="1" noTextEdit="1"/>
          </p:cNvSpPr>
          <p:nvPr>
            <p:ph type="sldImg"/>
          </p:nvPr>
        </p:nvSpPr>
        <p:spPr>
          <a:ln/>
        </p:spPr>
      </p:sp>
      <p:sp>
        <p:nvSpPr>
          <p:cNvPr id="503811" name="Rectangle 3"/>
          <p:cNvSpPr>
            <a:spLocks noGrp="1" noChangeArrowheads="1"/>
          </p:cNvSpPr>
          <p:nvPr>
            <p:ph type="body" idx="1"/>
          </p:nvPr>
        </p:nvSpPr>
        <p:spPr/>
        <p:txBody>
          <a:bodyPr/>
          <a:lstStyle/>
          <a:p>
            <a:r>
              <a:rPr lang="en-US"/>
              <a:t>Figure 7.22 Exploring: Endocytosis in Animal Cells</a:t>
            </a:r>
          </a:p>
        </p:txBody>
      </p:sp>
    </p:spTree>
    <p:extLst>
      <p:ext uri="{BB962C8B-B14F-4D97-AF65-F5344CB8AC3E}">
        <p14:creationId xmlns:p14="http://schemas.microsoft.com/office/powerpoint/2010/main" val="98093709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F36862D6-8DF8-454A-A1CD-B30F094D91AE}" type="slidenum">
              <a:rPr lang="en-US" smtClean="0"/>
              <a:pPr/>
              <a:t>54</a:t>
            </a:fld>
            <a:endParaRPr lang="en-US"/>
          </a:p>
        </p:txBody>
      </p:sp>
    </p:spTree>
    <p:extLst>
      <p:ext uri="{BB962C8B-B14F-4D97-AF65-F5344CB8AC3E}">
        <p14:creationId xmlns:p14="http://schemas.microsoft.com/office/powerpoint/2010/main" val="671007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D2DC717-A865-42D7-8349-A1979DE8977E}" type="slidenum">
              <a:rPr lang="en-US" altLang="en-US" sz="1200" smtClean="0"/>
              <a:pPr/>
              <a:t>5</a:t>
            </a:fld>
            <a:endParaRPr lang="en-US" altLang="en-US" sz="1200" smtClean="0"/>
          </a:p>
        </p:txBody>
      </p:sp>
    </p:spTree>
    <p:extLst>
      <p:ext uri="{BB962C8B-B14F-4D97-AF65-F5344CB8AC3E}">
        <p14:creationId xmlns:p14="http://schemas.microsoft.com/office/powerpoint/2010/main" val="52399249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FD31EE-EDC4-4712-9148-13CEFAFB746C}" type="slidenum">
              <a:rPr lang="en-US"/>
              <a:pPr/>
              <a:t>64</a:t>
            </a:fld>
            <a:endParaRPr lang="en-US"/>
          </a:p>
        </p:txBody>
      </p:sp>
      <p:sp>
        <p:nvSpPr>
          <p:cNvPr id="450562" name="Rectangle 2"/>
          <p:cNvSpPr>
            <a:spLocks noGrp="1" noRot="1" noChangeAspect="1" noChangeArrowheads="1" noTextEdit="1"/>
          </p:cNvSpPr>
          <p:nvPr>
            <p:ph type="sldImg"/>
          </p:nvPr>
        </p:nvSpPr>
        <p:spPr>
          <a:ln/>
        </p:spPr>
      </p:sp>
      <p:sp>
        <p:nvSpPr>
          <p:cNvPr id="450563" name="Rectangle 3"/>
          <p:cNvSpPr>
            <a:spLocks noGrp="1" noChangeArrowheads="1"/>
          </p:cNvSpPr>
          <p:nvPr>
            <p:ph type="body" idx="1"/>
          </p:nvPr>
        </p:nvSpPr>
        <p:spPr/>
        <p:txBody>
          <a:bodyPr/>
          <a:lstStyle/>
          <a:p>
            <a:r>
              <a:rPr lang="en-US"/>
              <a:t>Figure 11.4 Communication by direct contact between cells.</a:t>
            </a:r>
          </a:p>
        </p:txBody>
      </p:sp>
    </p:spTree>
    <p:extLst>
      <p:ext uri="{BB962C8B-B14F-4D97-AF65-F5344CB8AC3E}">
        <p14:creationId xmlns:p14="http://schemas.microsoft.com/office/powerpoint/2010/main" val="30981019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0E2584-42EE-46D5-9797-C8A63BD6E709}" type="slidenum">
              <a:rPr lang="en-US"/>
              <a:pPr/>
              <a:t>65</a:t>
            </a:fld>
            <a:endParaRPr lang="en-US"/>
          </a:p>
        </p:txBody>
      </p:sp>
      <p:sp>
        <p:nvSpPr>
          <p:cNvPr id="456706" name="Rectangle 2"/>
          <p:cNvSpPr>
            <a:spLocks noGrp="1" noRot="1" noChangeAspect="1" noChangeArrowheads="1" noTextEdit="1"/>
          </p:cNvSpPr>
          <p:nvPr>
            <p:ph type="sldImg"/>
          </p:nvPr>
        </p:nvSpPr>
        <p:spPr>
          <a:ln/>
        </p:spPr>
      </p:sp>
      <p:sp>
        <p:nvSpPr>
          <p:cNvPr id="456707" name="Rectangle 3"/>
          <p:cNvSpPr>
            <a:spLocks noGrp="1" noChangeArrowheads="1"/>
          </p:cNvSpPr>
          <p:nvPr>
            <p:ph type="body" idx="1"/>
          </p:nvPr>
        </p:nvSpPr>
        <p:spPr/>
        <p:txBody>
          <a:bodyPr/>
          <a:lstStyle/>
          <a:p>
            <a:r>
              <a:rPr lang="en-US"/>
              <a:t>Figure 11.5 Local and long-distance cell signaling by secreted molecules in animals.</a:t>
            </a:r>
          </a:p>
        </p:txBody>
      </p:sp>
    </p:spTree>
    <p:extLst>
      <p:ext uri="{BB962C8B-B14F-4D97-AF65-F5344CB8AC3E}">
        <p14:creationId xmlns:p14="http://schemas.microsoft.com/office/powerpoint/2010/main" val="34001562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48411F-3E5F-4F9F-8C3A-55E0A35AB541}" type="slidenum">
              <a:rPr lang="en-US"/>
              <a:pPr/>
              <a:t>67</a:t>
            </a:fld>
            <a:endParaRPr lang="en-US"/>
          </a:p>
        </p:txBody>
      </p:sp>
      <p:sp>
        <p:nvSpPr>
          <p:cNvPr id="466946" name="Rectangle 2"/>
          <p:cNvSpPr>
            <a:spLocks noGrp="1" noRot="1" noChangeAspect="1" noChangeArrowheads="1" noTextEdit="1"/>
          </p:cNvSpPr>
          <p:nvPr>
            <p:ph type="sldImg"/>
          </p:nvPr>
        </p:nvSpPr>
        <p:spPr>
          <a:ln/>
        </p:spPr>
      </p:sp>
      <p:sp>
        <p:nvSpPr>
          <p:cNvPr id="466947" name="Rectangle 3"/>
          <p:cNvSpPr>
            <a:spLocks noGrp="1" noChangeArrowheads="1"/>
          </p:cNvSpPr>
          <p:nvPr>
            <p:ph type="body" idx="1"/>
          </p:nvPr>
        </p:nvSpPr>
        <p:spPr/>
        <p:txBody>
          <a:bodyPr/>
          <a:lstStyle/>
          <a:p>
            <a:r>
              <a:rPr lang="en-US"/>
              <a:t>Figure 11.6 Overview of cell signaling.</a:t>
            </a:r>
          </a:p>
          <a:p>
            <a:endParaRPr lang="en-US"/>
          </a:p>
        </p:txBody>
      </p:sp>
    </p:spTree>
    <p:extLst>
      <p:ext uri="{BB962C8B-B14F-4D97-AF65-F5344CB8AC3E}">
        <p14:creationId xmlns:p14="http://schemas.microsoft.com/office/powerpoint/2010/main" val="85642949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668D8E-D1B8-424A-8851-D2E02C95E0EA}" type="slidenum">
              <a:rPr lang="en-US"/>
              <a:pPr/>
              <a:t>70</a:t>
            </a:fld>
            <a:endParaRPr lang="en-US"/>
          </a:p>
        </p:txBody>
      </p:sp>
      <p:sp>
        <p:nvSpPr>
          <p:cNvPr id="471042" name="Rectangle 2"/>
          <p:cNvSpPr>
            <a:spLocks noGrp="1" noRot="1" noChangeAspect="1" noChangeArrowheads="1" noTextEdit="1"/>
          </p:cNvSpPr>
          <p:nvPr>
            <p:ph type="sldImg"/>
          </p:nvPr>
        </p:nvSpPr>
        <p:spPr>
          <a:ln/>
        </p:spPr>
      </p:sp>
      <p:sp>
        <p:nvSpPr>
          <p:cNvPr id="471043" name="Rectangle 3"/>
          <p:cNvSpPr>
            <a:spLocks noGrp="1" noChangeArrowheads="1"/>
          </p:cNvSpPr>
          <p:nvPr>
            <p:ph type="body" idx="1"/>
          </p:nvPr>
        </p:nvSpPr>
        <p:spPr/>
        <p:txBody>
          <a:bodyPr/>
          <a:lstStyle/>
          <a:p>
            <a:r>
              <a:rPr lang="en-US"/>
              <a:t>Figure 11.7 Exploring: Cell-Surface Transmembrane Receptors</a:t>
            </a:r>
          </a:p>
          <a:p>
            <a:endParaRPr lang="en-US"/>
          </a:p>
        </p:txBody>
      </p:sp>
    </p:spTree>
    <p:extLst>
      <p:ext uri="{BB962C8B-B14F-4D97-AF65-F5344CB8AC3E}">
        <p14:creationId xmlns:p14="http://schemas.microsoft.com/office/powerpoint/2010/main" val="134998741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6DDE60-9CE9-4658-BB41-96F9BF562E29}" type="slidenum">
              <a:rPr lang="en-US"/>
              <a:pPr/>
              <a:t>73</a:t>
            </a:fld>
            <a:endParaRPr lang="en-US"/>
          </a:p>
        </p:txBody>
      </p:sp>
      <p:sp>
        <p:nvSpPr>
          <p:cNvPr id="491522" name="Rectangle 2"/>
          <p:cNvSpPr>
            <a:spLocks noGrp="1" noRot="1" noChangeAspect="1" noChangeArrowheads="1" noTextEdit="1"/>
          </p:cNvSpPr>
          <p:nvPr>
            <p:ph type="sldImg"/>
          </p:nvPr>
        </p:nvSpPr>
        <p:spPr>
          <a:ln/>
        </p:spPr>
      </p:sp>
      <p:sp>
        <p:nvSpPr>
          <p:cNvPr id="491523" name="Rectangle 3"/>
          <p:cNvSpPr>
            <a:spLocks noGrp="1" noChangeArrowheads="1"/>
          </p:cNvSpPr>
          <p:nvPr>
            <p:ph type="body" idx="1"/>
          </p:nvPr>
        </p:nvSpPr>
        <p:spPr/>
        <p:txBody>
          <a:bodyPr/>
          <a:lstStyle/>
          <a:p>
            <a:r>
              <a:rPr lang="en-US"/>
              <a:t>Figure 11.10 A phosphorylation cascade.</a:t>
            </a:r>
          </a:p>
        </p:txBody>
      </p:sp>
    </p:spTree>
    <p:extLst>
      <p:ext uri="{BB962C8B-B14F-4D97-AF65-F5344CB8AC3E}">
        <p14:creationId xmlns:p14="http://schemas.microsoft.com/office/powerpoint/2010/main" val="155159281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50A59B-BED0-40D7-8A06-D87226F52C9D}" type="slidenum">
              <a:rPr lang="en-US"/>
              <a:pPr/>
              <a:t>74</a:t>
            </a:fld>
            <a:endParaRPr lang="en-US"/>
          </a:p>
        </p:txBody>
      </p:sp>
      <p:sp>
        <p:nvSpPr>
          <p:cNvPr id="501762" name="Rectangle 2"/>
          <p:cNvSpPr>
            <a:spLocks noGrp="1" noRot="1" noChangeAspect="1" noChangeArrowheads="1" noTextEdit="1"/>
          </p:cNvSpPr>
          <p:nvPr>
            <p:ph type="sldImg"/>
          </p:nvPr>
        </p:nvSpPr>
        <p:spPr>
          <a:ln/>
        </p:spPr>
      </p:sp>
      <p:sp>
        <p:nvSpPr>
          <p:cNvPr id="501763" name="Rectangle 3"/>
          <p:cNvSpPr>
            <a:spLocks noGrp="1" noChangeArrowheads="1"/>
          </p:cNvSpPr>
          <p:nvPr>
            <p:ph type="body" idx="1"/>
          </p:nvPr>
        </p:nvSpPr>
        <p:spPr/>
        <p:txBody>
          <a:bodyPr/>
          <a:lstStyle/>
          <a:p>
            <a:r>
              <a:rPr lang="en-US"/>
              <a:t>Figure 11.12 cAMP as a second messenger in a G protein signaling pathway.</a:t>
            </a:r>
          </a:p>
        </p:txBody>
      </p:sp>
    </p:spTree>
    <p:extLst>
      <p:ext uri="{BB962C8B-B14F-4D97-AF65-F5344CB8AC3E}">
        <p14:creationId xmlns:p14="http://schemas.microsoft.com/office/powerpoint/2010/main" val="189107378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DB3947-E758-405D-979F-42E3992668DB}" type="slidenum">
              <a:rPr lang="en-US"/>
              <a:pPr/>
              <a:t>78</a:t>
            </a:fld>
            <a:endParaRPr lang="en-US"/>
          </a:p>
        </p:txBody>
      </p:sp>
      <p:sp>
        <p:nvSpPr>
          <p:cNvPr id="514050" name="Rectangle 2"/>
          <p:cNvSpPr>
            <a:spLocks noGrp="1" noRot="1" noChangeAspect="1" noChangeArrowheads="1" noTextEdit="1"/>
          </p:cNvSpPr>
          <p:nvPr>
            <p:ph type="sldImg"/>
          </p:nvPr>
        </p:nvSpPr>
        <p:spPr>
          <a:ln/>
        </p:spPr>
      </p:sp>
      <p:sp>
        <p:nvSpPr>
          <p:cNvPr id="514051" name="Rectangle 3"/>
          <p:cNvSpPr>
            <a:spLocks noGrp="1" noChangeArrowheads="1"/>
          </p:cNvSpPr>
          <p:nvPr>
            <p:ph type="body" idx="1"/>
          </p:nvPr>
        </p:nvSpPr>
        <p:spPr/>
        <p:txBody>
          <a:bodyPr/>
          <a:lstStyle/>
          <a:p>
            <a:r>
              <a:rPr lang="en-US"/>
              <a:t>Figure 11.16 Cytoplasmic response to a signal: the stimulation of glycogen breakdown by epinephrine.</a:t>
            </a:r>
          </a:p>
        </p:txBody>
      </p:sp>
    </p:spTree>
    <p:extLst>
      <p:ext uri="{BB962C8B-B14F-4D97-AF65-F5344CB8AC3E}">
        <p14:creationId xmlns:p14="http://schemas.microsoft.com/office/powerpoint/2010/main" val="88016034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50A59B-BED0-40D7-8A06-D87226F52C9D}" type="slidenum">
              <a:rPr lang="en-US"/>
              <a:pPr/>
              <a:t>79</a:t>
            </a:fld>
            <a:endParaRPr lang="en-US"/>
          </a:p>
        </p:txBody>
      </p:sp>
      <p:sp>
        <p:nvSpPr>
          <p:cNvPr id="501762" name="Rectangle 2"/>
          <p:cNvSpPr>
            <a:spLocks noGrp="1" noRot="1" noChangeAspect="1" noChangeArrowheads="1" noTextEdit="1"/>
          </p:cNvSpPr>
          <p:nvPr>
            <p:ph type="sldImg"/>
          </p:nvPr>
        </p:nvSpPr>
        <p:spPr>
          <a:ln/>
        </p:spPr>
      </p:sp>
      <p:sp>
        <p:nvSpPr>
          <p:cNvPr id="501763" name="Rectangle 3"/>
          <p:cNvSpPr>
            <a:spLocks noGrp="1" noChangeArrowheads="1"/>
          </p:cNvSpPr>
          <p:nvPr>
            <p:ph type="body" idx="1"/>
          </p:nvPr>
        </p:nvSpPr>
        <p:spPr/>
        <p:txBody>
          <a:bodyPr/>
          <a:lstStyle/>
          <a:p>
            <a:r>
              <a:rPr lang="en-US"/>
              <a:t>Figure 11.12 cAMP as a second messenger in a G protein signaling pathway.</a:t>
            </a:r>
          </a:p>
        </p:txBody>
      </p:sp>
    </p:spTree>
    <p:extLst>
      <p:ext uri="{BB962C8B-B14F-4D97-AF65-F5344CB8AC3E}">
        <p14:creationId xmlns:p14="http://schemas.microsoft.com/office/powerpoint/2010/main" val="385084921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EF4D3B-80C2-4CE5-B69B-7817C826376A}" type="slidenum">
              <a:rPr lang="en-US"/>
              <a:pPr/>
              <a:t>82</a:t>
            </a:fld>
            <a:endParaRPr lang="en-US"/>
          </a:p>
        </p:txBody>
      </p:sp>
      <p:sp>
        <p:nvSpPr>
          <p:cNvPr id="454658" name="Rectangle 2"/>
          <p:cNvSpPr>
            <a:spLocks noGrp="1" noRot="1" noChangeAspect="1" noChangeArrowheads="1" noTextEdit="1"/>
          </p:cNvSpPr>
          <p:nvPr>
            <p:ph type="sldImg"/>
          </p:nvPr>
        </p:nvSpPr>
        <p:spPr>
          <a:ln/>
        </p:spPr>
      </p:sp>
      <p:sp>
        <p:nvSpPr>
          <p:cNvPr id="454659" name="Rectangle 3"/>
          <p:cNvSpPr>
            <a:spLocks noGrp="1" noChangeArrowheads="1"/>
          </p:cNvSpPr>
          <p:nvPr>
            <p:ph type="body" idx="1"/>
          </p:nvPr>
        </p:nvSpPr>
        <p:spPr/>
        <p:txBody>
          <a:bodyPr/>
          <a:lstStyle/>
          <a:p>
            <a:r>
              <a:rPr lang="en-US"/>
              <a:t>Figure 12.5 Chromosome duplication and distribution during cell division.</a:t>
            </a:r>
          </a:p>
          <a:p>
            <a:endParaRPr lang="en-US"/>
          </a:p>
        </p:txBody>
      </p:sp>
    </p:spTree>
    <p:extLst>
      <p:ext uri="{BB962C8B-B14F-4D97-AF65-F5344CB8AC3E}">
        <p14:creationId xmlns:p14="http://schemas.microsoft.com/office/powerpoint/2010/main" val="213078525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0C2927-E125-479C-85D8-0E0ABD0E1D24}" type="slidenum">
              <a:rPr lang="en-US"/>
              <a:pPr/>
              <a:t>84</a:t>
            </a:fld>
            <a:endParaRPr lang="en-US"/>
          </a:p>
        </p:txBody>
      </p:sp>
      <p:sp>
        <p:nvSpPr>
          <p:cNvPr id="456706" name="Rectangle 2"/>
          <p:cNvSpPr>
            <a:spLocks noGrp="1" noRot="1" noChangeAspect="1" noChangeArrowheads="1" noTextEdit="1"/>
          </p:cNvSpPr>
          <p:nvPr>
            <p:ph type="sldImg"/>
          </p:nvPr>
        </p:nvSpPr>
        <p:spPr>
          <a:ln/>
        </p:spPr>
      </p:sp>
      <p:sp>
        <p:nvSpPr>
          <p:cNvPr id="456707" name="Rectangle 3"/>
          <p:cNvSpPr>
            <a:spLocks noGrp="1" noChangeArrowheads="1"/>
          </p:cNvSpPr>
          <p:nvPr>
            <p:ph type="body" idx="1"/>
          </p:nvPr>
        </p:nvSpPr>
        <p:spPr/>
        <p:txBody>
          <a:bodyPr/>
          <a:lstStyle/>
          <a:p>
            <a:r>
              <a:rPr lang="en-US"/>
              <a:t>Figure 12.6 The cell cycle.</a:t>
            </a:r>
          </a:p>
        </p:txBody>
      </p:sp>
    </p:spTree>
    <p:extLst>
      <p:ext uri="{BB962C8B-B14F-4D97-AF65-F5344CB8AC3E}">
        <p14:creationId xmlns:p14="http://schemas.microsoft.com/office/powerpoint/2010/main" val="2553237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F36862D6-8DF8-454A-A1CD-B30F094D91AE}" type="slidenum">
              <a:rPr lang="en-US" smtClean="0"/>
              <a:pPr/>
              <a:t>6</a:t>
            </a:fld>
            <a:endParaRPr lang="en-US"/>
          </a:p>
        </p:txBody>
      </p:sp>
    </p:spTree>
    <p:extLst>
      <p:ext uri="{BB962C8B-B14F-4D97-AF65-F5344CB8AC3E}">
        <p14:creationId xmlns:p14="http://schemas.microsoft.com/office/powerpoint/2010/main" val="221768615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7326E2-3A92-4773-8BA0-7046B2DEADE9}" type="slidenum">
              <a:rPr lang="en-US"/>
              <a:pPr/>
              <a:t>85</a:t>
            </a:fld>
            <a:endParaRPr lang="en-US"/>
          </a:p>
        </p:txBody>
      </p:sp>
      <p:sp>
        <p:nvSpPr>
          <p:cNvPr id="458754" name="Rectangle 2"/>
          <p:cNvSpPr>
            <a:spLocks noGrp="1" noRot="1" noChangeAspect="1" noChangeArrowheads="1" noTextEdit="1"/>
          </p:cNvSpPr>
          <p:nvPr>
            <p:ph type="sldImg"/>
          </p:nvPr>
        </p:nvSpPr>
        <p:spPr>
          <a:ln/>
        </p:spPr>
      </p:sp>
      <p:sp>
        <p:nvSpPr>
          <p:cNvPr id="458755" name="Rectangle 3"/>
          <p:cNvSpPr>
            <a:spLocks noGrp="1" noChangeArrowheads="1"/>
          </p:cNvSpPr>
          <p:nvPr>
            <p:ph type="body" idx="1"/>
          </p:nvPr>
        </p:nvSpPr>
        <p:spPr/>
        <p:txBody>
          <a:bodyPr/>
          <a:lstStyle/>
          <a:p>
            <a:r>
              <a:rPr lang="en-US"/>
              <a:t>Figure 12.7 Exploring: Mitosis in an Animal Cell</a:t>
            </a:r>
          </a:p>
        </p:txBody>
      </p:sp>
    </p:spTree>
    <p:extLst>
      <p:ext uri="{BB962C8B-B14F-4D97-AF65-F5344CB8AC3E}">
        <p14:creationId xmlns:p14="http://schemas.microsoft.com/office/powerpoint/2010/main" val="247793874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88CBE7-7167-4EC7-A873-ECA31C68B0B4}" type="slidenum">
              <a:rPr lang="en-US"/>
              <a:pPr/>
              <a:t>86</a:t>
            </a:fld>
            <a:endParaRPr lang="en-US"/>
          </a:p>
        </p:txBody>
      </p:sp>
      <p:sp>
        <p:nvSpPr>
          <p:cNvPr id="493570" name="Rectangle 2"/>
          <p:cNvSpPr>
            <a:spLocks noGrp="1" noRot="1" noChangeAspect="1" noChangeArrowheads="1" noTextEdit="1"/>
          </p:cNvSpPr>
          <p:nvPr>
            <p:ph type="sldImg"/>
          </p:nvPr>
        </p:nvSpPr>
        <p:spPr>
          <a:ln/>
        </p:spPr>
      </p:sp>
      <p:sp>
        <p:nvSpPr>
          <p:cNvPr id="493571" name="Rectangle 3"/>
          <p:cNvSpPr>
            <a:spLocks noGrp="1" noChangeArrowheads="1"/>
          </p:cNvSpPr>
          <p:nvPr>
            <p:ph type="body" idx="1"/>
          </p:nvPr>
        </p:nvSpPr>
        <p:spPr/>
        <p:txBody>
          <a:bodyPr/>
          <a:lstStyle/>
          <a:p>
            <a:r>
              <a:rPr lang="en-US"/>
              <a:t>Figure 12.10 Cytokinesis in animal and plant cells.</a:t>
            </a:r>
          </a:p>
        </p:txBody>
      </p:sp>
    </p:spTree>
    <p:extLst>
      <p:ext uri="{BB962C8B-B14F-4D97-AF65-F5344CB8AC3E}">
        <p14:creationId xmlns:p14="http://schemas.microsoft.com/office/powerpoint/2010/main" val="93519141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932214-02D7-4B7F-9ADF-5CC1A59A74E2}" type="slidenum">
              <a:rPr lang="en-US"/>
              <a:pPr/>
              <a:t>87</a:t>
            </a:fld>
            <a:endParaRPr lang="en-US"/>
          </a:p>
        </p:txBody>
      </p:sp>
      <p:sp>
        <p:nvSpPr>
          <p:cNvPr id="507906" name="Rectangle 2"/>
          <p:cNvSpPr>
            <a:spLocks noGrp="1" noRot="1" noChangeAspect="1" noChangeArrowheads="1" noTextEdit="1"/>
          </p:cNvSpPr>
          <p:nvPr>
            <p:ph type="sldImg"/>
          </p:nvPr>
        </p:nvSpPr>
        <p:spPr>
          <a:ln/>
        </p:spPr>
      </p:sp>
      <p:sp>
        <p:nvSpPr>
          <p:cNvPr id="507907" name="Rectangle 3"/>
          <p:cNvSpPr>
            <a:spLocks noGrp="1" noChangeArrowheads="1"/>
          </p:cNvSpPr>
          <p:nvPr>
            <p:ph type="body" idx="1"/>
          </p:nvPr>
        </p:nvSpPr>
        <p:spPr/>
        <p:txBody>
          <a:bodyPr/>
          <a:lstStyle/>
          <a:p>
            <a:r>
              <a:rPr lang="en-US"/>
              <a:t>Figure 12.11 Mitosis in a plant cell.</a:t>
            </a:r>
          </a:p>
        </p:txBody>
      </p:sp>
    </p:spTree>
    <p:extLst>
      <p:ext uri="{BB962C8B-B14F-4D97-AF65-F5344CB8AC3E}">
        <p14:creationId xmlns:p14="http://schemas.microsoft.com/office/powerpoint/2010/main" val="124670109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0573AC-6F4B-4CE2-9F26-3E1DC7F6B446}" type="slidenum">
              <a:rPr lang="en-US"/>
              <a:pPr/>
              <a:t>89</a:t>
            </a:fld>
            <a:endParaRPr lang="en-US"/>
          </a:p>
        </p:txBody>
      </p:sp>
      <p:sp>
        <p:nvSpPr>
          <p:cNvPr id="540674" name="Rectangle 2"/>
          <p:cNvSpPr>
            <a:spLocks noGrp="1" noRot="1" noChangeAspect="1" noChangeArrowheads="1" noTextEdit="1"/>
          </p:cNvSpPr>
          <p:nvPr>
            <p:ph type="sldImg"/>
          </p:nvPr>
        </p:nvSpPr>
        <p:spPr>
          <a:ln/>
        </p:spPr>
      </p:sp>
      <p:sp>
        <p:nvSpPr>
          <p:cNvPr id="540675" name="Rectangle 3"/>
          <p:cNvSpPr>
            <a:spLocks noGrp="1" noChangeArrowheads="1"/>
          </p:cNvSpPr>
          <p:nvPr>
            <p:ph type="body" idx="1"/>
          </p:nvPr>
        </p:nvSpPr>
        <p:spPr/>
        <p:txBody>
          <a:bodyPr/>
          <a:lstStyle/>
          <a:p>
            <a:r>
              <a:rPr lang="en-US"/>
              <a:t>Figure 12.17 Molecular control of the cell cycle at the G</a:t>
            </a:r>
            <a:r>
              <a:rPr lang="en-US" baseline="-25000"/>
              <a:t>2</a:t>
            </a:r>
            <a:r>
              <a:rPr lang="en-US"/>
              <a:t> checkpoint.</a:t>
            </a:r>
          </a:p>
        </p:txBody>
      </p:sp>
    </p:spTree>
    <p:extLst>
      <p:ext uri="{BB962C8B-B14F-4D97-AF65-F5344CB8AC3E}">
        <p14:creationId xmlns:p14="http://schemas.microsoft.com/office/powerpoint/2010/main" val="205127985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3C9A22-EE2E-4C26-B3DA-15236779123B}" type="slidenum">
              <a:rPr lang="en-US"/>
              <a:pPr/>
              <a:t>91</a:t>
            </a:fld>
            <a:endParaRPr lang="en-US"/>
          </a:p>
        </p:txBody>
      </p:sp>
      <p:sp>
        <p:nvSpPr>
          <p:cNvPr id="546818" name="Rectangle 2"/>
          <p:cNvSpPr>
            <a:spLocks noGrp="1" noRot="1" noChangeAspect="1" noChangeArrowheads="1" noTextEdit="1"/>
          </p:cNvSpPr>
          <p:nvPr>
            <p:ph type="sldImg"/>
          </p:nvPr>
        </p:nvSpPr>
        <p:spPr>
          <a:ln/>
        </p:spPr>
      </p:sp>
      <p:sp>
        <p:nvSpPr>
          <p:cNvPr id="546819" name="Rectangle 3"/>
          <p:cNvSpPr>
            <a:spLocks noGrp="1" noChangeArrowheads="1"/>
          </p:cNvSpPr>
          <p:nvPr>
            <p:ph type="body" idx="1"/>
          </p:nvPr>
        </p:nvSpPr>
        <p:spPr/>
        <p:txBody>
          <a:bodyPr/>
          <a:lstStyle/>
          <a:p>
            <a:r>
              <a:rPr lang="en-US"/>
              <a:t>Figure 12.18 The effect of platelet-derived growth factor (PDGF) on cell division.</a:t>
            </a:r>
          </a:p>
        </p:txBody>
      </p:sp>
    </p:spTree>
    <p:extLst>
      <p:ext uri="{BB962C8B-B14F-4D97-AF65-F5344CB8AC3E}">
        <p14:creationId xmlns:p14="http://schemas.microsoft.com/office/powerpoint/2010/main" val="299817321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363E0A-EC67-45E4-9519-E2FE08C5FEC2}" type="slidenum">
              <a:rPr lang="en-US"/>
              <a:pPr/>
              <a:t>92</a:t>
            </a:fld>
            <a:endParaRPr lang="en-US"/>
          </a:p>
        </p:txBody>
      </p:sp>
      <p:sp>
        <p:nvSpPr>
          <p:cNvPr id="550914" name="Rectangle 2"/>
          <p:cNvSpPr>
            <a:spLocks noGrp="1" noRot="1" noChangeAspect="1" noChangeArrowheads="1" noTextEdit="1"/>
          </p:cNvSpPr>
          <p:nvPr>
            <p:ph type="sldImg"/>
          </p:nvPr>
        </p:nvSpPr>
        <p:spPr>
          <a:ln/>
        </p:spPr>
      </p:sp>
      <p:sp>
        <p:nvSpPr>
          <p:cNvPr id="550915" name="Rectangle 3"/>
          <p:cNvSpPr>
            <a:spLocks noGrp="1" noChangeArrowheads="1"/>
          </p:cNvSpPr>
          <p:nvPr>
            <p:ph type="body" idx="1"/>
          </p:nvPr>
        </p:nvSpPr>
        <p:spPr/>
        <p:txBody>
          <a:bodyPr/>
          <a:lstStyle/>
          <a:p>
            <a:r>
              <a:rPr lang="en-US"/>
              <a:t>Figure 12.19 Density-dependent inhibition and anchorage dependence of cell division.</a:t>
            </a:r>
          </a:p>
        </p:txBody>
      </p:sp>
    </p:spTree>
    <p:extLst>
      <p:ext uri="{BB962C8B-B14F-4D97-AF65-F5344CB8AC3E}">
        <p14:creationId xmlns:p14="http://schemas.microsoft.com/office/powerpoint/2010/main" val="311409448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E93212-3F28-40B3-A676-FF4D2F495B75}" type="slidenum">
              <a:rPr lang="en-US"/>
              <a:pPr/>
              <a:t>94</a:t>
            </a:fld>
            <a:endParaRPr lang="en-US"/>
          </a:p>
        </p:txBody>
      </p:sp>
      <p:sp>
        <p:nvSpPr>
          <p:cNvPr id="559106" name="Rectangle 2"/>
          <p:cNvSpPr>
            <a:spLocks noGrp="1" noRot="1" noChangeAspect="1" noChangeArrowheads="1" noTextEdit="1"/>
          </p:cNvSpPr>
          <p:nvPr>
            <p:ph type="sldImg"/>
          </p:nvPr>
        </p:nvSpPr>
        <p:spPr>
          <a:ln/>
        </p:spPr>
      </p:sp>
      <p:sp>
        <p:nvSpPr>
          <p:cNvPr id="559107" name="Rectangle 3"/>
          <p:cNvSpPr>
            <a:spLocks noGrp="1" noChangeArrowheads="1"/>
          </p:cNvSpPr>
          <p:nvPr>
            <p:ph type="body" idx="1"/>
          </p:nvPr>
        </p:nvSpPr>
        <p:spPr/>
        <p:txBody>
          <a:bodyPr/>
          <a:lstStyle/>
          <a:p>
            <a:r>
              <a:rPr lang="en-US"/>
              <a:t>Figure 12.20 The growth and metastasis of a malignant breast tumor.</a:t>
            </a:r>
          </a:p>
        </p:txBody>
      </p:sp>
    </p:spTree>
    <p:extLst>
      <p:ext uri="{BB962C8B-B14F-4D97-AF65-F5344CB8AC3E}">
        <p14:creationId xmlns:p14="http://schemas.microsoft.com/office/powerpoint/2010/main" val="3380893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F36862D6-8DF8-454A-A1CD-B30F094D91AE}" type="slidenum">
              <a:rPr lang="en-US" smtClean="0"/>
              <a:pPr/>
              <a:t>7</a:t>
            </a:fld>
            <a:endParaRPr lang="en-US"/>
          </a:p>
        </p:txBody>
      </p:sp>
    </p:spTree>
    <p:extLst>
      <p:ext uri="{BB962C8B-B14F-4D97-AF65-F5344CB8AC3E}">
        <p14:creationId xmlns:p14="http://schemas.microsoft.com/office/powerpoint/2010/main" val="3014342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F36862D6-8DF8-454A-A1CD-B30F094D91AE}" type="slidenum">
              <a:rPr lang="en-US" smtClean="0"/>
              <a:pPr/>
              <a:t>8</a:t>
            </a:fld>
            <a:endParaRPr lang="en-US"/>
          </a:p>
        </p:txBody>
      </p:sp>
    </p:spTree>
    <p:extLst>
      <p:ext uri="{BB962C8B-B14F-4D97-AF65-F5344CB8AC3E}">
        <p14:creationId xmlns:p14="http://schemas.microsoft.com/office/powerpoint/2010/main" val="287564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CDC64BDC-E06D-488B-9070-688F27D1EDFE}" type="slidenum">
              <a:rPr lang="en-US" smtClean="0"/>
              <a:pPr/>
              <a:t>9</a:t>
            </a:fld>
            <a:endParaRPr lang="en-US" smtClean="0"/>
          </a:p>
        </p:txBody>
      </p:sp>
      <p:sp>
        <p:nvSpPr>
          <p:cNvPr id="148483" name="Rectangle 2"/>
          <p:cNvSpPr>
            <a:spLocks noGrp="1" noRot="1" noChangeAspect="1" noChangeArrowheads="1" noTextEdit="1"/>
          </p:cNvSpPr>
          <p:nvPr>
            <p:ph type="sldImg"/>
            <p:custDataLst>
              <p:tags r:id="rId1"/>
            </p:custDataLst>
          </p:nvPr>
        </p:nvSpPr>
        <p:spPr>
          <a:ln/>
        </p:spPr>
      </p:sp>
      <p:sp>
        <p:nvSpPr>
          <p:cNvPr id="148484" name="Rectangle 3"/>
          <p:cNvSpPr>
            <a:spLocks noGrp="1" noChangeArrowheads="1"/>
          </p:cNvSpPr>
          <p:nvPr>
            <p:ph type="body" idx="1"/>
          </p:nvPr>
        </p:nvSpPr>
        <p:spPr>
          <a:noFill/>
          <a:ln w="9525"/>
        </p:spPr>
        <p:txBody>
          <a:bodyPr/>
          <a:lstStyle/>
          <a:p>
            <a:pPr eaLnBrk="1" hangingPunct="1"/>
            <a:r>
              <a:rPr lang="en-US" smtClean="0"/>
              <a:t>Figure 6.5 A prokaryotic cell.</a:t>
            </a:r>
          </a:p>
        </p:txBody>
      </p:sp>
    </p:spTree>
    <p:extLst>
      <p:ext uri="{BB962C8B-B14F-4D97-AF65-F5344CB8AC3E}">
        <p14:creationId xmlns:p14="http://schemas.microsoft.com/office/powerpoint/2010/main" val="75071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564CF2E0-CCC4-4E1E-9902-C3C36AB3FDA4}" type="datetimeFigureOut">
              <a:rPr lang="en-US" smtClean="0"/>
              <a:pPr/>
              <a:t>10/5/2016</a:t>
            </a:fld>
            <a:endParaRPr lang="en-US"/>
          </a:p>
        </p:txBody>
      </p:sp>
      <p:sp>
        <p:nvSpPr>
          <p:cNvPr id="17" name="Footer Placeholder 16"/>
          <p:cNvSpPr>
            <a:spLocks noGrp="1"/>
          </p:cNvSpPr>
          <p:nvPr>
            <p:ph type="ftr" sz="quarter" idx="11"/>
          </p:nvPr>
        </p:nvSpPr>
        <p:spPr/>
        <p:txBody>
          <a:bodyPr/>
          <a:lstStyle/>
          <a:p>
            <a:endParaRPr kumimoji="0"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6F42FDE4-A7DD-41A7-A0A6-9B649FB43336}" type="slidenum">
              <a:rPr kumimoji="0" lang="en-US" smtClean="0"/>
              <a:pPr/>
              <a:t>‹#›</a:t>
            </a:fld>
            <a:endParaRPr kumimoji="0" lang="en-US" sz="1400" dirty="0">
              <a:solidFill>
                <a:srgbClr val="FFFFFF"/>
              </a:solidFill>
            </a:endParaRPr>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64CF2E0-CCC4-4E1E-9902-C3C36AB3FDA4}" type="datetimeFigureOut">
              <a:rPr lang="en-US" smtClean="0"/>
              <a:pPr/>
              <a:t>10/5/2016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F42FDE4-A7DD-41A7-A0A6-9B649FB43336}"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64CF2E0-CCC4-4E1E-9902-C3C36AB3FDA4}" type="datetimeFigureOut">
              <a:rPr lang="en-US" smtClean="0"/>
              <a:pPr/>
              <a:t>10/5/2016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F42FDE4-A7DD-41A7-A0A6-9B649FB43336}"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564CF2E0-CCC4-4E1E-9902-C3C36AB3FDA4}" type="datetimeFigureOut">
              <a:rPr lang="en-US" smtClean="0"/>
              <a:pPr/>
              <a:t>10/5/2016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F42FDE4-A7DD-41A7-A0A6-9B649FB43336}" type="slidenum">
              <a:rPr kumimoji="0" lang="en-US" smtClean="0"/>
              <a:pPr/>
              <a:t>‹#›</a:t>
            </a:fld>
            <a:endParaRPr kumimoji="0"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64CF2E0-CCC4-4E1E-9902-C3C36AB3FDA4}" type="datetimeFigureOut">
              <a:rPr lang="en-US" smtClean="0"/>
              <a:pPr/>
              <a:t>10/5/2016</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kumimoji="0" lang="en-US" dirty="0"/>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6F42FDE4-A7DD-41A7-A0A6-9B649FB43336}" type="slidenum">
              <a:rPr kumimoji="0" lang="en-US" smtClean="0"/>
              <a:pPr/>
              <a:t>‹#›</a:t>
            </a:fld>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564CF2E0-CCC4-4E1E-9902-C3C36AB3FDA4}" type="datetimeFigureOut">
              <a:rPr lang="en-US" smtClean="0"/>
              <a:pPr/>
              <a:t>10/5/2016</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F42FDE4-A7DD-41A7-A0A6-9B649FB43336}" type="slidenum">
              <a:rPr kumimoji="0" lang="en-US" smtClean="0"/>
              <a:pPr/>
              <a:t>‹#›</a:t>
            </a:fld>
            <a:endParaRPr kumimoji="0"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564CF2E0-CCC4-4E1E-9902-C3C36AB3FDA4}" type="datetimeFigureOut">
              <a:rPr lang="en-US" smtClean="0"/>
              <a:pPr/>
              <a:t>10/5/2016</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6F42FDE4-A7DD-41A7-A0A6-9B649FB43336}" type="slidenum">
              <a:rPr kumimoji="0" lang="en-US" smtClean="0"/>
              <a:pPr/>
              <a:t>‹#›</a:t>
            </a:fld>
            <a:endParaRPr kumimoji="0"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4CF2E0-CCC4-4E1E-9902-C3C36AB3FDA4}" type="datetimeFigureOut">
              <a:rPr lang="en-US" smtClean="0"/>
              <a:pPr/>
              <a:t>10/5/2016</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6F42FDE4-A7DD-41A7-A0A6-9B649FB43336}"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4CF2E0-CCC4-4E1E-9902-C3C36AB3FDA4}" type="datetimeFigureOut">
              <a:rPr lang="en-US" smtClean="0"/>
              <a:pPr/>
              <a:t>10/5/2016</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6F42FDE4-A7DD-41A7-A0A6-9B649FB43336}"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64CF2E0-CCC4-4E1E-9902-C3C36AB3FDA4}" type="datetimeFigureOut">
              <a:rPr lang="en-US" smtClean="0"/>
              <a:pPr/>
              <a:t>10/5/2016</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F42FDE4-A7DD-41A7-A0A6-9B649FB43336}" type="slidenum">
              <a:rPr kumimoji="0" lang="en-US" smtClean="0"/>
              <a:pPr/>
              <a:t>‹#›</a:t>
            </a:fld>
            <a:endParaRPr kumimoji="0"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64CF2E0-CCC4-4E1E-9902-C3C36AB3FDA4}" type="datetimeFigureOut">
              <a:rPr lang="en-US" smtClean="0"/>
              <a:pPr/>
              <a:t>10/5/2016</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kumimoji="0" lang="en-US" dirty="0"/>
          </a:p>
        </p:txBody>
      </p:sp>
      <p:sp>
        <p:nvSpPr>
          <p:cNvPr id="7" name="Slide Number Placeholder 6"/>
          <p:cNvSpPr>
            <a:spLocks noGrp="1"/>
          </p:cNvSpPr>
          <p:nvPr>
            <p:ph type="sldNum" sz="quarter" idx="12"/>
          </p:nvPr>
        </p:nvSpPr>
        <p:spPr>
          <a:xfrm>
            <a:off x="146304" y="6208776"/>
            <a:ext cx="457200" cy="457200"/>
          </a:xfrm>
        </p:spPr>
        <p:txBody>
          <a:bodyPr/>
          <a:lstStyle/>
          <a:p>
            <a:fld id="{6F42FDE4-A7DD-41A7-A0A6-9B649FB43336}" type="slidenum">
              <a:rPr kumimoji="0" lang="en-US" smtClean="0"/>
              <a:pPr/>
              <a:t>‹#›</a:t>
            </a:fld>
            <a:endParaRPr kumimoji="0" lang="en-US"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algn="r" eaLnBrk="1" latinLnBrk="0" hangingPunct="1"/>
            <a:fld id="{564CF2E0-CCC4-4E1E-9902-C3C36AB3FDA4}" type="datetimeFigureOut">
              <a:rPr lang="en-US" smtClean="0"/>
              <a:pPr algn="r" eaLnBrk="1" latinLnBrk="0" hangingPunct="1"/>
              <a:t>10/5/2016</a:t>
            </a:fld>
            <a:endParaRPr lang="en-US" sz="1400" dirty="0">
              <a:solidFill>
                <a:schemeClr val="tx2"/>
              </a:solidFill>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kumimoji="0" lang="en-US" sz="1400" dirty="0">
              <a:solidFill>
                <a:schemeClr val="tx2"/>
              </a:solidFill>
            </a:endParaRP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algn="ctr" eaLnBrk="1" latinLnBrk="0" hangingPunct="1"/>
            <a:fld id="{6F42FDE4-A7DD-41A7-A0A6-9B649FB43336}" type="slidenum">
              <a:rPr kumimoji="0" lang="en-US" smtClean="0"/>
              <a:pPr algn="ctr" eaLnBrk="1" latinLnBrk="0" hangingPunct="1"/>
              <a:t>‹#›</a:t>
            </a:fld>
            <a:endParaRPr kumimoji="0" lang="en-US" sz="1400" dirty="0">
              <a:solidFill>
                <a:srgbClr val="FFFFFF"/>
              </a:solidFill>
              <a:latin typeface="+mj-lt"/>
              <a:ea typeface="+mj-ea"/>
              <a:cs typeface="+mj-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learn.genetics.utah.edu/content/begin/cells/scale/"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stolaf.edu/people/giannini/flashanimat/lipids/membrane%20fluidity.swf"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www.youtube.com/watch?v=iG6Dd3COug4"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7.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8.xml.rels><?xml version="1.0" encoding="UTF-8" standalone="yes"?>
<Relationships xmlns="http://schemas.openxmlformats.org/package/2006/relationships"><Relationship Id="rId3" Type="http://schemas.openxmlformats.org/officeDocument/2006/relationships/hyperlink" Target="http://learn.genetics.utah.edu/content/begin/cells/scale/"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r>
              <a:rPr lang="en-US" sz="4000" dirty="0" smtClean="0"/>
              <a:t>Cells</a:t>
            </a:r>
            <a:endParaRPr lang="en-US" sz="4000" dirty="0"/>
          </a:p>
        </p:txBody>
      </p:sp>
      <p:sp>
        <p:nvSpPr>
          <p:cNvPr id="3" name="Title 2"/>
          <p:cNvSpPr>
            <a:spLocks noGrp="1"/>
          </p:cNvSpPr>
          <p:nvPr>
            <p:ph type="ctrTitle"/>
          </p:nvPr>
        </p:nvSpPr>
        <p:spPr/>
        <p:txBody>
          <a:bodyPr/>
          <a:lstStyle/>
          <a:p>
            <a:r>
              <a:rPr lang="en-US" dirty="0" smtClean="0"/>
              <a:t>AP Biology </a:t>
            </a:r>
            <a:r>
              <a:rPr lang="en-US" smtClean="0"/>
              <a:t>Unit 3</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sz="quarter" idx="1"/>
          </p:nvPr>
        </p:nvPicPr>
        <p:blipFill>
          <a:blip r:embed="rId3" cstate="print"/>
          <a:srcRect/>
          <a:stretch>
            <a:fillRect/>
          </a:stretch>
        </p:blipFill>
        <p:spPr bwMode="auto">
          <a:xfrm>
            <a:off x="0" y="60610"/>
            <a:ext cx="8305800" cy="6797390"/>
          </a:xfrm>
          <a:prstGeom prst="rect">
            <a:avLst/>
          </a:prstGeom>
          <a:noFill/>
          <a:ln w="9525">
            <a:noFill/>
            <a:miter lim="800000"/>
            <a:headEnd/>
            <a:tailEnd/>
          </a:ln>
        </p:spPr>
      </p:pic>
    </p:spTree>
    <p:extLst>
      <p:ext uri="{BB962C8B-B14F-4D97-AF65-F5344CB8AC3E}">
        <p14:creationId xmlns:p14="http://schemas.microsoft.com/office/powerpoint/2010/main" val="15948383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sz="quarter" idx="1"/>
          </p:nvPr>
        </p:nvPicPr>
        <p:blipFill>
          <a:blip r:embed="rId3" cstate="print"/>
          <a:srcRect/>
          <a:stretch>
            <a:fillRect/>
          </a:stretch>
        </p:blipFill>
        <p:spPr bwMode="auto">
          <a:xfrm>
            <a:off x="0" y="24816"/>
            <a:ext cx="5943600" cy="6833184"/>
          </a:xfrm>
          <a:prstGeom prst="rect">
            <a:avLst/>
          </a:prstGeom>
          <a:noFill/>
          <a:ln w="9525">
            <a:noFill/>
            <a:miter lim="800000"/>
            <a:headEnd/>
            <a:tailEnd/>
          </a:ln>
        </p:spPr>
      </p:pic>
    </p:spTree>
    <p:extLst>
      <p:ext uri="{BB962C8B-B14F-4D97-AF65-F5344CB8AC3E}">
        <p14:creationId xmlns:p14="http://schemas.microsoft.com/office/powerpoint/2010/main" val="8312616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54" descr="06_08aEukaryoticCell-U"/>
          <p:cNvPicPr>
            <a:picLocks noChangeAspect="1" noChangeArrowheads="1"/>
          </p:cNvPicPr>
          <p:nvPr/>
        </p:nvPicPr>
        <p:blipFill>
          <a:blip r:embed="rId3" cstate="print"/>
          <a:srcRect/>
          <a:stretch>
            <a:fillRect/>
          </a:stretch>
        </p:blipFill>
        <p:spPr bwMode="auto">
          <a:xfrm>
            <a:off x="296863" y="407988"/>
            <a:ext cx="8548687" cy="6042025"/>
          </a:xfrm>
          <a:prstGeom prst="rect">
            <a:avLst/>
          </a:prstGeom>
          <a:noFill/>
          <a:ln w="9525">
            <a:noFill/>
            <a:miter lim="800000"/>
            <a:headEnd/>
            <a:tailEnd/>
          </a:ln>
        </p:spPr>
      </p:pic>
      <p:sp>
        <p:nvSpPr>
          <p:cNvPr id="28675" name="Rectangle 2"/>
          <p:cNvSpPr>
            <a:spLocks noGrp="1" noChangeArrowheads="1"/>
          </p:cNvSpPr>
          <p:nvPr>
            <p:ph type="ctrTitle"/>
          </p:nvPr>
        </p:nvSpPr>
        <p:spPr bwMode="auto">
          <a:xfrm>
            <a:off x="152400" y="0"/>
            <a:ext cx="1981200" cy="304800"/>
          </a:xfrm>
          <a:noFill/>
          <a:ln w="3175">
            <a:miter lim="800000"/>
            <a:headEnd/>
            <a:tailEnd/>
          </a:ln>
        </p:spPr>
        <p:txBody>
          <a:bodyPr vert="horz" wrap="square" lIns="91440" tIns="45720" rIns="91440" bIns="45720" numCol="1" anchor="t" anchorCtr="0" compatLnSpc="1">
            <a:prstTxWarp prst="textNoShape">
              <a:avLst/>
            </a:prstTxWarp>
          </a:bodyPr>
          <a:lstStyle/>
          <a:p>
            <a:pPr algn="l" eaLnBrk="1" hangingPunct="1"/>
            <a:r>
              <a:rPr lang="en-US" sz="1200" smtClean="0">
                <a:latin typeface="Arial" charset="0"/>
              </a:rPr>
              <a:t>Figure 6.8a</a:t>
            </a:r>
          </a:p>
        </p:txBody>
      </p:sp>
      <p:sp>
        <p:nvSpPr>
          <p:cNvPr id="28676" name="Text Box 3"/>
          <p:cNvSpPr txBox="1">
            <a:spLocks noChangeArrowheads="1"/>
          </p:cNvSpPr>
          <p:nvPr/>
        </p:nvSpPr>
        <p:spPr bwMode="auto">
          <a:xfrm>
            <a:off x="2513013" y="407988"/>
            <a:ext cx="3870325" cy="176212"/>
          </a:xfrm>
          <a:prstGeom prst="rect">
            <a:avLst/>
          </a:prstGeom>
          <a:noFill/>
          <a:ln w="9525">
            <a:noFill/>
            <a:miter lim="800000"/>
            <a:headEnd/>
            <a:tailEnd/>
          </a:ln>
        </p:spPr>
        <p:txBody>
          <a:bodyPr wrap="none" lIns="0" tIns="0" rIns="0" bIns="0"/>
          <a:lstStyle/>
          <a:p>
            <a:r>
              <a:rPr lang="en-US" sz="1800" b="1">
                <a:latin typeface="Arial" charset="0"/>
              </a:rPr>
              <a:t>ENDOPLASMIC RETICULUM (ER)</a:t>
            </a:r>
          </a:p>
        </p:txBody>
      </p:sp>
      <p:sp>
        <p:nvSpPr>
          <p:cNvPr id="28677" name="AutoShape 6"/>
          <p:cNvSpPr>
            <a:spLocks/>
          </p:cNvSpPr>
          <p:nvPr/>
        </p:nvSpPr>
        <p:spPr bwMode="auto">
          <a:xfrm rot="-5400000">
            <a:off x="4217194" y="-207168"/>
            <a:ext cx="134937" cy="1854200"/>
          </a:xfrm>
          <a:prstGeom prst="rightBrace">
            <a:avLst>
              <a:gd name="adj1" fmla="val 114510"/>
              <a:gd name="adj2" fmla="val 50000"/>
            </a:avLst>
          </a:prstGeom>
          <a:noFill/>
          <a:ln w="12700">
            <a:solidFill>
              <a:schemeClr val="tx1"/>
            </a:solidFill>
            <a:round/>
            <a:headEnd/>
            <a:tailEnd/>
          </a:ln>
        </p:spPr>
        <p:txBody>
          <a:bodyPr wrap="none" anchor="ctr"/>
          <a:lstStyle/>
          <a:p>
            <a:endParaRPr lang="en-US"/>
          </a:p>
        </p:txBody>
      </p:sp>
      <p:sp>
        <p:nvSpPr>
          <p:cNvPr id="28678" name="Text Box 7"/>
          <p:cNvSpPr txBox="1">
            <a:spLocks noChangeArrowheads="1"/>
          </p:cNvSpPr>
          <p:nvPr/>
        </p:nvSpPr>
        <p:spPr bwMode="auto">
          <a:xfrm>
            <a:off x="3400425" y="820738"/>
            <a:ext cx="730250" cy="403225"/>
          </a:xfrm>
          <a:prstGeom prst="rect">
            <a:avLst/>
          </a:prstGeom>
          <a:noFill/>
          <a:ln w="9525">
            <a:noFill/>
            <a:miter lim="800000"/>
            <a:headEnd/>
            <a:tailEnd/>
          </a:ln>
        </p:spPr>
        <p:txBody>
          <a:bodyPr wrap="none" lIns="0" tIns="0" rIns="0" bIns="0"/>
          <a:lstStyle/>
          <a:p>
            <a:pPr algn="ctr">
              <a:lnSpc>
                <a:spcPct val="90000"/>
              </a:lnSpc>
            </a:pPr>
            <a:r>
              <a:rPr lang="en-US" sz="1800" b="1">
                <a:latin typeface="Arial" charset="0"/>
              </a:rPr>
              <a:t>Rough</a:t>
            </a:r>
            <a:br>
              <a:rPr lang="en-US" sz="1800" b="1">
                <a:latin typeface="Arial" charset="0"/>
              </a:rPr>
            </a:br>
            <a:r>
              <a:rPr lang="en-US" sz="1800" b="1">
                <a:latin typeface="Arial" charset="0"/>
              </a:rPr>
              <a:t>ER</a:t>
            </a:r>
          </a:p>
        </p:txBody>
      </p:sp>
      <p:sp>
        <p:nvSpPr>
          <p:cNvPr id="28679" name="Text Box 8"/>
          <p:cNvSpPr txBox="1">
            <a:spLocks noChangeArrowheads="1"/>
          </p:cNvSpPr>
          <p:nvPr/>
        </p:nvSpPr>
        <p:spPr bwMode="auto">
          <a:xfrm>
            <a:off x="4376738" y="811213"/>
            <a:ext cx="730250" cy="403225"/>
          </a:xfrm>
          <a:prstGeom prst="rect">
            <a:avLst/>
          </a:prstGeom>
          <a:noFill/>
          <a:ln w="9525">
            <a:noFill/>
            <a:miter lim="800000"/>
            <a:headEnd/>
            <a:tailEnd/>
          </a:ln>
        </p:spPr>
        <p:txBody>
          <a:bodyPr wrap="none" lIns="0" tIns="0" rIns="0" bIns="0"/>
          <a:lstStyle/>
          <a:p>
            <a:pPr algn="ctr">
              <a:lnSpc>
                <a:spcPct val="90000"/>
              </a:lnSpc>
            </a:pPr>
            <a:r>
              <a:rPr lang="en-US" sz="1800" b="1">
                <a:latin typeface="Arial" charset="0"/>
              </a:rPr>
              <a:t>Smooth</a:t>
            </a:r>
            <a:br>
              <a:rPr lang="en-US" sz="1800" b="1">
                <a:latin typeface="Arial" charset="0"/>
              </a:rPr>
            </a:br>
            <a:r>
              <a:rPr lang="en-US" sz="1800" b="1">
                <a:latin typeface="Arial" charset="0"/>
              </a:rPr>
              <a:t>ER</a:t>
            </a:r>
          </a:p>
        </p:txBody>
      </p:sp>
      <p:sp>
        <p:nvSpPr>
          <p:cNvPr id="28680" name="AutoShape 9"/>
          <p:cNvSpPr>
            <a:spLocks/>
          </p:cNvSpPr>
          <p:nvPr/>
        </p:nvSpPr>
        <p:spPr bwMode="auto">
          <a:xfrm>
            <a:off x="7610475" y="666750"/>
            <a:ext cx="146050" cy="1155700"/>
          </a:xfrm>
          <a:prstGeom prst="rightBrace">
            <a:avLst>
              <a:gd name="adj1" fmla="val 65942"/>
              <a:gd name="adj2" fmla="val 50000"/>
            </a:avLst>
          </a:prstGeom>
          <a:noFill/>
          <a:ln w="12700">
            <a:solidFill>
              <a:schemeClr val="tx1"/>
            </a:solidFill>
            <a:round/>
            <a:headEnd/>
            <a:tailEnd/>
          </a:ln>
        </p:spPr>
        <p:txBody>
          <a:bodyPr wrap="none" anchor="ctr"/>
          <a:lstStyle/>
          <a:p>
            <a:endParaRPr lang="en-US"/>
          </a:p>
        </p:txBody>
      </p:sp>
      <p:sp>
        <p:nvSpPr>
          <p:cNvPr id="28681" name="Text Box 10"/>
          <p:cNvSpPr txBox="1">
            <a:spLocks noChangeArrowheads="1"/>
          </p:cNvSpPr>
          <p:nvPr/>
        </p:nvSpPr>
        <p:spPr bwMode="auto">
          <a:xfrm>
            <a:off x="6503988" y="679450"/>
            <a:ext cx="996950" cy="428625"/>
          </a:xfrm>
          <a:prstGeom prst="rect">
            <a:avLst/>
          </a:prstGeom>
          <a:noFill/>
          <a:ln w="9525">
            <a:noFill/>
            <a:miter lim="800000"/>
            <a:headEnd/>
            <a:tailEnd/>
          </a:ln>
        </p:spPr>
        <p:txBody>
          <a:bodyPr wrap="none" lIns="0" tIns="0" rIns="0" bIns="0"/>
          <a:lstStyle/>
          <a:p>
            <a:pPr>
              <a:lnSpc>
                <a:spcPct val="80000"/>
              </a:lnSpc>
            </a:pPr>
            <a:r>
              <a:rPr lang="en-US" sz="1800" b="1">
                <a:latin typeface="Arial" charset="0"/>
              </a:rPr>
              <a:t>Nuclear</a:t>
            </a:r>
            <a:br>
              <a:rPr lang="en-US" sz="1800" b="1">
                <a:latin typeface="Arial" charset="0"/>
              </a:rPr>
            </a:br>
            <a:r>
              <a:rPr lang="en-US" sz="1800" b="1">
                <a:latin typeface="Arial" charset="0"/>
              </a:rPr>
              <a:t>envelope</a:t>
            </a:r>
          </a:p>
        </p:txBody>
      </p:sp>
      <p:sp>
        <p:nvSpPr>
          <p:cNvPr id="28682" name="Text Box 11"/>
          <p:cNvSpPr txBox="1">
            <a:spLocks noChangeArrowheads="1"/>
          </p:cNvSpPr>
          <p:nvPr/>
        </p:nvSpPr>
        <p:spPr bwMode="auto">
          <a:xfrm>
            <a:off x="6516688" y="1238250"/>
            <a:ext cx="1092200" cy="193675"/>
          </a:xfrm>
          <a:prstGeom prst="rect">
            <a:avLst/>
          </a:prstGeom>
          <a:noFill/>
          <a:ln w="9525">
            <a:noFill/>
            <a:miter lim="800000"/>
            <a:headEnd/>
            <a:tailEnd/>
          </a:ln>
        </p:spPr>
        <p:txBody>
          <a:bodyPr wrap="none" lIns="0" tIns="0" rIns="0" bIns="0"/>
          <a:lstStyle/>
          <a:p>
            <a:pPr>
              <a:lnSpc>
                <a:spcPct val="80000"/>
              </a:lnSpc>
            </a:pPr>
            <a:r>
              <a:rPr lang="en-US" sz="1800" b="1">
                <a:latin typeface="Arial" charset="0"/>
              </a:rPr>
              <a:t>Nucleolus</a:t>
            </a:r>
          </a:p>
        </p:txBody>
      </p:sp>
      <p:sp>
        <p:nvSpPr>
          <p:cNvPr id="28683" name="Text Box 13"/>
          <p:cNvSpPr txBox="1">
            <a:spLocks noChangeArrowheads="1"/>
          </p:cNvSpPr>
          <p:nvPr/>
        </p:nvSpPr>
        <p:spPr bwMode="auto">
          <a:xfrm>
            <a:off x="6516688" y="1581150"/>
            <a:ext cx="1092200" cy="193675"/>
          </a:xfrm>
          <a:prstGeom prst="rect">
            <a:avLst/>
          </a:prstGeom>
          <a:noFill/>
          <a:ln w="9525">
            <a:noFill/>
            <a:miter lim="800000"/>
            <a:headEnd/>
            <a:tailEnd/>
          </a:ln>
        </p:spPr>
        <p:txBody>
          <a:bodyPr wrap="none" lIns="0" tIns="0" rIns="0" bIns="0"/>
          <a:lstStyle/>
          <a:p>
            <a:pPr>
              <a:lnSpc>
                <a:spcPct val="80000"/>
              </a:lnSpc>
            </a:pPr>
            <a:r>
              <a:rPr lang="en-US" sz="1800" b="1">
                <a:latin typeface="Arial" charset="0"/>
              </a:rPr>
              <a:t>Chromatin</a:t>
            </a:r>
          </a:p>
        </p:txBody>
      </p:sp>
      <p:sp>
        <p:nvSpPr>
          <p:cNvPr id="28684" name="Line 14"/>
          <p:cNvSpPr>
            <a:spLocks noChangeShapeType="1"/>
          </p:cNvSpPr>
          <p:nvPr/>
        </p:nvSpPr>
        <p:spPr bwMode="auto">
          <a:xfrm flipV="1">
            <a:off x="5791200" y="787400"/>
            <a:ext cx="679450" cy="825500"/>
          </a:xfrm>
          <a:prstGeom prst="line">
            <a:avLst/>
          </a:prstGeom>
          <a:noFill/>
          <a:ln w="12700">
            <a:solidFill>
              <a:schemeClr val="tx1"/>
            </a:solidFill>
            <a:round/>
            <a:headEnd/>
            <a:tailEnd/>
          </a:ln>
        </p:spPr>
        <p:txBody>
          <a:bodyPr wrap="none" anchor="ctr"/>
          <a:lstStyle/>
          <a:p>
            <a:endParaRPr lang="en-US"/>
          </a:p>
        </p:txBody>
      </p:sp>
      <p:sp>
        <p:nvSpPr>
          <p:cNvPr id="28685" name="Line 15"/>
          <p:cNvSpPr>
            <a:spLocks noChangeShapeType="1"/>
          </p:cNvSpPr>
          <p:nvPr/>
        </p:nvSpPr>
        <p:spPr bwMode="auto">
          <a:xfrm flipV="1">
            <a:off x="5562600" y="1358900"/>
            <a:ext cx="908050" cy="1098550"/>
          </a:xfrm>
          <a:prstGeom prst="line">
            <a:avLst/>
          </a:prstGeom>
          <a:noFill/>
          <a:ln w="12700">
            <a:solidFill>
              <a:schemeClr val="tx1"/>
            </a:solidFill>
            <a:round/>
            <a:headEnd/>
            <a:tailEnd/>
          </a:ln>
        </p:spPr>
        <p:txBody>
          <a:bodyPr wrap="none" anchor="ctr"/>
          <a:lstStyle/>
          <a:p>
            <a:endParaRPr lang="en-US"/>
          </a:p>
        </p:txBody>
      </p:sp>
      <p:sp>
        <p:nvSpPr>
          <p:cNvPr id="28686" name="Line 16"/>
          <p:cNvSpPr>
            <a:spLocks noChangeShapeType="1"/>
          </p:cNvSpPr>
          <p:nvPr/>
        </p:nvSpPr>
        <p:spPr bwMode="auto">
          <a:xfrm flipV="1">
            <a:off x="6038850" y="1695450"/>
            <a:ext cx="444500" cy="558800"/>
          </a:xfrm>
          <a:prstGeom prst="line">
            <a:avLst/>
          </a:prstGeom>
          <a:noFill/>
          <a:ln w="12700">
            <a:solidFill>
              <a:schemeClr val="tx1"/>
            </a:solidFill>
            <a:round/>
            <a:headEnd/>
            <a:tailEnd/>
          </a:ln>
        </p:spPr>
        <p:txBody>
          <a:bodyPr wrap="none" anchor="ctr"/>
          <a:lstStyle/>
          <a:p>
            <a:endParaRPr lang="en-US"/>
          </a:p>
        </p:txBody>
      </p:sp>
      <p:sp>
        <p:nvSpPr>
          <p:cNvPr id="28687" name="Line 17"/>
          <p:cNvSpPr>
            <a:spLocks noChangeShapeType="1"/>
          </p:cNvSpPr>
          <p:nvPr/>
        </p:nvSpPr>
        <p:spPr bwMode="auto">
          <a:xfrm flipV="1">
            <a:off x="7278688" y="2279650"/>
            <a:ext cx="258762" cy="171450"/>
          </a:xfrm>
          <a:prstGeom prst="line">
            <a:avLst/>
          </a:prstGeom>
          <a:noFill/>
          <a:ln w="12700">
            <a:solidFill>
              <a:schemeClr val="tx1"/>
            </a:solidFill>
            <a:round/>
            <a:headEnd/>
            <a:tailEnd/>
          </a:ln>
        </p:spPr>
        <p:txBody>
          <a:bodyPr wrap="none" anchor="ctr"/>
          <a:lstStyle/>
          <a:p>
            <a:endParaRPr lang="en-US"/>
          </a:p>
        </p:txBody>
      </p:sp>
      <p:sp>
        <p:nvSpPr>
          <p:cNvPr id="28688" name="Line 18"/>
          <p:cNvSpPr>
            <a:spLocks noChangeShapeType="1"/>
          </p:cNvSpPr>
          <p:nvPr/>
        </p:nvSpPr>
        <p:spPr bwMode="auto">
          <a:xfrm flipH="1">
            <a:off x="4387850" y="1308100"/>
            <a:ext cx="361950" cy="857250"/>
          </a:xfrm>
          <a:prstGeom prst="line">
            <a:avLst/>
          </a:prstGeom>
          <a:noFill/>
          <a:ln w="12700">
            <a:solidFill>
              <a:schemeClr val="tx1"/>
            </a:solidFill>
            <a:round/>
            <a:headEnd/>
            <a:tailEnd/>
          </a:ln>
        </p:spPr>
        <p:txBody>
          <a:bodyPr wrap="none" anchor="ctr"/>
          <a:lstStyle/>
          <a:p>
            <a:endParaRPr lang="en-US"/>
          </a:p>
        </p:txBody>
      </p:sp>
      <p:sp>
        <p:nvSpPr>
          <p:cNvPr id="28689" name="Line 19"/>
          <p:cNvSpPr>
            <a:spLocks noChangeShapeType="1"/>
          </p:cNvSpPr>
          <p:nvPr/>
        </p:nvSpPr>
        <p:spPr bwMode="auto">
          <a:xfrm>
            <a:off x="3790950" y="1320800"/>
            <a:ext cx="355600" cy="1720850"/>
          </a:xfrm>
          <a:prstGeom prst="line">
            <a:avLst/>
          </a:prstGeom>
          <a:noFill/>
          <a:ln w="12700">
            <a:solidFill>
              <a:schemeClr val="tx1"/>
            </a:solidFill>
            <a:round/>
            <a:headEnd/>
            <a:tailEnd/>
          </a:ln>
        </p:spPr>
        <p:txBody>
          <a:bodyPr wrap="none" anchor="ctr"/>
          <a:lstStyle/>
          <a:p>
            <a:endParaRPr lang="en-US"/>
          </a:p>
        </p:txBody>
      </p:sp>
      <p:sp>
        <p:nvSpPr>
          <p:cNvPr id="28690" name="Line 20"/>
          <p:cNvSpPr>
            <a:spLocks noChangeShapeType="1"/>
          </p:cNvSpPr>
          <p:nvPr/>
        </p:nvSpPr>
        <p:spPr bwMode="auto">
          <a:xfrm>
            <a:off x="6851650" y="3492500"/>
            <a:ext cx="488950" cy="698500"/>
          </a:xfrm>
          <a:prstGeom prst="line">
            <a:avLst/>
          </a:prstGeom>
          <a:noFill/>
          <a:ln w="12700">
            <a:solidFill>
              <a:schemeClr val="tx1"/>
            </a:solidFill>
            <a:round/>
            <a:headEnd/>
            <a:tailEnd/>
          </a:ln>
        </p:spPr>
        <p:txBody>
          <a:bodyPr wrap="none" anchor="ctr"/>
          <a:lstStyle/>
          <a:p>
            <a:endParaRPr lang="en-US"/>
          </a:p>
        </p:txBody>
      </p:sp>
      <p:sp>
        <p:nvSpPr>
          <p:cNvPr id="28691" name="Line 21"/>
          <p:cNvSpPr>
            <a:spLocks noChangeShapeType="1"/>
          </p:cNvSpPr>
          <p:nvPr/>
        </p:nvSpPr>
        <p:spPr bwMode="auto">
          <a:xfrm>
            <a:off x="6680200" y="3968750"/>
            <a:ext cx="660400" cy="222250"/>
          </a:xfrm>
          <a:prstGeom prst="line">
            <a:avLst/>
          </a:prstGeom>
          <a:noFill/>
          <a:ln w="12700">
            <a:solidFill>
              <a:schemeClr val="tx1"/>
            </a:solidFill>
            <a:round/>
            <a:headEnd/>
            <a:tailEnd/>
          </a:ln>
        </p:spPr>
        <p:txBody>
          <a:bodyPr wrap="none" anchor="ctr"/>
          <a:lstStyle/>
          <a:p>
            <a:endParaRPr lang="en-US"/>
          </a:p>
        </p:txBody>
      </p:sp>
      <p:sp>
        <p:nvSpPr>
          <p:cNvPr id="28692" name="Text Box 22"/>
          <p:cNvSpPr txBox="1">
            <a:spLocks noChangeArrowheads="1"/>
          </p:cNvSpPr>
          <p:nvPr/>
        </p:nvSpPr>
        <p:spPr bwMode="auto">
          <a:xfrm>
            <a:off x="7583488" y="2184400"/>
            <a:ext cx="1200150" cy="415925"/>
          </a:xfrm>
          <a:prstGeom prst="rect">
            <a:avLst/>
          </a:prstGeom>
          <a:noFill/>
          <a:ln w="9525">
            <a:noFill/>
            <a:miter lim="800000"/>
            <a:headEnd/>
            <a:tailEnd/>
          </a:ln>
        </p:spPr>
        <p:txBody>
          <a:bodyPr wrap="none" lIns="0" tIns="0" rIns="0" bIns="0"/>
          <a:lstStyle/>
          <a:p>
            <a:pPr>
              <a:lnSpc>
                <a:spcPct val="80000"/>
              </a:lnSpc>
            </a:pPr>
            <a:r>
              <a:rPr lang="en-US" sz="1800" b="1">
                <a:latin typeface="Arial" charset="0"/>
              </a:rPr>
              <a:t>Plasma</a:t>
            </a:r>
            <a:br>
              <a:rPr lang="en-US" sz="1800" b="1">
                <a:latin typeface="Arial" charset="0"/>
              </a:rPr>
            </a:br>
            <a:r>
              <a:rPr lang="en-US" sz="1800" b="1">
                <a:latin typeface="Arial" charset="0"/>
              </a:rPr>
              <a:t>membrane</a:t>
            </a:r>
          </a:p>
        </p:txBody>
      </p:sp>
      <p:sp>
        <p:nvSpPr>
          <p:cNvPr id="28693" name="Text Box 23"/>
          <p:cNvSpPr txBox="1">
            <a:spLocks noChangeArrowheads="1"/>
          </p:cNvSpPr>
          <p:nvPr/>
        </p:nvSpPr>
        <p:spPr bwMode="auto">
          <a:xfrm>
            <a:off x="7392988" y="4089400"/>
            <a:ext cx="1231900" cy="193675"/>
          </a:xfrm>
          <a:prstGeom prst="rect">
            <a:avLst/>
          </a:prstGeom>
          <a:noFill/>
          <a:ln w="9525">
            <a:noFill/>
            <a:miter lim="800000"/>
            <a:headEnd/>
            <a:tailEnd/>
          </a:ln>
        </p:spPr>
        <p:txBody>
          <a:bodyPr wrap="none" lIns="0" tIns="0" rIns="0" bIns="0"/>
          <a:lstStyle/>
          <a:p>
            <a:pPr>
              <a:lnSpc>
                <a:spcPct val="80000"/>
              </a:lnSpc>
            </a:pPr>
            <a:r>
              <a:rPr lang="en-US" sz="1800" b="1">
                <a:latin typeface="Arial" charset="0"/>
              </a:rPr>
              <a:t>Ribosomes</a:t>
            </a:r>
          </a:p>
        </p:txBody>
      </p:sp>
      <p:sp>
        <p:nvSpPr>
          <p:cNvPr id="28694" name="Line 24"/>
          <p:cNvSpPr>
            <a:spLocks noChangeShapeType="1"/>
          </p:cNvSpPr>
          <p:nvPr/>
        </p:nvSpPr>
        <p:spPr bwMode="auto">
          <a:xfrm>
            <a:off x="5962650" y="4013200"/>
            <a:ext cx="679450" cy="1244600"/>
          </a:xfrm>
          <a:prstGeom prst="line">
            <a:avLst/>
          </a:prstGeom>
          <a:noFill/>
          <a:ln w="12700">
            <a:solidFill>
              <a:schemeClr val="tx1"/>
            </a:solidFill>
            <a:round/>
            <a:headEnd/>
            <a:tailEnd/>
          </a:ln>
        </p:spPr>
        <p:txBody>
          <a:bodyPr wrap="none" anchor="ctr"/>
          <a:lstStyle/>
          <a:p>
            <a:endParaRPr lang="en-US"/>
          </a:p>
        </p:txBody>
      </p:sp>
      <p:sp>
        <p:nvSpPr>
          <p:cNvPr id="28695" name="Text Box 25"/>
          <p:cNvSpPr txBox="1">
            <a:spLocks noChangeArrowheads="1"/>
          </p:cNvSpPr>
          <p:nvPr/>
        </p:nvSpPr>
        <p:spPr bwMode="auto">
          <a:xfrm>
            <a:off x="6675438" y="5178425"/>
            <a:ext cx="1765300" cy="193675"/>
          </a:xfrm>
          <a:prstGeom prst="rect">
            <a:avLst/>
          </a:prstGeom>
          <a:noFill/>
          <a:ln w="9525">
            <a:noFill/>
            <a:miter lim="800000"/>
            <a:headEnd/>
            <a:tailEnd/>
          </a:ln>
        </p:spPr>
        <p:txBody>
          <a:bodyPr wrap="none" lIns="0" tIns="0" rIns="0" bIns="0"/>
          <a:lstStyle/>
          <a:p>
            <a:pPr>
              <a:lnSpc>
                <a:spcPct val="80000"/>
              </a:lnSpc>
            </a:pPr>
            <a:r>
              <a:rPr lang="en-US" sz="1800" b="1">
                <a:latin typeface="Arial" charset="0"/>
              </a:rPr>
              <a:t>Golgi apparatus</a:t>
            </a:r>
          </a:p>
        </p:txBody>
      </p:sp>
      <p:sp>
        <p:nvSpPr>
          <p:cNvPr id="28696" name="Text Box 27"/>
          <p:cNvSpPr txBox="1">
            <a:spLocks noChangeArrowheads="1"/>
          </p:cNvSpPr>
          <p:nvPr/>
        </p:nvSpPr>
        <p:spPr bwMode="auto">
          <a:xfrm>
            <a:off x="5183188" y="6029325"/>
            <a:ext cx="1130300" cy="187325"/>
          </a:xfrm>
          <a:prstGeom prst="rect">
            <a:avLst/>
          </a:prstGeom>
          <a:noFill/>
          <a:ln w="9525">
            <a:noFill/>
            <a:miter lim="800000"/>
            <a:headEnd/>
            <a:tailEnd/>
          </a:ln>
        </p:spPr>
        <p:txBody>
          <a:bodyPr wrap="none" lIns="0" tIns="0" rIns="0" bIns="0"/>
          <a:lstStyle/>
          <a:p>
            <a:pPr>
              <a:lnSpc>
                <a:spcPct val="80000"/>
              </a:lnSpc>
            </a:pPr>
            <a:r>
              <a:rPr lang="en-US" sz="1800" b="1">
                <a:latin typeface="Arial" charset="0"/>
              </a:rPr>
              <a:t>Lysosome</a:t>
            </a:r>
          </a:p>
        </p:txBody>
      </p:sp>
      <p:sp>
        <p:nvSpPr>
          <p:cNvPr id="28697" name="Line 28"/>
          <p:cNvSpPr>
            <a:spLocks noChangeShapeType="1"/>
          </p:cNvSpPr>
          <p:nvPr/>
        </p:nvSpPr>
        <p:spPr bwMode="auto">
          <a:xfrm>
            <a:off x="4692650" y="5619750"/>
            <a:ext cx="444500" cy="508000"/>
          </a:xfrm>
          <a:prstGeom prst="line">
            <a:avLst/>
          </a:prstGeom>
          <a:noFill/>
          <a:ln w="12700">
            <a:solidFill>
              <a:schemeClr val="tx1"/>
            </a:solidFill>
            <a:round/>
            <a:headEnd/>
            <a:tailEnd/>
          </a:ln>
        </p:spPr>
        <p:txBody>
          <a:bodyPr wrap="none" anchor="ctr"/>
          <a:lstStyle/>
          <a:p>
            <a:endParaRPr lang="en-US"/>
          </a:p>
        </p:txBody>
      </p:sp>
      <p:sp>
        <p:nvSpPr>
          <p:cNvPr id="28698" name="Line 29"/>
          <p:cNvSpPr>
            <a:spLocks noChangeShapeType="1"/>
          </p:cNvSpPr>
          <p:nvPr/>
        </p:nvSpPr>
        <p:spPr bwMode="auto">
          <a:xfrm flipH="1">
            <a:off x="3835400" y="4603750"/>
            <a:ext cx="679450" cy="1562100"/>
          </a:xfrm>
          <a:prstGeom prst="line">
            <a:avLst/>
          </a:prstGeom>
          <a:noFill/>
          <a:ln w="12700">
            <a:solidFill>
              <a:schemeClr val="tx1"/>
            </a:solidFill>
            <a:round/>
            <a:headEnd/>
            <a:tailEnd/>
          </a:ln>
        </p:spPr>
        <p:txBody>
          <a:bodyPr wrap="none" anchor="ctr"/>
          <a:lstStyle/>
          <a:p>
            <a:endParaRPr lang="en-US"/>
          </a:p>
        </p:txBody>
      </p:sp>
      <p:sp>
        <p:nvSpPr>
          <p:cNvPr id="28699" name="Text Box 30"/>
          <p:cNvSpPr txBox="1">
            <a:spLocks noChangeArrowheads="1"/>
          </p:cNvSpPr>
          <p:nvPr/>
        </p:nvSpPr>
        <p:spPr bwMode="auto">
          <a:xfrm>
            <a:off x="2230438" y="6054725"/>
            <a:ext cx="1784350" cy="187325"/>
          </a:xfrm>
          <a:prstGeom prst="rect">
            <a:avLst/>
          </a:prstGeom>
          <a:noFill/>
          <a:ln w="9525">
            <a:noFill/>
            <a:miter lim="800000"/>
            <a:headEnd/>
            <a:tailEnd/>
          </a:ln>
        </p:spPr>
        <p:txBody>
          <a:bodyPr wrap="none" lIns="0" tIns="0" rIns="0" bIns="0"/>
          <a:lstStyle/>
          <a:p>
            <a:pPr>
              <a:lnSpc>
                <a:spcPct val="80000"/>
              </a:lnSpc>
            </a:pPr>
            <a:r>
              <a:rPr lang="en-US" sz="1800" b="1">
                <a:latin typeface="Arial" charset="0"/>
              </a:rPr>
              <a:t>Mitochondrion</a:t>
            </a:r>
          </a:p>
        </p:txBody>
      </p:sp>
      <p:sp>
        <p:nvSpPr>
          <p:cNvPr id="28700" name="Line 31"/>
          <p:cNvSpPr>
            <a:spLocks noChangeShapeType="1"/>
          </p:cNvSpPr>
          <p:nvPr/>
        </p:nvSpPr>
        <p:spPr bwMode="auto">
          <a:xfrm flipH="1">
            <a:off x="2286000" y="4489450"/>
            <a:ext cx="1314450" cy="1181100"/>
          </a:xfrm>
          <a:prstGeom prst="line">
            <a:avLst/>
          </a:prstGeom>
          <a:noFill/>
          <a:ln w="12700">
            <a:solidFill>
              <a:schemeClr val="tx1"/>
            </a:solidFill>
            <a:round/>
            <a:headEnd/>
            <a:tailEnd/>
          </a:ln>
        </p:spPr>
        <p:txBody>
          <a:bodyPr wrap="none" anchor="ctr"/>
          <a:lstStyle/>
          <a:p>
            <a:endParaRPr lang="en-US"/>
          </a:p>
        </p:txBody>
      </p:sp>
      <p:sp>
        <p:nvSpPr>
          <p:cNvPr id="28701" name="Line 32"/>
          <p:cNvSpPr>
            <a:spLocks noChangeShapeType="1"/>
          </p:cNvSpPr>
          <p:nvPr/>
        </p:nvSpPr>
        <p:spPr bwMode="auto">
          <a:xfrm flipH="1">
            <a:off x="2501900" y="4597400"/>
            <a:ext cx="330200" cy="247650"/>
          </a:xfrm>
          <a:prstGeom prst="line">
            <a:avLst/>
          </a:prstGeom>
          <a:noFill/>
          <a:ln w="12700">
            <a:solidFill>
              <a:schemeClr val="tx1"/>
            </a:solidFill>
            <a:round/>
            <a:headEnd/>
            <a:tailEnd/>
          </a:ln>
        </p:spPr>
        <p:txBody>
          <a:bodyPr wrap="none" anchor="ctr"/>
          <a:lstStyle/>
          <a:p>
            <a:endParaRPr lang="en-US"/>
          </a:p>
        </p:txBody>
      </p:sp>
      <p:sp>
        <p:nvSpPr>
          <p:cNvPr id="28702" name="Line 33"/>
          <p:cNvSpPr>
            <a:spLocks noChangeShapeType="1"/>
          </p:cNvSpPr>
          <p:nvPr/>
        </p:nvSpPr>
        <p:spPr bwMode="auto">
          <a:xfrm flipH="1" flipV="1">
            <a:off x="2501900" y="4851400"/>
            <a:ext cx="431800" cy="57150"/>
          </a:xfrm>
          <a:prstGeom prst="line">
            <a:avLst/>
          </a:prstGeom>
          <a:noFill/>
          <a:ln w="12700">
            <a:solidFill>
              <a:schemeClr val="tx1"/>
            </a:solidFill>
            <a:round/>
            <a:headEnd/>
            <a:tailEnd/>
          </a:ln>
        </p:spPr>
        <p:txBody>
          <a:bodyPr wrap="none" anchor="ctr"/>
          <a:lstStyle/>
          <a:p>
            <a:endParaRPr lang="en-US"/>
          </a:p>
        </p:txBody>
      </p:sp>
      <p:sp>
        <p:nvSpPr>
          <p:cNvPr id="28703" name="Text Box 34"/>
          <p:cNvSpPr txBox="1">
            <a:spLocks noChangeArrowheads="1"/>
          </p:cNvSpPr>
          <p:nvPr/>
        </p:nvSpPr>
        <p:spPr bwMode="auto">
          <a:xfrm>
            <a:off x="960438" y="5534025"/>
            <a:ext cx="1282700" cy="200025"/>
          </a:xfrm>
          <a:prstGeom prst="rect">
            <a:avLst/>
          </a:prstGeom>
          <a:noFill/>
          <a:ln w="9525">
            <a:noFill/>
            <a:miter lim="800000"/>
            <a:headEnd/>
            <a:tailEnd/>
          </a:ln>
        </p:spPr>
        <p:txBody>
          <a:bodyPr wrap="none" lIns="0" tIns="0" rIns="0" bIns="0"/>
          <a:lstStyle/>
          <a:p>
            <a:pPr>
              <a:lnSpc>
                <a:spcPct val="80000"/>
              </a:lnSpc>
            </a:pPr>
            <a:r>
              <a:rPr lang="en-US" sz="1800" b="1">
                <a:latin typeface="Arial" charset="0"/>
              </a:rPr>
              <a:t>Peroxisome</a:t>
            </a:r>
          </a:p>
        </p:txBody>
      </p:sp>
      <p:sp>
        <p:nvSpPr>
          <p:cNvPr id="28704" name="Text Box 35"/>
          <p:cNvSpPr txBox="1">
            <a:spLocks noChangeArrowheads="1"/>
          </p:cNvSpPr>
          <p:nvPr/>
        </p:nvSpPr>
        <p:spPr bwMode="auto">
          <a:xfrm>
            <a:off x="1468438" y="4727575"/>
            <a:ext cx="1282700" cy="200025"/>
          </a:xfrm>
          <a:prstGeom prst="rect">
            <a:avLst/>
          </a:prstGeom>
          <a:noFill/>
          <a:ln w="9525">
            <a:noFill/>
            <a:miter lim="800000"/>
            <a:headEnd/>
            <a:tailEnd/>
          </a:ln>
        </p:spPr>
        <p:txBody>
          <a:bodyPr wrap="none" lIns="0" tIns="0" rIns="0" bIns="0"/>
          <a:lstStyle/>
          <a:p>
            <a:pPr>
              <a:lnSpc>
                <a:spcPct val="80000"/>
              </a:lnSpc>
            </a:pPr>
            <a:r>
              <a:rPr lang="en-US" sz="1800" b="1">
                <a:latin typeface="Arial" charset="0"/>
              </a:rPr>
              <a:t>Microvilli</a:t>
            </a:r>
          </a:p>
        </p:txBody>
      </p:sp>
      <p:sp>
        <p:nvSpPr>
          <p:cNvPr id="28705" name="Line 36"/>
          <p:cNvSpPr>
            <a:spLocks noChangeShapeType="1"/>
          </p:cNvSpPr>
          <p:nvPr/>
        </p:nvSpPr>
        <p:spPr bwMode="auto">
          <a:xfrm flipH="1" flipV="1">
            <a:off x="2711450" y="3924300"/>
            <a:ext cx="539750" cy="190500"/>
          </a:xfrm>
          <a:prstGeom prst="line">
            <a:avLst/>
          </a:prstGeom>
          <a:noFill/>
          <a:ln w="12700">
            <a:solidFill>
              <a:schemeClr val="tx1"/>
            </a:solidFill>
            <a:round/>
            <a:headEnd/>
            <a:tailEnd/>
          </a:ln>
        </p:spPr>
        <p:txBody>
          <a:bodyPr wrap="none" anchor="ctr"/>
          <a:lstStyle/>
          <a:p>
            <a:endParaRPr lang="en-US"/>
          </a:p>
        </p:txBody>
      </p:sp>
      <p:sp>
        <p:nvSpPr>
          <p:cNvPr id="28706" name="Line 37"/>
          <p:cNvSpPr>
            <a:spLocks noChangeShapeType="1"/>
          </p:cNvSpPr>
          <p:nvPr/>
        </p:nvSpPr>
        <p:spPr bwMode="auto">
          <a:xfrm flipH="1" flipV="1">
            <a:off x="2711450" y="3587750"/>
            <a:ext cx="558800" cy="139700"/>
          </a:xfrm>
          <a:prstGeom prst="line">
            <a:avLst/>
          </a:prstGeom>
          <a:noFill/>
          <a:ln w="12700">
            <a:solidFill>
              <a:schemeClr val="tx1"/>
            </a:solidFill>
            <a:round/>
            <a:headEnd/>
            <a:tailEnd/>
          </a:ln>
        </p:spPr>
        <p:txBody>
          <a:bodyPr wrap="none" anchor="ctr"/>
          <a:lstStyle/>
          <a:p>
            <a:endParaRPr lang="en-US"/>
          </a:p>
        </p:txBody>
      </p:sp>
      <p:sp>
        <p:nvSpPr>
          <p:cNvPr id="28707" name="Line 38"/>
          <p:cNvSpPr>
            <a:spLocks noChangeShapeType="1"/>
          </p:cNvSpPr>
          <p:nvPr/>
        </p:nvSpPr>
        <p:spPr bwMode="auto">
          <a:xfrm flipH="1" flipV="1">
            <a:off x="2724150" y="3270250"/>
            <a:ext cx="273050" cy="215900"/>
          </a:xfrm>
          <a:prstGeom prst="line">
            <a:avLst/>
          </a:prstGeom>
          <a:noFill/>
          <a:ln w="12700">
            <a:solidFill>
              <a:schemeClr val="tx1"/>
            </a:solidFill>
            <a:round/>
            <a:headEnd/>
            <a:tailEnd/>
          </a:ln>
        </p:spPr>
        <p:txBody>
          <a:bodyPr wrap="none" anchor="ctr"/>
          <a:lstStyle/>
          <a:p>
            <a:endParaRPr lang="en-US"/>
          </a:p>
        </p:txBody>
      </p:sp>
      <p:sp>
        <p:nvSpPr>
          <p:cNvPr id="28708" name="Line 39"/>
          <p:cNvSpPr>
            <a:spLocks noChangeShapeType="1"/>
          </p:cNvSpPr>
          <p:nvPr/>
        </p:nvSpPr>
        <p:spPr bwMode="auto">
          <a:xfrm>
            <a:off x="2778125" y="2060575"/>
            <a:ext cx="1111250" cy="1727200"/>
          </a:xfrm>
          <a:prstGeom prst="line">
            <a:avLst/>
          </a:prstGeom>
          <a:noFill/>
          <a:ln w="12700">
            <a:solidFill>
              <a:schemeClr val="tx1"/>
            </a:solidFill>
            <a:round/>
            <a:headEnd/>
            <a:tailEnd/>
          </a:ln>
        </p:spPr>
        <p:txBody>
          <a:bodyPr wrap="none" anchor="ctr"/>
          <a:lstStyle/>
          <a:p>
            <a:endParaRPr lang="en-US"/>
          </a:p>
        </p:txBody>
      </p:sp>
      <p:sp>
        <p:nvSpPr>
          <p:cNvPr id="28709" name="Line 40"/>
          <p:cNvSpPr>
            <a:spLocks noChangeShapeType="1"/>
          </p:cNvSpPr>
          <p:nvPr/>
        </p:nvSpPr>
        <p:spPr bwMode="auto">
          <a:xfrm>
            <a:off x="3905250" y="1866900"/>
            <a:ext cx="234950" cy="1168400"/>
          </a:xfrm>
          <a:prstGeom prst="line">
            <a:avLst/>
          </a:prstGeom>
          <a:noFill/>
          <a:ln w="12700">
            <a:solidFill>
              <a:schemeClr val="tx1"/>
            </a:solidFill>
            <a:round/>
            <a:headEnd/>
            <a:tailEnd/>
          </a:ln>
        </p:spPr>
        <p:txBody>
          <a:bodyPr wrap="none" anchor="ctr"/>
          <a:lstStyle/>
          <a:p>
            <a:endParaRPr lang="en-US"/>
          </a:p>
        </p:txBody>
      </p:sp>
      <p:sp>
        <p:nvSpPr>
          <p:cNvPr id="28710" name="Text Box 41"/>
          <p:cNvSpPr txBox="1">
            <a:spLocks noChangeArrowheads="1"/>
          </p:cNvSpPr>
          <p:nvPr/>
        </p:nvSpPr>
        <p:spPr bwMode="auto">
          <a:xfrm>
            <a:off x="1265238" y="3781425"/>
            <a:ext cx="1428750" cy="187325"/>
          </a:xfrm>
          <a:prstGeom prst="rect">
            <a:avLst/>
          </a:prstGeom>
          <a:noFill/>
          <a:ln w="9525">
            <a:noFill/>
            <a:miter lim="800000"/>
            <a:headEnd/>
            <a:tailEnd/>
          </a:ln>
        </p:spPr>
        <p:txBody>
          <a:bodyPr wrap="none" lIns="0" tIns="0" rIns="0" bIns="0"/>
          <a:lstStyle/>
          <a:p>
            <a:pPr>
              <a:lnSpc>
                <a:spcPct val="80000"/>
              </a:lnSpc>
            </a:pPr>
            <a:r>
              <a:rPr lang="en-US" sz="1800" b="1">
                <a:latin typeface="Arial" charset="0"/>
              </a:rPr>
              <a:t>Microtubules</a:t>
            </a:r>
          </a:p>
        </p:txBody>
      </p:sp>
      <p:sp>
        <p:nvSpPr>
          <p:cNvPr id="28711" name="Text Box 43"/>
          <p:cNvSpPr txBox="1">
            <a:spLocks noChangeArrowheads="1"/>
          </p:cNvSpPr>
          <p:nvPr/>
        </p:nvSpPr>
        <p:spPr bwMode="auto">
          <a:xfrm>
            <a:off x="261938" y="3482975"/>
            <a:ext cx="2355850" cy="187325"/>
          </a:xfrm>
          <a:prstGeom prst="rect">
            <a:avLst/>
          </a:prstGeom>
          <a:noFill/>
          <a:ln w="9525">
            <a:noFill/>
            <a:miter lim="800000"/>
            <a:headEnd/>
            <a:tailEnd/>
          </a:ln>
        </p:spPr>
        <p:txBody>
          <a:bodyPr wrap="none" lIns="0" tIns="0" rIns="0" bIns="0"/>
          <a:lstStyle/>
          <a:p>
            <a:pPr>
              <a:lnSpc>
                <a:spcPct val="80000"/>
              </a:lnSpc>
            </a:pPr>
            <a:r>
              <a:rPr lang="en-US" sz="1800" b="1">
                <a:latin typeface="Arial" charset="0"/>
              </a:rPr>
              <a:t>Intermediate filaments</a:t>
            </a:r>
          </a:p>
        </p:txBody>
      </p:sp>
      <p:sp>
        <p:nvSpPr>
          <p:cNvPr id="28712" name="Text Box 44"/>
          <p:cNvSpPr txBox="1">
            <a:spLocks noChangeArrowheads="1"/>
          </p:cNvSpPr>
          <p:nvPr/>
        </p:nvSpPr>
        <p:spPr bwMode="auto">
          <a:xfrm>
            <a:off x="1074738" y="3159125"/>
            <a:ext cx="1644650" cy="200025"/>
          </a:xfrm>
          <a:prstGeom prst="rect">
            <a:avLst/>
          </a:prstGeom>
          <a:noFill/>
          <a:ln w="9525">
            <a:noFill/>
            <a:miter lim="800000"/>
            <a:headEnd/>
            <a:tailEnd/>
          </a:ln>
        </p:spPr>
        <p:txBody>
          <a:bodyPr wrap="none" lIns="0" tIns="0" rIns="0" bIns="0"/>
          <a:lstStyle/>
          <a:p>
            <a:pPr>
              <a:lnSpc>
                <a:spcPct val="80000"/>
              </a:lnSpc>
            </a:pPr>
            <a:r>
              <a:rPr lang="en-US" sz="1800" b="1">
                <a:latin typeface="Arial" charset="0"/>
              </a:rPr>
              <a:t>Microfilaments</a:t>
            </a:r>
          </a:p>
        </p:txBody>
      </p:sp>
      <p:sp>
        <p:nvSpPr>
          <p:cNvPr id="28713" name="Text Box 45"/>
          <p:cNvSpPr txBox="1">
            <a:spLocks noChangeArrowheads="1"/>
          </p:cNvSpPr>
          <p:nvPr/>
        </p:nvSpPr>
        <p:spPr bwMode="auto">
          <a:xfrm>
            <a:off x="1404938" y="1920875"/>
            <a:ext cx="1320800" cy="180975"/>
          </a:xfrm>
          <a:prstGeom prst="rect">
            <a:avLst/>
          </a:prstGeom>
          <a:noFill/>
          <a:ln w="9525">
            <a:noFill/>
            <a:miter lim="800000"/>
            <a:headEnd/>
            <a:tailEnd/>
          </a:ln>
        </p:spPr>
        <p:txBody>
          <a:bodyPr wrap="none" lIns="0" tIns="0" rIns="0" bIns="0"/>
          <a:lstStyle/>
          <a:p>
            <a:pPr>
              <a:lnSpc>
                <a:spcPct val="80000"/>
              </a:lnSpc>
            </a:pPr>
            <a:r>
              <a:rPr lang="en-US" sz="1800" b="1">
                <a:latin typeface="Arial" charset="0"/>
              </a:rPr>
              <a:t>Centrosome</a:t>
            </a:r>
          </a:p>
        </p:txBody>
      </p:sp>
      <p:sp>
        <p:nvSpPr>
          <p:cNvPr id="28714" name="Text Box 46"/>
          <p:cNvSpPr txBox="1">
            <a:spLocks noChangeArrowheads="1"/>
          </p:cNvSpPr>
          <p:nvPr/>
        </p:nvSpPr>
        <p:spPr bwMode="auto">
          <a:xfrm>
            <a:off x="725488" y="2822575"/>
            <a:ext cx="1930400" cy="180975"/>
          </a:xfrm>
          <a:prstGeom prst="rect">
            <a:avLst/>
          </a:prstGeom>
          <a:noFill/>
          <a:ln w="9525">
            <a:noFill/>
            <a:miter lim="800000"/>
            <a:headEnd/>
            <a:tailEnd/>
          </a:ln>
        </p:spPr>
        <p:txBody>
          <a:bodyPr wrap="none" lIns="0" tIns="0" rIns="0" bIns="0"/>
          <a:lstStyle/>
          <a:p>
            <a:pPr>
              <a:lnSpc>
                <a:spcPct val="80000"/>
              </a:lnSpc>
            </a:pPr>
            <a:r>
              <a:rPr lang="en-US" sz="1800" b="1">
                <a:latin typeface="Arial" charset="0"/>
              </a:rPr>
              <a:t>CYTOSKELETON:</a:t>
            </a:r>
          </a:p>
        </p:txBody>
      </p:sp>
      <p:sp>
        <p:nvSpPr>
          <p:cNvPr id="28715" name="AutoShape 47"/>
          <p:cNvSpPr>
            <a:spLocks/>
          </p:cNvSpPr>
          <p:nvPr/>
        </p:nvSpPr>
        <p:spPr bwMode="auto">
          <a:xfrm rot="3249161">
            <a:off x="3858419" y="3637756"/>
            <a:ext cx="139700" cy="414338"/>
          </a:xfrm>
          <a:prstGeom prst="leftBrace">
            <a:avLst>
              <a:gd name="adj1" fmla="val 24716"/>
              <a:gd name="adj2" fmla="val 50000"/>
            </a:avLst>
          </a:prstGeom>
          <a:noFill/>
          <a:ln w="12700">
            <a:solidFill>
              <a:schemeClr val="tx1"/>
            </a:solidFill>
            <a:round/>
            <a:headEnd/>
            <a:tailEnd/>
          </a:ln>
        </p:spPr>
        <p:txBody>
          <a:bodyPr wrap="none" anchor="ctr"/>
          <a:lstStyle/>
          <a:p>
            <a:endParaRPr lang="en-US"/>
          </a:p>
        </p:txBody>
      </p:sp>
      <p:sp>
        <p:nvSpPr>
          <p:cNvPr id="28716" name="Text Box 49"/>
          <p:cNvSpPr txBox="1">
            <a:spLocks noChangeArrowheads="1"/>
          </p:cNvSpPr>
          <p:nvPr/>
        </p:nvSpPr>
        <p:spPr bwMode="auto">
          <a:xfrm>
            <a:off x="1716088" y="1089025"/>
            <a:ext cx="1320800" cy="180975"/>
          </a:xfrm>
          <a:prstGeom prst="rect">
            <a:avLst/>
          </a:prstGeom>
          <a:noFill/>
          <a:ln w="9525">
            <a:noFill/>
            <a:miter lim="800000"/>
            <a:headEnd/>
            <a:tailEnd/>
          </a:ln>
        </p:spPr>
        <p:txBody>
          <a:bodyPr wrap="none" lIns="0" tIns="0" rIns="0" bIns="0"/>
          <a:lstStyle/>
          <a:p>
            <a:pPr>
              <a:lnSpc>
                <a:spcPct val="80000"/>
              </a:lnSpc>
            </a:pPr>
            <a:r>
              <a:rPr lang="en-US" sz="1800" b="1">
                <a:latin typeface="Arial" charset="0"/>
              </a:rPr>
              <a:t>Flagellum</a:t>
            </a:r>
          </a:p>
        </p:txBody>
      </p:sp>
      <p:sp>
        <p:nvSpPr>
          <p:cNvPr id="28717" name="Line 50"/>
          <p:cNvSpPr>
            <a:spLocks noChangeShapeType="1"/>
          </p:cNvSpPr>
          <p:nvPr/>
        </p:nvSpPr>
        <p:spPr bwMode="auto">
          <a:xfrm flipH="1" flipV="1">
            <a:off x="2832100" y="1249363"/>
            <a:ext cx="512763" cy="757237"/>
          </a:xfrm>
          <a:prstGeom prst="line">
            <a:avLst/>
          </a:prstGeom>
          <a:noFill/>
          <a:ln w="12700">
            <a:solidFill>
              <a:schemeClr val="tx1"/>
            </a:solidFill>
            <a:round/>
            <a:headEnd/>
            <a:tailEnd/>
          </a:ln>
        </p:spPr>
        <p:txBody>
          <a:bodyPr wrap="none" anchor="ctr"/>
          <a:lstStyle/>
          <a:p>
            <a:endParaRPr lang="en-US"/>
          </a:p>
        </p:txBody>
      </p:sp>
      <p:sp>
        <p:nvSpPr>
          <p:cNvPr id="28718" name="Text Box 53"/>
          <p:cNvSpPr txBox="1">
            <a:spLocks noChangeArrowheads="1"/>
          </p:cNvSpPr>
          <p:nvPr/>
        </p:nvSpPr>
        <p:spPr bwMode="auto">
          <a:xfrm>
            <a:off x="7839075" y="1119188"/>
            <a:ext cx="1092200" cy="193675"/>
          </a:xfrm>
          <a:prstGeom prst="rect">
            <a:avLst/>
          </a:prstGeom>
          <a:noFill/>
          <a:ln w="9525">
            <a:noFill/>
            <a:miter lim="800000"/>
            <a:headEnd/>
            <a:tailEnd/>
          </a:ln>
        </p:spPr>
        <p:txBody>
          <a:bodyPr wrap="none" lIns="0" tIns="0" rIns="0" bIns="0"/>
          <a:lstStyle/>
          <a:p>
            <a:pPr>
              <a:lnSpc>
                <a:spcPct val="80000"/>
              </a:lnSpc>
            </a:pPr>
            <a:r>
              <a:rPr lang="en-US" sz="1800" b="1">
                <a:latin typeface="Arial" charset="0"/>
              </a:rPr>
              <a:t>NUCLEUS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mtClean="0"/>
              <a:t>Nucleus</a:t>
            </a:r>
          </a:p>
        </p:txBody>
      </p:sp>
      <p:sp>
        <p:nvSpPr>
          <p:cNvPr id="11267" name="Rectangle 3"/>
          <p:cNvSpPr>
            <a:spLocks noGrp="1" noChangeArrowheads="1"/>
          </p:cNvSpPr>
          <p:nvPr>
            <p:ph type="body" idx="1"/>
          </p:nvPr>
        </p:nvSpPr>
        <p:spPr>
          <a:xfrm>
            <a:off x="152400" y="1447800"/>
            <a:ext cx="8534400" cy="5105400"/>
          </a:xfrm>
        </p:spPr>
        <p:txBody>
          <a:bodyPr>
            <a:noAutofit/>
          </a:bodyPr>
          <a:lstStyle/>
          <a:p>
            <a:pPr eaLnBrk="1" hangingPunct="1">
              <a:lnSpc>
                <a:spcPct val="90000"/>
              </a:lnSpc>
            </a:pPr>
            <a:r>
              <a:rPr lang="en-US" sz="2800" dirty="0" smtClean="0"/>
              <a:t>Contains the genes responsible for cell function (chromatin-uncoiled, tangled, DNA mass)</a:t>
            </a:r>
          </a:p>
          <a:p>
            <a:pPr eaLnBrk="1" hangingPunct="1">
              <a:lnSpc>
                <a:spcPct val="90000"/>
              </a:lnSpc>
            </a:pPr>
            <a:endParaRPr lang="en-US" sz="2800" dirty="0" smtClean="0"/>
          </a:p>
          <a:p>
            <a:pPr eaLnBrk="1" hangingPunct="1">
              <a:lnSpc>
                <a:spcPct val="90000"/>
              </a:lnSpc>
            </a:pPr>
            <a:r>
              <a:rPr lang="en-US" sz="2800" dirty="0" smtClean="0"/>
              <a:t>Contains Nucleolus which makes the </a:t>
            </a:r>
            <a:r>
              <a:rPr lang="en-US" sz="2800" dirty="0" err="1" smtClean="0"/>
              <a:t>rRNA</a:t>
            </a:r>
            <a:r>
              <a:rPr lang="en-US" sz="2800" dirty="0" smtClean="0"/>
              <a:t> &amp; ribosomes</a:t>
            </a:r>
          </a:p>
          <a:p>
            <a:pPr eaLnBrk="1" hangingPunct="1">
              <a:lnSpc>
                <a:spcPct val="90000"/>
              </a:lnSpc>
            </a:pPr>
            <a:endParaRPr lang="en-US" sz="2800" dirty="0" smtClean="0"/>
          </a:p>
          <a:p>
            <a:pPr eaLnBrk="1" hangingPunct="1">
              <a:lnSpc>
                <a:spcPct val="90000"/>
              </a:lnSpc>
            </a:pPr>
            <a:r>
              <a:rPr lang="en-US" sz="2800" dirty="0" smtClean="0"/>
              <a:t>Nuclear pores in the nuclear envelope allow RNA and ribosomes to pass to the cytoplasm for making proteins</a:t>
            </a:r>
          </a:p>
          <a:p>
            <a:pPr marL="0" indent="0" eaLnBrk="1" hangingPunct="1">
              <a:lnSpc>
                <a:spcPct val="90000"/>
              </a:lnSpc>
              <a:buNone/>
            </a:pPr>
            <a:endParaRPr 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diamond(in)">
                                      <p:cBhvr>
                                        <p:cTn id="7" dur="2000"/>
                                        <p:tgtEl>
                                          <p:spTgt spid="11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1267">
                                            <p:txEl>
                                              <p:pRg st="2" end="2"/>
                                            </p:txEl>
                                          </p:spTgt>
                                        </p:tgtEl>
                                        <p:attrNameLst>
                                          <p:attrName>style.visibility</p:attrName>
                                        </p:attrNameLst>
                                      </p:cBhvr>
                                      <p:to>
                                        <p:strVal val="visible"/>
                                      </p:to>
                                    </p:set>
                                    <p:animEffect transition="in" filter="diamond(in)">
                                      <p:cBhvr>
                                        <p:cTn id="12" dur="2000"/>
                                        <p:tgtEl>
                                          <p:spTgt spid="1126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1267">
                                            <p:txEl>
                                              <p:pRg st="4" end="4"/>
                                            </p:txEl>
                                          </p:spTgt>
                                        </p:tgtEl>
                                        <p:attrNameLst>
                                          <p:attrName>style.visibility</p:attrName>
                                        </p:attrNameLst>
                                      </p:cBhvr>
                                      <p:to>
                                        <p:strVal val="visible"/>
                                      </p:to>
                                    </p:set>
                                    <p:animEffect transition="in" filter="diamond(in)">
                                      <p:cBhvr>
                                        <p:cTn id="17" dur="2000"/>
                                        <p:tgtEl>
                                          <p:spTgt spid="112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74" descr="06_09_Nucleus-U"/>
          <p:cNvPicPr>
            <a:picLocks noChangeAspect="1" noChangeArrowheads="1"/>
          </p:cNvPicPr>
          <p:nvPr/>
        </p:nvPicPr>
        <p:blipFill>
          <a:blip r:embed="rId3" cstate="print"/>
          <a:srcRect/>
          <a:stretch>
            <a:fillRect/>
          </a:stretch>
        </p:blipFill>
        <p:spPr bwMode="auto">
          <a:xfrm>
            <a:off x="330200" y="263525"/>
            <a:ext cx="8482013" cy="6584950"/>
          </a:xfrm>
          <a:prstGeom prst="rect">
            <a:avLst/>
          </a:prstGeom>
          <a:noFill/>
          <a:ln w="9525">
            <a:noFill/>
            <a:miter lim="800000"/>
            <a:headEnd/>
            <a:tailEnd/>
          </a:ln>
        </p:spPr>
      </p:pic>
      <p:sp>
        <p:nvSpPr>
          <p:cNvPr id="38915" name="Line 47"/>
          <p:cNvSpPr>
            <a:spLocks noChangeShapeType="1"/>
          </p:cNvSpPr>
          <p:nvPr/>
        </p:nvSpPr>
        <p:spPr bwMode="auto">
          <a:xfrm>
            <a:off x="2913063" y="3708400"/>
            <a:ext cx="274637" cy="728663"/>
          </a:xfrm>
          <a:prstGeom prst="line">
            <a:avLst/>
          </a:prstGeom>
          <a:noFill/>
          <a:ln w="25400">
            <a:solidFill>
              <a:schemeClr val="bg1"/>
            </a:solidFill>
            <a:round/>
            <a:headEnd/>
            <a:tailEnd/>
          </a:ln>
        </p:spPr>
        <p:txBody>
          <a:bodyPr wrap="none" anchor="ctr"/>
          <a:lstStyle/>
          <a:p>
            <a:endParaRPr lang="en-US"/>
          </a:p>
        </p:txBody>
      </p:sp>
      <p:sp>
        <p:nvSpPr>
          <p:cNvPr id="38916" name="Line 48"/>
          <p:cNvSpPr>
            <a:spLocks noChangeShapeType="1"/>
          </p:cNvSpPr>
          <p:nvPr/>
        </p:nvSpPr>
        <p:spPr bwMode="auto">
          <a:xfrm>
            <a:off x="3403600" y="3484563"/>
            <a:ext cx="60325" cy="376237"/>
          </a:xfrm>
          <a:prstGeom prst="line">
            <a:avLst/>
          </a:prstGeom>
          <a:noFill/>
          <a:ln w="25400">
            <a:solidFill>
              <a:schemeClr val="bg1"/>
            </a:solidFill>
            <a:round/>
            <a:headEnd/>
            <a:tailEnd/>
          </a:ln>
        </p:spPr>
        <p:txBody>
          <a:bodyPr wrap="none" anchor="ctr"/>
          <a:lstStyle/>
          <a:p>
            <a:endParaRPr lang="en-US"/>
          </a:p>
        </p:txBody>
      </p:sp>
      <p:sp>
        <p:nvSpPr>
          <p:cNvPr id="38917" name="AutoShape 49"/>
          <p:cNvSpPr>
            <a:spLocks/>
          </p:cNvSpPr>
          <p:nvPr/>
        </p:nvSpPr>
        <p:spPr bwMode="auto">
          <a:xfrm rot="5400000">
            <a:off x="3413919" y="3631406"/>
            <a:ext cx="96838" cy="517525"/>
          </a:xfrm>
          <a:prstGeom prst="leftBrace">
            <a:avLst>
              <a:gd name="adj1" fmla="val 44535"/>
              <a:gd name="adj2" fmla="val 50000"/>
            </a:avLst>
          </a:prstGeom>
          <a:noFill/>
          <a:ln w="25400">
            <a:solidFill>
              <a:schemeClr val="bg1"/>
            </a:solidFill>
            <a:round/>
            <a:headEnd/>
            <a:tailEnd/>
          </a:ln>
        </p:spPr>
        <p:txBody>
          <a:bodyPr wrap="none" anchor="ctr"/>
          <a:lstStyle/>
          <a:p>
            <a:endParaRPr lang="en-US"/>
          </a:p>
        </p:txBody>
      </p:sp>
      <p:sp>
        <p:nvSpPr>
          <p:cNvPr id="38918" name="Line 35"/>
          <p:cNvSpPr>
            <a:spLocks noChangeShapeType="1"/>
          </p:cNvSpPr>
          <p:nvPr/>
        </p:nvSpPr>
        <p:spPr bwMode="auto">
          <a:xfrm flipV="1">
            <a:off x="4330700" y="1917700"/>
            <a:ext cx="360363" cy="50800"/>
          </a:xfrm>
          <a:prstGeom prst="line">
            <a:avLst/>
          </a:prstGeom>
          <a:noFill/>
          <a:ln w="25400">
            <a:solidFill>
              <a:schemeClr val="bg1"/>
            </a:solidFill>
            <a:round/>
            <a:headEnd/>
            <a:tailEnd/>
          </a:ln>
        </p:spPr>
        <p:txBody>
          <a:bodyPr wrap="none" anchor="ctr"/>
          <a:lstStyle/>
          <a:p>
            <a:endParaRPr lang="en-US"/>
          </a:p>
        </p:txBody>
      </p:sp>
      <p:sp>
        <p:nvSpPr>
          <p:cNvPr id="38919" name="Line 36"/>
          <p:cNvSpPr>
            <a:spLocks noChangeShapeType="1"/>
          </p:cNvSpPr>
          <p:nvPr/>
        </p:nvSpPr>
        <p:spPr bwMode="auto">
          <a:xfrm flipV="1">
            <a:off x="4368800" y="2087563"/>
            <a:ext cx="334963" cy="114300"/>
          </a:xfrm>
          <a:prstGeom prst="line">
            <a:avLst/>
          </a:prstGeom>
          <a:noFill/>
          <a:ln w="25400">
            <a:solidFill>
              <a:schemeClr val="bg1"/>
            </a:solidFill>
            <a:round/>
            <a:headEnd/>
            <a:tailEnd/>
          </a:ln>
        </p:spPr>
        <p:txBody>
          <a:bodyPr wrap="none" anchor="ctr"/>
          <a:lstStyle/>
          <a:p>
            <a:endParaRPr lang="en-US"/>
          </a:p>
        </p:txBody>
      </p:sp>
      <p:sp>
        <p:nvSpPr>
          <p:cNvPr id="38920" name="Line 37"/>
          <p:cNvSpPr>
            <a:spLocks noChangeShapeType="1"/>
          </p:cNvSpPr>
          <p:nvPr/>
        </p:nvSpPr>
        <p:spPr bwMode="auto">
          <a:xfrm flipV="1">
            <a:off x="4106863" y="2247900"/>
            <a:ext cx="833437" cy="169863"/>
          </a:xfrm>
          <a:prstGeom prst="line">
            <a:avLst/>
          </a:prstGeom>
          <a:noFill/>
          <a:ln w="25400">
            <a:solidFill>
              <a:schemeClr val="bg1"/>
            </a:solidFill>
            <a:round/>
            <a:headEnd/>
            <a:tailEnd/>
          </a:ln>
        </p:spPr>
        <p:txBody>
          <a:bodyPr wrap="none" anchor="ctr"/>
          <a:lstStyle/>
          <a:p>
            <a:endParaRPr lang="en-US"/>
          </a:p>
        </p:txBody>
      </p:sp>
      <p:sp>
        <p:nvSpPr>
          <p:cNvPr id="38921" name="Line 38"/>
          <p:cNvSpPr>
            <a:spLocks noChangeShapeType="1"/>
          </p:cNvSpPr>
          <p:nvPr/>
        </p:nvSpPr>
        <p:spPr bwMode="auto">
          <a:xfrm>
            <a:off x="1973263" y="1887538"/>
            <a:ext cx="1117600" cy="80962"/>
          </a:xfrm>
          <a:prstGeom prst="line">
            <a:avLst/>
          </a:prstGeom>
          <a:noFill/>
          <a:ln w="25400">
            <a:solidFill>
              <a:schemeClr val="bg1"/>
            </a:solidFill>
            <a:round/>
            <a:headEnd/>
            <a:tailEnd/>
          </a:ln>
        </p:spPr>
        <p:txBody>
          <a:bodyPr wrap="none" anchor="ctr"/>
          <a:lstStyle/>
          <a:p>
            <a:endParaRPr lang="en-US"/>
          </a:p>
        </p:txBody>
      </p:sp>
      <p:sp>
        <p:nvSpPr>
          <p:cNvPr id="38922" name="Line 39"/>
          <p:cNvSpPr>
            <a:spLocks noChangeShapeType="1"/>
          </p:cNvSpPr>
          <p:nvPr/>
        </p:nvSpPr>
        <p:spPr bwMode="auto">
          <a:xfrm>
            <a:off x="2265363" y="2103438"/>
            <a:ext cx="820737" cy="101600"/>
          </a:xfrm>
          <a:prstGeom prst="line">
            <a:avLst/>
          </a:prstGeom>
          <a:noFill/>
          <a:ln w="25400">
            <a:solidFill>
              <a:schemeClr val="bg1"/>
            </a:solidFill>
            <a:round/>
            <a:headEnd/>
            <a:tailEnd/>
          </a:ln>
        </p:spPr>
        <p:txBody>
          <a:bodyPr wrap="none" anchor="ctr"/>
          <a:lstStyle/>
          <a:p>
            <a:endParaRPr lang="en-US"/>
          </a:p>
        </p:txBody>
      </p:sp>
      <p:sp>
        <p:nvSpPr>
          <p:cNvPr id="38923" name="Line 40"/>
          <p:cNvSpPr>
            <a:spLocks noChangeShapeType="1"/>
          </p:cNvSpPr>
          <p:nvPr/>
        </p:nvSpPr>
        <p:spPr bwMode="auto">
          <a:xfrm>
            <a:off x="2397125" y="2286000"/>
            <a:ext cx="723900" cy="134938"/>
          </a:xfrm>
          <a:prstGeom prst="line">
            <a:avLst/>
          </a:prstGeom>
          <a:noFill/>
          <a:ln w="25400">
            <a:solidFill>
              <a:schemeClr val="bg1"/>
            </a:solidFill>
            <a:round/>
            <a:headEnd/>
            <a:tailEnd/>
          </a:ln>
        </p:spPr>
        <p:txBody>
          <a:bodyPr wrap="none" anchor="ctr"/>
          <a:lstStyle/>
          <a:p>
            <a:endParaRPr lang="en-US"/>
          </a:p>
        </p:txBody>
      </p:sp>
      <p:sp>
        <p:nvSpPr>
          <p:cNvPr id="38924" name="Line 17"/>
          <p:cNvSpPr>
            <a:spLocks noChangeShapeType="1"/>
          </p:cNvSpPr>
          <p:nvPr/>
        </p:nvSpPr>
        <p:spPr bwMode="auto">
          <a:xfrm flipH="1" flipV="1">
            <a:off x="4849813" y="1270000"/>
            <a:ext cx="482600" cy="393700"/>
          </a:xfrm>
          <a:prstGeom prst="line">
            <a:avLst/>
          </a:prstGeom>
          <a:noFill/>
          <a:ln w="25400">
            <a:solidFill>
              <a:schemeClr val="bg1"/>
            </a:solidFill>
            <a:round/>
            <a:headEnd/>
            <a:tailEnd/>
          </a:ln>
        </p:spPr>
        <p:txBody>
          <a:bodyPr wrap="none" anchor="ctr"/>
          <a:lstStyle/>
          <a:p>
            <a:endParaRPr lang="en-US"/>
          </a:p>
        </p:txBody>
      </p:sp>
      <p:sp>
        <p:nvSpPr>
          <p:cNvPr id="38925" name="Line 14"/>
          <p:cNvSpPr>
            <a:spLocks noChangeShapeType="1"/>
          </p:cNvSpPr>
          <p:nvPr/>
        </p:nvSpPr>
        <p:spPr bwMode="auto">
          <a:xfrm>
            <a:off x="5129213" y="911225"/>
            <a:ext cx="647700" cy="517525"/>
          </a:xfrm>
          <a:prstGeom prst="line">
            <a:avLst/>
          </a:prstGeom>
          <a:noFill/>
          <a:ln w="25400">
            <a:solidFill>
              <a:schemeClr val="bg1"/>
            </a:solidFill>
            <a:round/>
            <a:headEnd/>
            <a:tailEnd/>
          </a:ln>
        </p:spPr>
        <p:txBody>
          <a:bodyPr wrap="none" anchor="ctr"/>
          <a:lstStyle/>
          <a:p>
            <a:endParaRPr lang="en-US"/>
          </a:p>
        </p:txBody>
      </p:sp>
      <p:sp>
        <p:nvSpPr>
          <p:cNvPr id="38926" name="Line 10"/>
          <p:cNvSpPr>
            <a:spLocks noChangeShapeType="1"/>
          </p:cNvSpPr>
          <p:nvPr/>
        </p:nvSpPr>
        <p:spPr bwMode="auto">
          <a:xfrm>
            <a:off x="7473950" y="2581275"/>
            <a:ext cx="512763" cy="350838"/>
          </a:xfrm>
          <a:prstGeom prst="line">
            <a:avLst/>
          </a:prstGeom>
          <a:noFill/>
          <a:ln w="25400">
            <a:solidFill>
              <a:schemeClr val="bg1"/>
            </a:solidFill>
            <a:round/>
            <a:headEnd/>
            <a:tailEnd/>
          </a:ln>
        </p:spPr>
        <p:txBody>
          <a:bodyPr wrap="none" anchor="ctr"/>
          <a:lstStyle/>
          <a:p>
            <a:endParaRPr lang="en-US"/>
          </a:p>
        </p:txBody>
      </p:sp>
      <p:sp>
        <p:nvSpPr>
          <p:cNvPr id="38927" name="Line 7"/>
          <p:cNvSpPr>
            <a:spLocks noChangeShapeType="1"/>
          </p:cNvSpPr>
          <p:nvPr/>
        </p:nvSpPr>
        <p:spPr bwMode="auto">
          <a:xfrm flipH="1">
            <a:off x="7045325" y="635000"/>
            <a:ext cx="504825" cy="482600"/>
          </a:xfrm>
          <a:prstGeom prst="line">
            <a:avLst/>
          </a:prstGeom>
          <a:noFill/>
          <a:ln w="25400">
            <a:solidFill>
              <a:schemeClr val="bg1"/>
            </a:solidFill>
            <a:round/>
            <a:headEnd/>
            <a:tailEnd/>
          </a:ln>
        </p:spPr>
        <p:txBody>
          <a:bodyPr wrap="none" anchor="ctr"/>
          <a:lstStyle/>
          <a:p>
            <a:endParaRPr lang="en-US"/>
          </a:p>
        </p:txBody>
      </p:sp>
      <p:sp>
        <p:nvSpPr>
          <p:cNvPr id="38928" name="Rectangle 2"/>
          <p:cNvSpPr>
            <a:spLocks noGrp="1" noChangeArrowheads="1"/>
          </p:cNvSpPr>
          <p:nvPr>
            <p:ph type="ctrTitle"/>
          </p:nvPr>
        </p:nvSpPr>
        <p:spPr bwMode="auto">
          <a:xfrm>
            <a:off x="152400" y="0"/>
            <a:ext cx="1981200" cy="304800"/>
          </a:xfrm>
          <a:noFill/>
          <a:ln w="3175">
            <a:miter lim="800000"/>
            <a:headEnd/>
            <a:tailEnd/>
          </a:ln>
        </p:spPr>
        <p:txBody>
          <a:bodyPr vert="horz" wrap="square" lIns="91440" tIns="45720" rIns="91440" bIns="45720" numCol="1" anchor="t" anchorCtr="0" compatLnSpc="1">
            <a:prstTxWarp prst="textNoShape">
              <a:avLst/>
            </a:prstTxWarp>
          </a:bodyPr>
          <a:lstStyle/>
          <a:p>
            <a:pPr algn="l" eaLnBrk="1" hangingPunct="1"/>
            <a:r>
              <a:rPr lang="en-US" sz="1200" smtClean="0">
                <a:latin typeface="Arial" charset="0"/>
              </a:rPr>
              <a:t>Figure 6.9</a:t>
            </a:r>
          </a:p>
        </p:txBody>
      </p:sp>
      <p:sp>
        <p:nvSpPr>
          <p:cNvPr id="38929" name="Text Box 3"/>
          <p:cNvSpPr txBox="1">
            <a:spLocks noChangeArrowheads="1"/>
          </p:cNvSpPr>
          <p:nvPr/>
        </p:nvSpPr>
        <p:spPr bwMode="auto">
          <a:xfrm>
            <a:off x="7569200" y="527050"/>
            <a:ext cx="669925" cy="139700"/>
          </a:xfrm>
          <a:prstGeom prst="rect">
            <a:avLst/>
          </a:prstGeom>
          <a:noFill/>
          <a:ln w="9525">
            <a:noFill/>
            <a:miter lim="800000"/>
            <a:headEnd/>
            <a:tailEnd/>
          </a:ln>
        </p:spPr>
        <p:txBody>
          <a:bodyPr wrap="none" lIns="0" tIns="0" rIns="0" bIns="0"/>
          <a:lstStyle/>
          <a:p>
            <a:r>
              <a:rPr lang="en-US" sz="1200" b="1">
                <a:latin typeface="Arial" charset="0"/>
              </a:rPr>
              <a:t>Nucleus</a:t>
            </a:r>
            <a:endParaRPr lang="en-US" sz="1100" b="1">
              <a:latin typeface="Arial" charset="0"/>
            </a:endParaRPr>
          </a:p>
        </p:txBody>
      </p:sp>
      <p:sp>
        <p:nvSpPr>
          <p:cNvPr id="38930" name="Line 6"/>
          <p:cNvSpPr>
            <a:spLocks noChangeShapeType="1"/>
          </p:cNvSpPr>
          <p:nvPr/>
        </p:nvSpPr>
        <p:spPr bwMode="auto">
          <a:xfrm flipH="1">
            <a:off x="7045325" y="638175"/>
            <a:ext cx="504825" cy="482600"/>
          </a:xfrm>
          <a:prstGeom prst="line">
            <a:avLst/>
          </a:prstGeom>
          <a:noFill/>
          <a:ln w="12700">
            <a:solidFill>
              <a:schemeClr val="tx1"/>
            </a:solidFill>
            <a:round/>
            <a:headEnd/>
            <a:tailEnd/>
          </a:ln>
        </p:spPr>
        <p:txBody>
          <a:bodyPr wrap="none" anchor="ctr"/>
          <a:lstStyle/>
          <a:p>
            <a:endParaRPr lang="en-US"/>
          </a:p>
        </p:txBody>
      </p:sp>
      <p:sp>
        <p:nvSpPr>
          <p:cNvPr id="38931" name="Text Box 8"/>
          <p:cNvSpPr txBox="1">
            <a:spLocks noChangeArrowheads="1"/>
          </p:cNvSpPr>
          <p:nvPr/>
        </p:nvSpPr>
        <p:spPr bwMode="auto">
          <a:xfrm>
            <a:off x="8035925" y="2847975"/>
            <a:ext cx="754063" cy="139700"/>
          </a:xfrm>
          <a:prstGeom prst="rect">
            <a:avLst/>
          </a:prstGeom>
          <a:noFill/>
          <a:ln w="9525">
            <a:noFill/>
            <a:miter lim="800000"/>
            <a:headEnd/>
            <a:tailEnd/>
          </a:ln>
        </p:spPr>
        <p:txBody>
          <a:bodyPr wrap="none" lIns="0" tIns="0" rIns="0" bIns="0"/>
          <a:lstStyle/>
          <a:p>
            <a:r>
              <a:rPr lang="en-US" sz="1200" b="1">
                <a:latin typeface="Arial" charset="0"/>
              </a:rPr>
              <a:t>Rough ER</a:t>
            </a:r>
            <a:endParaRPr lang="en-US" sz="1100" b="1">
              <a:latin typeface="Arial" charset="0"/>
            </a:endParaRPr>
          </a:p>
        </p:txBody>
      </p:sp>
      <p:sp>
        <p:nvSpPr>
          <p:cNvPr id="38932" name="Line 9"/>
          <p:cNvSpPr>
            <a:spLocks noChangeShapeType="1"/>
          </p:cNvSpPr>
          <p:nvPr/>
        </p:nvSpPr>
        <p:spPr bwMode="auto">
          <a:xfrm>
            <a:off x="7475538" y="2578100"/>
            <a:ext cx="512762" cy="350838"/>
          </a:xfrm>
          <a:prstGeom prst="line">
            <a:avLst/>
          </a:prstGeom>
          <a:noFill/>
          <a:ln w="12700">
            <a:solidFill>
              <a:schemeClr val="tx1"/>
            </a:solidFill>
            <a:round/>
            <a:headEnd/>
            <a:tailEnd/>
          </a:ln>
        </p:spPr>
        <p:txBody>
          <a:bodyPr wrap="none" anchor="ctr"/>
          <a:lstStyle/>
          <a:p>
            <a:endParaRPr lang="en-US"/>
          </a:p>
        </p:txBody>
      </p:sp>
      <p:sp>
        <p:nvSpPr>
          <p:cNvPr id="38933" name="Text Box 12"/>
          <p:cNvSpPr txBox="1">
            <a:spLocks noChangeArrowheads="1"/>
          </p:cNvSpPr>
          <p:nvPr/>
        </p:nvSpPr>
        <p:spPr bwMode="auto">
          <a:xfrm>
            <a:off x="4346575" y="804863"/>
            <a:ext cx="763588" cy="139700"/>
          </a:xfrm>
          <a:prstGeom prst="rect">
            <a:avLst/>
          </a:prstGeom>
          <a:noFill/>
          <a:ln w="9525">
            <a:noFill/>
            <a:miter lim="800000"/>
            <a:headEnd/>
            <a:tailEnd/>
          </a:ln>
        </p:spPr>
        <p:txBody>
          <a:bodyPr wrap="none" lIns="0" tIns="0" rIns="0" bIns="0"/>
          <a:lstStyle/>
          <a:p>
            <a:r>
              <a:rPr lang="en-US" sz="1200" b="1">
                <a:latin typeface="Arial" charset="0"/>
              </a:rPr>
              <a:t>Nucleolus</a:t>
            </a:r>
            <a:endParaRPr lang="en-US" sz="1100" b="1">
              <a:latin typeface="Arial" charset="0"/>
            </a:endParaRPr>
          </a:p>
        </p:txBody>
      </p:sp>
      <p:sp>
        <p:nvSpPr>
          <p:cNvPr id="38934" name="Line 13"/>
          <p:cNvSpPr>
            <a:spLocks noChangeShapeType="1"/>
          </p:cNvSpPr>
          <p:nvPr/>
        </p:nvSpPr>
        <p:spPr bwMode="auto">
          <a:xfrm>
            <a:off x="5135563" y="909638"/>
            <a:ext cx="647700" cy="517525"/>
          </a:xfrm>
          <a:prstGeom prst="line">
            <a:avLst/>
          </a:prstGeom>
          <a:noFill/>
          <a:ln w="12700">
            <a:solidFill>
              <a:schemeClr val="tx1"/>
            </a:solidFill>
            <a:round/>
            <a:headEnd/>
            <a:tailEnd/>
          </a:ln>
        </p:spPr>
        <p:txBody>
          <a:bodyPr wrap="none" anchor="ctr"/>
          <a:lstStyle/>
          <a:p>
            <a:endParaRPr lang="en-US"/>
          </a:p>
        </p:txBody>
      </p:sp>
      <p:sp>
        <p:nvSpPr>
          <p:cNvPr id="38935" name="Text Box 15"/>
          <p:cNvSpPr txBox="1">
            <a:spLocks noChangeArrowheads="1"/>
          </p:cNvSpPr>
          <p:nvPr/>
        </p:nvSpPr>
        <p:spPr bwMode="auto">
          <a:xfrm>
            <a:off x="4052888" y="1173163"/>
            <a:ext cx="763587" cy="139700"/>
          </a:xfrm>
          <a:prstGeom prst="rect">
            <a:avLst/>
          </a:prstGeom>
          <a:noFill/>
          <a:ln w="9525">
            <a:noFill/>
            <a:miter lim="800000"/>
            <a:headEnd/>
            <a:tailEnd/>
          </a:ln>
        </p:spPr>
        <p:txBody>
          <a:bodyPr wrap="none" lIns="0" tIns="0" rIns="0" bIns="0"/>
          <a:lstStyle/>
          <a:p>
            <a:r>
              <a:rPr lang="en-US" sz="1200" b="1">
                <a:latin typeface="Arial" charset="0"/>
              </a:rPr>
              <a:t>Chromatin</a:t>
            </a:r>
            <a:endParaRPr lang="en-US" sz="1100" b="1">
              <a:latin typeface="Arial" charset="0"/>
            </a:endParaRPr>
          </a:p>
        </p:txBody>
      </p:sp>
      <p:sp>
        <p:nvSpPr>
          <p:cNvPr id="38936" name="Line 16"/>
          <p:cNvSpPr>
            <a:spLocks noChangeShapeType="1"/>
          </p:cNvSpPr>
          <p:nvPr/>
        </p:nvSpPr>
        <p:spPr bwMode="auto">
          <a:xfrm flipH="1" flipV="1">
            <a:off x="4843463" y="1277938"/>
            <a:ext cx="482600" cy="393700"/>
          </a:xfrm>
          <a:prstGeom prst="line">
            <a:avLst/>
          </a:prstGeom>
          <a:noFill/>
          <a:ln w="12700">
            <a:solidFill>
              <a:schemeClr val="tx1"/>
            </a:solidFill>
            <a:round/>
            <a:headEnd/>
            <a:tailEnd/>
          </a:ln>
        </p:spPr>
        <p:txBody>
          <a:bodyPr wrap="none" anchor="ctr"/>
          <a:lstStyle/>
          <a:p>
            <a:endParaRPr lang="en-US"/>
          </a:p>
        </p:txBody>
      </p:sp>
      <p:sp>
        <p:nvSpPr>
          <p:cNvPr id="38937" name="Text Box 18"/>
          <p:cNvSpPr txBox="1">
            <a:spLocks noChangeArrowheads="1"/>
          </p:cNvSpPr>
          <p:nvPr/>
        </p:nvSpPr>
        <p:spPr bwMode="auto">
          <a:xfrm>
            <a:off x="3111500" y="1636713"/>
            <a:ext cx="1335088" cy="139700"/>
          </a:xfrm>
          <a:prstGeom prst="rect">
            <a:avLst/>
          </a:prstGeom>
          <a:noFill/>
          <a:ln w="9525">
            <a:noFill/>
            <a:miter lim="800000"/>
            <a:headEnd/>
            <a:tailEnd/>
          </a:ln>
        </p:spPr>
        <p:txBody>
          <a:bodyPr wrap="none" lIns="0" tIns="0" rIns="0" bIns="0"/>
          <a:lstStyle/>
          <a:p>
            <a:r>
              <a:rPr lang="en-US" sz="1200" b="1">
                <a:latin typeface="Arial" charset="0"/>
              </a:rPr>
              <a:t>Nuclear envelope:</a:t>
            </a:r>
            <a:endParaRPr lang="en-US" sz="1100" b="1">
              <a:latin typeface="Arial" charset="0"/>
            </a:endParaRPr>
          </a:p>
        </p:txBody>
      </p:sp>
      <p:sp>
        <p:nvSpPr>
          <p:cNvPr id="38938" name="Text Box 19"/>
          <p:cNvSpPr txBox="1">
            <a:spLocks noChangeArrowheads="1"/>
          </p:cNvSpPr>
          <p:nvPr/>
        </p:nvSpPr>
        <p:spPr bwMode="auto">
          <a:xfrm>
            <a:off x="3108325" y="1873250"/>
            <a:ext cx="1190625" cy="165100"/>
          </a:xfrm>
          <a:prstGeom prst="rect">
            <a:avLst/>
          </a:prstGeom>
          <a:noFill/>
          <a:ln w="9525">
            <a:noFill/>
            <a:miter lim="800000"/>
            <a:headEnd/>
            <a:tailEnd/>
          </a:ln>
        </p:spPr>
        <p:txBody>
          <a:bodyPr wrap="none" lIns="0" tIns="0" rIns="0" bIns="0"/>
          <a:lstStyle/>
          <a:p>
            <a:r>
              <a:rPr lang="en-US" sz="1200" b="1">
                <a:latin typeface="Arial" charset="0"/>
              </a:rPr>
              <a:t>Inner membrane</a:t>
            </a:r>
            <a:endParaRPr lang="en-US" sz="1100" b="1">
              <a:latin typeface="Arial" charset="0"/>
            </a:endParaRPr>
          </a:p>
        </p:txBody>
      </p:sp>
      <p:sp>
        <p:nvSpPr>
          <p:cNvPr id="38939" name="Text Box 20"/>
          <p:cNvSpPr txBox="1">
            <a:spLocks noChangeArrowheads="1"/>
          </p:cNvSpPr>
          <p:nvPr/>
        </p:nvSpPr>
        <p:spPr bwMode="auto">
          <a:xfrm>
            <a:off x="3111500" y="2105025"/>
            <a:ext cx="1190625" cy="165100"/>
          </a:xfrm>
          <a:prstGeom prst="rect">
            <a:avLst/>
          </a:prstGeom>
          <a:noFill/>
          <a:ln w="9525">
            <a:noFill/>
            <a:miter lim="800000"/>
            <a:headEnd/>
            <a:tailEnd/>
          </a:ln>
        </p:spPr>
        <p:txBody>
          <a:bodyPr wrap="none" lIns="0" tIns="0" rIns="0" bIns="0"/>
          <a:lstStyle/>
          <a:p>
            <a:r>
              <a:rPr lang="en-US" sz="1200" b="1">
                <a:latin typeface="Arial" charset="0"/>
              </a:rPr>
              <a:t>Outer membrane</a:t>
            </a:r>
            <a:endParaRPr lang="en-US" sz="1100" b="1">
              <a:latin typeface="Arial" charset="0"/>
            </a:endParaRPr>
          </a:p>
        </p:txBody>
      </p:sp>
      <p:sp>
        <p:nvSpPr>
          <p:cNvPr id="38940" name="Text Box 21"/>
          <p:cNvSpPr txBox="1">
            <a:spLocks noChangeArrowheads="1"/>
          </p:cNvSpPr>
          <p:nvPr/>
        </p:nvSpPr>
        <p:spPr bwMode="auto">
          <a:xfrm>
            <a:off x="3130550" y="2320925"/>
            <a:ext cx="923925" cy="173038"/>
          </a:xfrm>
          <a:prstGeom prst="rect">
            <a:avLst/>
          </a:prstGeom>
          <a:noFill/>
          <a:ln w="9525">
            <a:noFill/>
            <a:miter lim="800000"/>
            <a:headEnd/>
            <a:tailEnd/>
          </a:ln>
        </p:spPr>
        <p:txBody>
          <a:bodyPr wrap="none" lIns="0" tIns="0" rIns="0" bIns="0"/>
          <a:lstStyle/>
          <a:p>
            <a:r>
              <a:rPr lang="en-US" sz="1200" b="1">
                <a:latin typeface="Arial" charset="0"/>
              </a:rPr>
              <a:t>Nuclear pore</a:t>
            </a:r>
            <a:endParaRPr lang="en-US" sz="1100" b="1">
              <a:latin typeface="Arial" charset="0"/>
            </a:endParaRPr>
          </a:p>
        </p:txBody>
      </p:sp>
      <p:sp>
        <p:nvSpPr>
          <p:cNvPr id="38941" name="Line 22"/>
          <p:cNvSpPr>
            <a:spLocks noChangeShapeType="1"/>
          </p:cNvSpPr>
          <p:nvPr/>
        </p:nvSpPr>
        <p:spPr bwMode="auto">
          <a:xfrm flipV="1">
            <a:off x="4325938" y="1917700"/>
            <a:ext cx="360362" cy="50800"/>
          </a:xfrm>
          <a:prstGeom prst="line">
            <a:avLst/>
          </a:prstGeom>
          <a:noFill/>
          <a:ln w="12700">
            <a:solidFill>
              <a:schemeClr val="tx1"/>
            </a:solidFill>
            <a:round/>
            <a:headEnd/>
            <a:tailEnd/>
          </a:ln>
        </p:spPr>
        <p:txBody>
          <a:bodyPr wrap="none" anchor="ctr"/>
          <a:lstStyle/>
          <a:p>
            <a:endParaRPr lang="en-US"/>
          </a:p>
        </p:txBody>
      </p:sp>
      <p:sp>
        <p:nvSpPr>
          <p:cNvPr id="38942" name="Line 23"/>
          <p:cNvSpPr>
            <a:spLocks noChangeShapeType="1"/>
          </p:cNvSpPr>
          <p:nvPr/>
        </p:nvSpPr>
        <p:spPr bwMode="auto">
          <a:xfrm flipV="1">
            <a:off x="4364038" y="2087563"/>
            <a:ext cx="334962" cy="114300"/>
          </a:xfrm>
          <a:prstGeom prst="line">
            <a:avLst/>
          </a:prstGeom>
          <a:noFill/>
          <a:ln w="12700">
            <a:solidFill>
              <a:schemeClr val="tx1"/>
            </a:solidFill>
            <a:round/>
            <a:headEnd/>
            <a:tailEnd/>
          </a:ln>
        </p:spPr>
        <p:txBody>
          <a:bodyPr wrap="none" anchor="ctr"/>
          <a:lstStyle/>
          <a:p>
            <a:endParaRPr lang="en-US"/>
          </a:p>
        </p:txBody>
      </p:sp>
      <p:sp>
        <p:nvSpPr>
          <p:cNvPr id="38943" name="Line 24"/>
          <p:cNvSpPr>
            <a:spLocks noChangeShapeType="1"/>
          </p:cNvSpPr>
          <p:nvPr/>
        </p:nvSpPr>
        <p:spPr bwMode="auto">
          <a:xfrm flipV="1">
            <a:off x="4102100" y="2247900"/>
            <a:ext cx="833438" cy="169863"/>
          </a:xfrm>
          <a:prstGeom prst="line">
            <a:avLst/>
          </a:prstGeom>
          <a:noFill/>
          <a:ln w="12700">
            <a:solidFill>
              <a:schemeClr val="tx1"/>
            </a:solidFill>
            <a:round/>
            <a:headEnd/>
            <a:tailEnd/>
          </a:ln>
        </p:spPr>
        <p:txBody>
          <a:bodyPr wrap="none" anchor="ctr"/>
          <a:lstStyle/>
          <a:p>
            <a:endParaRPr lang="en-US"/>
          </a:p>
        </p:txBody>
      </p:sp>
      <p:sp>
        <p:nvSpPr>
          <p:cNvPr id="38944" name="Line 25"/>
          <p:cNvSpPr>
            <a:spLocks noChangeShapeType="1"/>
          </p:cNvSpPr>
          <p:nvPr/>
        </p:nvSpPr>
        <p:spPr bwMode="auto">
          <a:xfrm>
            <a:off x="1968500" y="1887538"/>
            <a:ext cx="1117600" cy="80962"/>
          </a:xfrm>
          <a:prstGeom prst="line">
            <a:avLst/>
          </a:prstGeom>
          <a:noFill/>
          <a:ln w="12700">
            <a:solidFill>
              <a:schemeClr val="tx1"/>
            </a:solidFill>
            <a:round/>
            <a:headEnd/>
            <a:tailEnd/>
          </a:ln>
        </p:spPr>
        <p:txBody>
          <a:bodyPr wrap="none" anchor="ctr"/>
          <a:lstStyle/>
          <a:p>
            <a:endParaRPr lang="en-US"/>
          </a:p>
        </p:txBody>
      </p:sp>
      <p:sp>
        <p:nvSpPr>
          <p:cNvPr id="38945" name="Line 26"/>
          <p:cNvSpPr>
            <a:spLocks noChangeShapeType="1"/>
          </p:cNvSpPr>
          <p:nvPr/>
        </p:nvSpPr>
        <p:spPr bwMode="auto">
          <a:xfrm>
            <a:off x="2260600" y="2103438"/>
            <a:ext cx="820738" cy="101600"/>
          </a:xfrm>
          <a:prstGeom prst="line">
            <a:avLst/>
          </a:prstGeom>
          <a:noFill/>
          <a:ln w="12700">
            <a:solidFill>
              <a:schemeClr val="tx1"/>
            </a:solidFill>
            <a:round/>
            <a:headEnd/>
            <a:tailEnd/>
          </a:ln>
        </p:spPr>
        <p:txBody>
          <a:bodyPr wrap="none" anchor="ctr"/>
          <a:lstStyle/>
          <a:p>
            <a:endParaRPr lang="en-US"/>
          </a:p>
        </p:txBody>
      </p:sp>
      <p:sp>
        <p:nvSpPr>
          <p:cNvPr id="38946" name="Line 27"/>
          <p:cNvSpPr>
            <a:spLocks noChangeShapeType="1"/>
          </p:cNvSpPr>
          <p:nvPr/>
        </p:nvSpPr>
        <p:spPr bwMode="auto">
          <a:xfrm>
            <a:off x="2392363" y="2286000"/>
            <a:ext cx="723900" cy="134938"/>
          </a:xfrm>
          <a:prstGeom prst="line">
            <a:avLst/>
          </a:prstGeom>
          <a:noFill/>
          <a:ln w="12700">
            <a:solidFill>
              <a:schemeClr val="tx1"/>
            </a:solidFill>
            <a:round/>
            <a:headEnd/>
            <a:tailEnd/>
          </a:ln>
        </p:spPr>
        <p:txBody>
          <a:bodyPr wrap="none" anchor="ctr"/>
          <a:lstStyle/>
          <a:p>
            <a:endParaRPr lang="en-US"/>
          </a:p>
        </p:txBody>
      </p:sp>
      <p:sp>
        <p:nvSpPr>
          <p:cNvPr id="38947" name="Text Box 41"/>
          <p:cNvSpPr txBox="1">
            <a:spLocks noChangeArrowheads="1"/>
          </p:cNvSpPr>
          <p:nvPr/>
        </p:nvSpPr>
        <p:spPr bwMode="auto">
          <a:xfrm>
            <a:off x="2616200" y="3530600"/>
            <a:ext cx="741363" cy="134938"/>
          </a:xfrm>
          <a:prstGeom prst="rect">
            <a:avLst/>
          </a:prstGeom>
          <a:noFill/>
          <a:ln w="9525">
            <a:noFill/>
            <a:miter lim="800000"/>
            <a:headEnd/>
            <a:tailEnd/>
          </a:ln>
        </p:spPr>
        <p:txBody>
          <a:bodyPr wrap="none" lIns="0" tIns="0" rIns="0" bIns="0"/>
          <a:lstStyle/>
          <a:p>
            <a:r>
              <a:rPr lang="en-US" sz="1200" b="1">
                <a:latin typeface="Arial" charset="0"/>
              </a:rPr>
              <a:t>Ribosome</a:t>
            </a:r>
            <a:endParaRPr lang="en-US" sz="1100" b="1">
              <a:latin typeface="Arial" charset="0"/>
            </a:endParaRPr>
          </a:p>
        </p:txBody>
      </p:sp>
      <p:sp>
        <p:nvSpPr>
          <p:cNvPr id="38948" name="Text Box 42"/>
          <p:cNvSpPr txBox="1">
            <a:spLocks noChangeArrowheads="1"/>
          </p:cNvSpPr>
          <p:nvPr/>
        </p:nvSpPr>
        <p:spPr bwMode="auto">
          <a:xfrm>
            <a:off x="3127375" y="3138488"/>
            <a:ext cx="609600" cy="307975"/>
          </a:xfrm>
          <a:prstGeom prst="rect">
            <a:avLst/>
          </a:prstGeom>
          <a:noFill/>
          <a:ln w="9525">
            <a:noFill/>
            <a:miter lim="800000"/>
            <a:headEnd/>
            <a:tailEnd/>
          </a:ln>
        </p:spPr>
        <p:txBody>
          <a:bodyPr wrap="none" lIns="0" tIns="0" rIns="0" bIns="0"/>
          <a:lstStyle/>
          <a:p>
            <a:pPr>
              <a:lnSpc>
                <a:spcPct val="90000"/>
              </a:lnSpc>
            </a:pPr>
            <a:r>
              <a:rPr lang="en-US" sz="1200" b="1">
                <a:latin typeface="Arial" charset="0"/>
              </a:rPr>
              <a:t>Pore</a:t>
            </a:r>
            <a:br>
              <a:rPr lang="en-US" sz="1200" b="1">
                <a:latin typeface="Arial" charset="0"/>
              </a:rPr>
            </a:br>
            <a:r>
              <a:rPr lang="en-US" sz="1200" b="1">
                <a:latin typeface="Arial" charset="0"/>
              </a:rPr>
              <a:t>complex</a:t>
            </a:r>
            <a:endParaRPr lang="en-US" sz="1100" b="1">
              <a:latin typeface="Arial" charset="0"/>
            </a:endParaRPr>
          </a:p>
        </p:txBody>
      </p:sp>
      <p:sp>
        <p:nvSpPr>
          <p:cNvPr id="38949" name="Line 43"/>
          <p:cNvSpPr>
            <a:spLocks noChangeShapeType="1"/>
          </p:cNvSpPr>
          <p:nvPr/>
        </p:nvSpPr>
        <p:spPr bwMode="auto">
          <a:xfrm>
            <a:off x="2913063" y="3703638"/>
            <a:ext cx="274637" cy="728662"/>
          </a:xfrm>
          <a:prstGeom prst="line">
            <a:avLst/>
          </a:prstGeom>
          <a:noFill/>
          <a:ln w="12700">
            <a:solidFill>
              <a:schemeClr val="tx1"/>
            </a:solidFill>
            <a:round/>
            <a:headEnd/>
            <a:tailEnd/>
          </a:ln>
        </p:spPr>
        <p:txBody>
          <a:bodyPr wrap="none" anchor="ctr"/>
          <a:lstStyle/>
          <a:p>
            <a:endParaRPr lang="en-US"/>
          </a:p>
        </p:txBody>
      </p:sp>
      <p:sp>
        <p:nvSpPr>
          <p:cNvPr id="38950" name="Line 44"/>
          <p:cNvSpPr>
            <a:spLocks noChangeShapeType="1"/>
          </p:cNvSpPr>
          <p:nvPr/>
        </p:nvSpPr>
        <p:spPr bwMode="auto">
          <a:xfrm>
            <a:off x="3403600" y="3479800"/>
            <a:ext cx="60325" cy="376238"/>
          </a:xfrm>
          <a:prstGeom prst="line">
            <a:avLst/>
          </a:prstGeom>
          <a:noFill/>
          <a:ln w="12700">
            <a:solidFill>
              <a:schemeClr val="tx1"/>
            </a:solidFill>
            <a:round/>
            <a:headEnd/>
            <a:tailEnd/>
          </a:ln>
        </p:spPr>
        <p:txBody>
          <a:bodyPr wrap="none" anchor="ctr"/>
          <a:lstStyle/>
          <a:p>
            <a:endParaRPr lang="en-US"/>
          </a:p>
        </p:txBody>
      </p:sp>
      <p:sp>
        <p:nvSpPr>
          <p:cNvPr id="38951" name="Text Box 45"/>
          <p:cNvSpPr txBox="1">
            <a:spLocks noChangeArrowheads="1"/>
          </p:cNvSpPr>
          <p:nvPr/>
        </p:nvSpPr>
        <p:spPr bwMode="auto">
          <a:xfrm>
            <a:off x="4070350" y="4581525"/>
            <a:ext cx="741363" cy="477838"/>
          </a:xfrm>
          <a:prstGeom prst="rect">
            <a:avLst/>
          </a:prstGeom>
          <a:noFill/>
          <a:ln w="9525">
            <a:noFill/>
            <a:miter lim="800000"/>
            <a:headEnd/>
            <a:tailEnd/>
          </a:ln>
        </p:spPr>
        <p:txBody>
          <a:bodyPr wrap="none" lIns="0" tIns="0" rIns="0" bIns="0"/>
          <a:lstStyle/>
          <a:p>
            <a:pPr>
              <a:lnSpc>
                <a:spcPct val="90000"/>
              </a:lnSpc>
            </a:pPr>
            <a:r>
              <a:rPr lang="en-US" sz="1200" b="1">
                <a:latin typeface="Arial" charset="0"/>
              </a:rPr>
              <a:t>Close-up</a:t>
            </a:r>
            <a:br>
              <a:rPr lang="en-US" sz="1200" b="1">
                <a:latin typeface="Arial" charset="0"/>
              </a:rPr>
            </a:br>
            <a:r>
              <a:rPr lang="en-US" sz="1200" b="1">
                <a:latin typeface="Arial" charset="0"/>
              </a:rPr>
              <a:t>of nuclear</a:t>
            </a:r>
            <a:br>
              <a:rPr lang="en-US" sz="1200" b="1">
                <a:latin typeface="Arial" charset="0"/>
              </a:rPr>
            </a:br>
            <a:r>
              <a:rPr lang="en-US" sz="1200" b="1">
                <a:latin typeface="Arial" charset="0"/>
              </a:rPr>
              <a:t>envelope</a:t>
            </a:r>
            <a:endParaRPr lang="en-US" sz="1100" b="1">
              <a:latin typeface="Arial" charset="0"/>
            </a:endParaRPr>
          </a:p>
        </p:txBody>
      </p:sp>
      <p:sp>
        <p:nvSpPr>
          <p:cNvPr id="38952" name="AutoShape 46"/>
          <p:cNvSpPr>
            <a:spLocks/>
          </p:cNvSpPr>
          <p:nvPr/>
        </p:nvSpPr>
        <p:spPr bwMode="auto">
          <a:xfrm rot="5400000">
            <a:off x="3413919" y="3626644"/>
            <a:ext cx="96837" cy="517525"/>
          </a:xfrm>
          <a:prstGeom prst="leftBrace">
            <a:avLst>
              <a:gd name="adj1" fmla="val 44536"/>
              <a:gd name="adj2" fmla="val 50000"/>
            </a:avLst>
          </a:prstGeom>
          <a:noFill/>
          <a:ln w="12700">
            <a:solidFill>
              <a:schemeClr val="tx1"/>
            </a:solidFill>
            <a:round/>
            <a:headEnd/>
            <a:tailEnd/>
          </a:ln>
        </p:spPr>
        <p:txBody>
          <a:bodyPr wrap="none" anchor="ctr"/>
          <a:lstStyle/>
          <a:p>
            <a:endParaRPr lang="en-US"/>
          </a:p>
        </p:txBody>
      </p:sp>
      <p:sp>
        <p:nvSpPr>
          <p:cNvPr id="38953" name="AutoShape 50"/>
          <p:cNvSpPr>
            <a:spLocks noChangeArrowheads="1"/>
          </p:cNvSpPr>
          <p:nvPr/>
        </p:nvSpPr>
        <p:spPr bwMode="auto">
          <a:xfrm rot="-5400000">
            <a:off x="3918744" y="4609306"/>
            <a:ext cx="104775" cy="112713"/>
          </a:xfrm>
          <a:prstGeom prst="triangle">
            <a:avLst>
              <a:gd name="adj" fmla="val 50000"/>
            </a:avLst>
          </a:prstGeom>
          <a:solidFill>
            <a:srgbClr val="0072CA"/>
          </a:solidFill>
          <a:ln w="12700">
            <a:noFill/>
            <a:miter lim="800000"/>
            <a:headEnd/>
            <a:tailEnd/>
          </a:ln>
        </p:spPr>
        <p:txBody>
          <a:bodyPr wrap="none" anchor="ctr"/>
          <a:lstStyle/>
          <a:p>
            <a:endParaRPr lang="en-US"/>
          </a:p>
        </p:txBody>
      </p:sp>
      <p:sp>
        <p:nvSpPr>
          <p:cNvPr id="38954" name="Text Box 51"/>
          <p:cNvSpPr txBox="1">
            <a:spLocks noChangeArrowheads="1"/>
          </p:cNvSpPr>
          <p:nvPr/>
        </p:nvSpPr>
        <p:spPr bwMode="auto">
          <a:xfrm>
            <a:off x="563563" y="3403600"/>
            <a:ext cx="1303337" cy="304800"/>
          </a:xfrm>
          <a:prstGeom prst="rect">
            <a:avLst/>
          </a:prstGeom>
          <a:noFill/>
          <a:ln w="9525">
            <a:noFill/>
            <a:miter lim="800000"/>
            <a:headEnd/>
            <a:tailEnd/>
          </a:ln>
        </p:spPr>
        <p:txBody>
          <a:bodyPr wrap="none" lIns="0" tIns="0" rIns="0" bIns="0"/>
          <a:lstStyle/>
          <a:p>
            <a:pPr>
              <a:lnSpc>
                <a:spcPct val="90000"/>
              </a:lnSpc>
            </a:pPr>
            <a:r>
              <a:rPr lang="en-US" sz="1200" b="1">
                <a:latin typeface="Arial" charset="0"/>
              </a:rPr>
              <a:t>Surface of nuclear</a:t>
            </a:r>
            <a:br>
              <a:rPr lang="en-US" sz="1200" b="1">
                <a:latin typeface="Arial" charset="0"/>
              </a:rPr>
            </a:br>
            <a:r>
              <a:rPr lang="en-US" sz="1200" b="1">
                <a:latin typeface="Arial" charset="0"/>
              </a:rPr>
              <a:t>envelope</a:t>
            </a:r>
          </a:p>
        </p:txBody>
      </p:sp>
      <p:sp>
        <p:nvSpPr>
          <p:cNvPr id="38955" name="AutoShape 52"/>
          <p:cNvSpPr>
            <a:spLocks noChangeArrowheads="1"/>
          </p:cNvSpPr>
          <p:nvPr/>
        </p:nvSpPr>
        <p:spPr bwMode="auto">
          <a:xfrm>
            <a:off x="431800" y="3432175"/>
            <a:ext cx="104775" cy="112713"/>
          </a:xfrm>
          <a:prstGeom prst="triangle">
            <a:avLst>
              <a:gd name="adj" fmla="val 50000"/>
            </a:avLst>
          </a:prstGeom>
          <a:solidFill>
            <a:srgbClr val="0072CA"/>
          </a:solidFill>
          <a:ln w="12700">
            <a:noFill/>
            <a:miter lim="800000"/>
            <a:headEnd/>
            <a:tailEnd/>
          </a:ln>
        </p:spPr>
        <p:txBody>
          <a:bodyPr wrap="none" anchor="ctr"/>
          <a:lstStyle/>
          <a:p>
            <a:endParaRPr lang="en-US"/>
          </a:p>
        </p:txBody>
      </p:sp>
      <p:sp>
        <p:nvSpPr>
          <p:cNvPr id="38956" name="AutoShape 53"/>
          <p:cNvSpPr>
            <a:spLocks noChangeArrowheads="1"/>
          </p:cNvSpPr>
          <p:nvPr/>
        </p:nvSpPr>
        <p:spPr bwMode="auto">
          <a:xfrm>
            <a:off x="668338" y="5878513"/>
            <a:ext cx="104775" cy="112712"/>
          </a:xfrm>
          <a:prstGeom prst="triangle">
            <a:avLst>
              <a:gd name="adj" fmla="val 50000"/>
            </a:avLst>
          </a:prstGeom>
          <a:solidFill>
            <a:srgbClr val="0072CA"/>
          </a:solidFill>
          <a:ln w="12700">
            <a:noFill/>
            <a:miter lim="800000"/>
            <a:headEnd/>
            <a:tailEnd/>
          </a:ln>
        </p:spPr>
        <p:txBody>
          <a:bodyPr wrap="none" anchor="ctr"/>
          <a:lstStyle/>
          <a:p>
            <a:endParaRPr lang="en-US"/>
          </a:p>
        </p:txBody>
      </p:sp>
      <p:sp>
        <p:nvSpPr>
          <p:cNvPr id="38957" name="Text Box 54"/>
          <p:cNvSpPr txBox="1">
            <a:spLocks noChangeArrowheads="1"/>
          </p:cNvSpPr>
          <p:nvPr/>
        </p:nvSpPr>
        <p:spPr bwMode="auto">
          <a:xfrm>
            <a:off x="798513" y="5846763"/>
            <a:ext cx="1562100" cy="160337"/>
          </a:xfrm>
          <a:prstGeom prst="rect">
            <a:avLst/>
          </a:prstGeom>
          <a:noFill/>
          <a:ln w="9525">
            <a:noFill/>
            <a:miter lim="800000"/>
            <a:headEnd/>
            <a:tailEnd/>
          </a:ln>
        </p:spPr>
        <p:txBody>
          <a:bodyPr wrap="none" lIns="0" tIns="0" rIns="0" bIns="0"/>
          <a:lstStyle/>
          <a:p>
            <a:pPr>
              <a:lnSpc>
                <a:spcPct val="90000"/>
              </a:lnSpc>
            </a:pPr>
            <a:r>
              <a:rPr lang="en-US" sz="1200" b="1">
                <a:latin typeface="Arial" charset="0"/>
              </a:rPr>
              <a:t>Pore complexes (TEM)</a:t>
            </a:r>
          </a:p>
        </p:txBody>
      </p:sp>
      <p:sp>
        <p:nvSpPr>
          <p:cNvPr id="38958" name="Text Box 55"/>
          <p:cNvSpPr txBox="1">
            <a:spLocks noChangeArrowheads="1"/>
          </p:cNvSpPr>
          <p:nvPr/>
        </p:nvSpPr>
        <p:spPr bwMode="auto">
          <a:xfrm rot="-5400000">
            <a:off x="146050" y="4865688"/>
            <a:ext cx="581025" cy="142875"/>
          </a:xfrm>
          <a:prstGeom prst="rect">
            <a:avLst/>
          </a:prstGeom>
          <a:noFill/>
          <a:ln w="9525">
            <a:noFill/>
            <a:miter lim="800000"/>
            <a:headEnd/>
            <a:tailEnd/>
          </a:ln>
        </p:spPr>
        <p:txBody>
          <a:bodyPr wrap="none" lIns="0" tIns="0" rIns="0" bIns="0"/>
          <a:lstStyle/>
          <a:p>
            <a:pPr>
              <a:lnSpc>
                <a:spcPct val="90000"/>
              </a:lnSpc>
            </a:pPr>
            <a:r>
              <a:rPr lang="en-US" sz="1200" b="1">
                <a:latin typeface="Arial" charset="0"/>
              </a:rPr>
              <a:t>0.25 </a:t>
            </a:r>
            <a:r>
              <a:rPr lang="en-US" sz="1200" b="1">
                <a:latin typeface="Arial" charset="0"/>
                <a:sym typeface="Symbol" pitchFamily="84" charset="2"/>
              </a:rPr>
              <a:t>m</a:t>
            </a:r>
            <a:endParaRPr lang="en-US" sz="1200" b="1">
              <a:latin typeface="Arial" charset="0"/>
            </a:endParaRPr>
          </a:p>
        </p:txBody>
      </p:sp>
      <p:grpSp>
        <p:nvGrpSpPr>
          <p:cNvPr id="2" name="Group 59"/>
          <p:cNvGrpSpPr>
            <a:grpSpLocks/>
          </p:cNvGrpSpPr>
          <p:nvPr/>
        </p:nvGrpSpPr>
        <p:grpSpPr bwMode="auto">
          <a:xfrm>
            <a:off x="539750" y="4657725"/>
            <a:ext cx="85725" cy="568325"/>
            <a:chOff x="340" y="2854"/>
            <a:chExt cx="54" cy="358"/>
          </a:xfrm>
        </p:grpSpPr>
        <p:sp>
          <p:nvSpPr>
            <p:cNvPr id="38974" name="Line 56"/>
            <p:cNvSpPr>
              <a:spLocks noChangeShapeType="1"/>
            </p:cNvSpPr>
            <p:nvPr/>
          </p:nvSpPr>
          <p:spPr bwMode="auto">
            <a:xfrm>
              <a:off x="340" y="2856"/>
              <a:ext cx="54" cy="0"/>
            </a:xfrm>
            <a:prstGeom prst="line">
              <a:avLst/>
            </a:prstGeom>
            <a:noFill/>
            <a:ln w="12700">
              <a:solidFill>
                <a:schemeClr val="tx1"/>
              </a:solidFill>
              <a:round/>
              <a:headEnd/>
              <a:tailEnd/>
            </a:ln>
          </p:spPr>
          <p:txBody>
            <a:bodyPr wrap="none" anchor="ctr"/>
            <a:lstStyle/>
            <a:p>
              <a:endParaRPr lang="en-US"/>
            </a:p>
          </p:txBody>
        </p:sp>
        <p:sp>
          <p:nvSpPr>
            <p:cNvPr id="38975" name="Line 57"/>
            <p:cNvSpPr>
              <a:spLocks noChangeShapeType="1"/>
            </p:cNvSpPr>
            <p:nvPr/>
          </p:nvSpPr>
          <p:spPr bwMode="auto">
            <a:xfrm>
              <a:off x="340" y="3212"/>
              <a:ext cx="54" cy="0"/>
            </a:xfrm>
            <a:prstGeom prst="line">
              <a:avLst/>
            </a:prstGeom>
            <a:noFill/>
            <a:ln w="12700">
              <a:solidFill>
                <a:schemeClr val="tx1"/>
              </a:solidFill>
              <a:round/>
              <a:headEnd/>
              <a:tailEnd/>
            </a:ln>
          </p:spPr>
          <p:txBody>
            <a:bodyPr wrap="none" anchor="ctr"/>
            <a:lstStyle/>
            <a:p>
              <a:endParaRPr lang="en-US"/>
            </a:p>
          </p:txBody>
        </p:sp>
        <p:sp>
          <p:nvSpPr>
            <p:cNvPr id="38976" name="Line 58"/>
            <p:cNvSpPr>
              <a:spLocks noChangeShapeType="1"/>
            </p:cNvSpPr>
            <p:nvPr/>
          </p:nvSpPr>
          <p:spPr bwMode="auto">
            <a:xfrm>
              <a:off x="364" y="2854"/>
              <a:ext cx="0" cy="356"/>
            </a:xfrm>
            <a:prstGeom prst="line">
              <a:avLst/>
            </a:prstGeom>
            <a:noFill/>
            <a:ln w="12700">
              <a:solidFill>
                <a:schemeClr val="tx1"/>
              </a:solidFill>
              <a:round/>
              <a:headEnd/>
              <a:tailEnd/>
            </a:ln>
          </p:spPr>
          <p:txBody>
            <a:bodyPr wrap="none" anchor="ctr"/>
            <a:lstStyle/>
            <a:p>
              <a:endParaRPr lang="en-US"/>
            </a:p>
          </p:txBody>
        </p:sp>
      </p:grpSp>
      <p:sp>
        <p:nvSpPr>
          <p:cNvPr id="38960" name="Text Box 60"/>
          <p:cNvSpPr txBox="1">
            <a:spLocks noChangeArrowheads="1"/>
          </p:cNvSpPr>
          <p:nvPr/>
        </p:nvSpPr>
        <p:spPr bwMode="auto">
          <a:xfrm rot="-5400000">
            <a:off x="3038475" y="5573713"/>
            <a:ext cx="365125" cy="142875"/>
          </a:xfrm>
          <a:prstGeom prst="rect">
            <a:avLst/>
          </a:prstGeom>
          <a:noFill/>
          <a:ln w="9525">
            <a:noFill/>
            <a:miter lim="800000"/>
            <a:headEnd/>
            <a:tailEnd/>
          </a:ln>
        </p:spPr>
        <p:txBody>
          <a:bodyPr wrap="none" lIns="0" tIns="0" rIns="0" bIns="0"/>
          <a:lstStyle/>
          <a:p>
            <a:pPr>
              <a:lnSpc>
                <a:spcPct val="90000"/>
              </a:lnSpc>
            </a:pPr>
            <a:r>
              <a:rPr lang="en-US" sz="1200" b="1">
                <a:latin typeface="Arial" charset="0"/>
              </a:rPr>
              <a:t>1 </a:t>
            </a:r>
            <a:r>
              <a:rPr lang="en-US" sz="1200" b="1">
                <a:latin typeface="Arial" charset="0"/>
                <a:sym typeface="Symbol" pitchFamily="84" charset="2"/>
              </a:rPr>
              <a:t>m</a:t>
            </a:r>
            <a:endParaRPr lang="en-US" sz="1200" b="1">
              <a:latin typeface="Arial" charset="0"/>
            </a:endParaRPr>
          </a:p>
        </p:txBody>
      </p:sp>
      <p:grpSp>
        <p:nvGrpSpPr>
          <p:cNvPr id="3" name="Group 61"/>
          <p:cNvGrpSpPr>
            <a:grpSpLocks/>
          </p:cNvGrpSpPr>
          <p:nvPr/>
        </p:nvGrpSpPr>
        <p:grpSpPr bwMode="auto">
          <a:xfrm>
            <a:off x="3295650" y="5229225"/>
            <a:ext cx="85725" cy="803275"/>
            <a:chOff x="340" y="2854"/>
            <a:chExt cx="54" cy="358"/>
          </a:xfrm>
        </p:grpSpPr>
        <p:sp>
          <p:nvSpPr>
            <p:cNvPr id="38971" name="Line 62"/>
            <p:cNvSpPr>
              <a:spLocks noChangeShapeType="1"/>
            </p:cNvSpPr>
            <p:nvPr/>
          </p:nvSpPr>
          <p:spPr bwMode="auto">
            <a:xfrm>
              <a:off x="340" y="2856"/>
              <a:ext cx="54" cy="0"/>
            </a:xfrm>
            <a:prstGeom prst="line">
              <a:avLst/>
            </a:prstGeom>
            <a:noFill/>
            <a:ln w="12700">
              <a:solidFill>
                <a:schemeClr val="tx1"/>
              </a:solidFill>
              <a:round/>
              <a:headEnd/>
              <a:tailEnd/>
            </a:ln>
          </p:spPr>
          <p:txBody>
            <a:bodyPr wrap="none" anchor="ctr"/>
            <a:lstStyle/>
            <a:p>
              <a:endParaRPr lang="en-US"/>
            </a:p>
          </p:txBody>
        </p:sp>
        <p:sp>
          <p:nvSpPr>
            <p:cNvPr id="38972" name="Line 63"/>
            <p:cNvSpPr>
              <a:spLocks noChangeShapeType="1"/>
            </p:cNvSpPr>
            <p:nvPr/>
          </p:nvSpPr>
          <p:spPr bwMode="auto">
            <a:xfrm>
              <a:off x="340" y="3212"/>
              <a:ext cx="54" cy="0"/>
            </a:xfrm>
            <a:prstGeom prst="line">
              <a:avLst/>
            </a:prstGeom>
            <a:noFill/>
            <a:ln w="12700">
              <a:solidFill>
                <a:schemeClr val="tx1"/>
              </a:solidFill>
              <a:round/>
              <a:headEnd/>
              <a:tailEnd/>
            </a:ln>
          </p:spPr>
          <p:txBody>
            <a:bodyPr wrap="none" anchor="ctr"/>
            <a:lstStyle/>
            <a:p>
              <a:endParaRPr lang="en-US"/>
            </a:p>
          </p:txBody>
        </p:sp>
        <p:sp>
          <p:nvSpPr>
            <p:cNvPr id="38973" name="Line 64"/>
            <p:cNvSpPr>
              <a:spLocks noChangeShapeType="1"/>
            </p:cNvSpPr>
            <p:nvPr/>
          </p:nvSpPr>
          <p:spPr bwMode="auto">
            <a:xfrm>
              <a:off x="364" y="2854"/>
              <a:ext cx="0" cy="356"/>
            </a:xfrm>
            <a:prstGeom prst="line">
              <a:avLst/>
            </a:prstGeom>
            <a:noFill/>
            <a:ln w="12700">
              <a:solidFill>
                <a:schemeClr val="tx1"/>
              </a:solidFill>
              <a:round/>
              <a:headEnd/>
              <a:tailEnd/>
            </a:ln>
          </p:spPr>
          <p:txBody>
            <a:bodyPr wrap="none" anchor="ctr"/>
            <a:lstStyle/>
            <a:p>
              <a:endParaRPr lang="en-US"/>
            </a:p>
          </p:txBody>
        </p:sp>
      </p:grpSp>
      <p:sp>
        <p:nvSpPr>
          <p:cNvPr id="38962" name="AutoShape 65"/>
          <p:cNvSpPr>
            <a:spLocks noChangeArrowheads="1"/>
          </p:cNvSpPr>
          <p:nvPr/>
        </p:nvSpPr>
        <p:spPr bwMode="auto">
          <a:xfrm>
            <a:off x="6367463" y="4800600"/>
            <a:ext cx="104775" cy="112713"/>
          </a:xfrm>
          <a:prstGeom prst="triangle">
            <a:avLst>
              <a:gd name="adj" fmla="val 50000"/>
            </a:avLst>
          </a:prstGeom>
          <a:solidFill>
            <a:srgbClr val="0072CA"/>
          </a:solidFill>
          <a:ln w="12700">
            <a:noFill/>
            <a:miter lim="800000"/>
            <a:headEnd/>
            <a:tailEnd/>
          </a:ln>
        </p:spPr>
        <p:txBody>
          <a:bodyPr wrap="none" anchor="ctr"/>
          <a:lstStyle/>
          <a:p>
            <a:endParaRPr lang="en-US"/>
          </a:p>
        </p:txBody>
      </p:sp>
      <p:sp>
        <p:nvSpPr>
          <p:cNvPr id="38963" name="AutoShape 66"/>
          <p:cNvSpPr>
            <a:spLocks noChangeArrowheads="1"/>
          </p:cNvSpPr>
          <p:nvPr/>
        </p:nvSpPr>
        <p:spPr bwMode="auto">
          <a:xfrm rot="-5400000">
            <a:off x="5871369" y="6274594"/>
            <a:ext cx="104775" cy="112713"/>
          </a:xfrm>
          <a:prstGeom prst="triangle">
            <a:avLst>
              <a:gd name="adj" fmla="val 50000"/>
            </a:avLst>
          </a:prstGeom>
          <a:solidFill>
            <a:srgbClr val="0072CA"/>
          </a:solidFill>
          <a:ln w="12700">
            <a:noFill/>
            <a:miter lim="800000"/>
            <a:headEnd/>
            <a:tailEnd/>
          </a:ln>
        </p:spPr>
        <p:txBody>
          <a:bodyPr wrap="none" anchor="ctr"/>
          <a:lstStyle/>
          <a:p>
            <a:endParaRPr lang="en-US"/>
          </a:p>
        </p:txBody>
      </p:sp>
      <p:sp>
        <p:nvSpPr>
          <p:cNvPr id="38964" name="Text Box 67"/>
          <p:cNvSpPr txBox="1">
            <a:spLocks noChangeArrowheads="1"/>
          </p:cNvSpPr>
          <p:nvPr/>
        </p:nvSpPr>
        <p:spPr bwMode="auto">
          <a:xfrm>
            <a:off x="6026150" y="6249988"/>
            <a:ext cx="1562100" cy="160337"/>
          </a:xfrm>
          <a:prstGeom prst="rect">
            <a:avLst/>
          </a:prstGeom>
          <a:noFill/>
          <a:ln w="9525">
            <a:noFill/>
            <a:miter lim="800000"/>
            <a:headEnd/>
            <a:tailEnd/>
          </a:ln>
        </p:spPr>
        <p:txBody>
          <a:bodyPr wrap="none" lIns="0" tIns="0" rIns="0" bIns="0"/>
          <a:lstStyle/>
          <a:p>
            <a:pPr>
              <a:lnSpc>
                <a:spcPct val="90000"/>
              </a:lnSpc>
            </a:pPr>
            <a:r>
              <a:rPr lang="en-US" sz="1200" b="1">
                <a:latin typeface="Arial" charset="0"/>
              </a:rPr>
              <a:t>Nuclear lamina (TEM)</a:t>
            </a:r>
          </a:p>
        </p:txBody>
      </p:sp>
      <p:sp>
        <p:nvSpPr>
          <p:cNvPr id="38965" name="Text Box 68"/>
          <p:cNvSpPr txBox="1">
            <a:spLocks noChangeArrowheads="1"/>
          </p:cNvSpPr>
          <p:nvPr/>
        </p:nvSpPr>
        <p:spPr bwMode="auto">
          <a:xfrm>
            <a:off x="6508750" y="4792663"/>
            <a:ext cx="766763" cy="144462"/>
          </a:xfrm>
          <a:prstGeom prst="rect">
            <a:avLst/>
          </a:prstGeom>
          <a:noFill/>
          <a:ln w="9525">
            <a:noFill/>
            <a:miter lim="800000"/>
            <a:headEnd/>
            <a:tailEnd/>
          </a:ln>
        </p:spPr>
        <p:txBody>
          <a:bodyPr wrap="none" lIns="0" tIns="0" rIns="0" bIns="0"/>
          <a:lstStyle/>
          <a:p>
            <a:pPr>
              <a:lnSpc>
                <a:spcPct val="90000"/>
              </a:lnSpc>
            </a:pPr>
            <a:r>
              <a:rPr lang="en-US" sz="1200" b="1">
                <a:latin typeface="Arial" charset="0"/>
              </a:rPr>
              <a:t>Chromatin</a:t>
            </a:r>
          </a:p>
        </p:txBody>
      </p:sp>
      <p:sp>
        <p:nvSpPr>
          <p:cNvPr id="38966" name="Text Box 69"/>
          <p:cNvSpPr txBox="1">
            <a:spLocks noChangeArrowheads="1"/>
          </p:cNvSpPr>
          <p:nvPr/>
        </p:nvSpPr>
        <p:spPr bwMode="auto">
          <a:xfrm>
            <a:off x="441325" y="293688"/>
            <a:ext cx="368300" cy="155575"/>
          </a:xfrm>
          <a:prstGeom prst="rect">
            <a:avLst/>
          </a:prstGeom>
          <a:noFill/>
          <a:ln w="9525">
            <a:noFill/>
            <a:miter lim="800000"/>
            <a:headEnd/>
            <a:tailEnd/>
          </a:ln>
        </p:spPr>
        <p:txBody>
          <a:bodyPr wrap="none" lIns="0" tIns="0" rIns="0" bIns="0"/>
          <a:lstStyle/>
          <a:p>
            <a:pPr>
              <a:lnSpc>
                <a:spcPct val="90000"/>
              </a:lnSpc>
            </a:pPr>
            <a:r>
              <a:rPr lang="en-US" sz="1200" b="1">
                <a:latin typeface="Arial" charset="0"/>
              </a:rPr>
              <a:t>1 </a:t>
            </a:r>
            <a:r>
              <a:rPr lang="en-US" sz="1200" b="1">
                <a:latin typeface="Arial" charset="0"/>
                <a:sym typeface="Symbol" pitchFamily="84" charset="2"/>
              </a:rPr>
              <a:t>m</a:t>
            </a:r>
            <a:endParaRPr lang="en-US" sz="1200" b="1">
              <a:latin typeface="Arial" charset="0"/>
            </a:endParaRPr>
          </a:p>
        </p:txBody>
      </p:sp>
      <p:grpSp>
        <p:nvGrpSpPr>
          <p:cNvPr id="4" name="Group 70"/>
          <p:cNvGrpSpPr>
            <a:grpSpLocks/>
          </p:cNvGrpSpPr>
          <p:nvPr/>
        </p:nvGrpSpPr>
        <p:grpSpPr bwMode="auto">
          <a:xfrm rot="5400000">
            <a:off x="597694" y="299244"/>
            <a:ext cx="77788" cy="381000"/>
            <a:chOff x="340" y="2854"/>
            <a:chExt cx="54" cy="358"/>
          </a:xfrm>
        </p:grpSpPr>
        <p:sp>
          <p:nvSpPr>
            <p:cNvPr id="38968" name="Line 71"/>
            <p:cNvSpPr>
              <a:spLocks noChangeShapeType="1"/>
            </p:cNvSpPr>
            <p:nvPr/>
          </p:nvSpPr>
          <p:spPr bwMode="auto">
            <a:xfrm>
              <a:off x="340" y="2856"/>
              <a:ext cx="54" cy="0"/>
            </a:xfrm>
            <a:prstGeom prst="line">
              <a:avLst/>
            </a:prstGeom>
            <a:noFill/>
            <a:ln w="12700">
              <a:solidFill>
                <a:schemeClr val="tx1"/>
              </a:solidFill>
              <a:round/>
              <a:headEnd/>
              <a:tailEnd/>
            </a:ln>
          </p:spPr>
          <p:txBody>
            <a:bodyPr wrap="none" anchor="ctr"/>
            <a:lstStyle/>
            <a:p>
              <a:endParaRPr lang="en-US"/>
            </a:p>
          </p:txBody>
        </p:sp>
        <p:sp>
          <p:nvSpPr>
            <p:cNvPr id="38969" name="Line 72"/>
            <p:cNvSpPr>
              <a:spLocks noChangeShapeType="1"/>
            </p:cNvSpPr>
            <p:nvPr/>
          </p:nvSpPr>
          <p:spPr bwMode="auto">
            <a:xfrm>
              <a:off x="340" y="3212"/>
              <a:ext cx="54" cy="0"/>
            </a:xfrm>
            <a:prstGeom prst="line">
              <a:avLst/>
            </a:prstGeom>
            <a:noFill/>
            <a:ln w="12700">
              <a:solidFill>
                <a:schemeClr val="tx1"/>
              </a:solidFill>
              <a:round/>
              <a:headEnd/>
              <a:tailEnd/>
            </a:ln>
          </p:spPr>
          <p:txBody>
            <a:bodyPr wrap="none" anchor="ctr"/>
            <a:lstStyle/>
            <a:p>
              <a:endParaRPr lang="en-US"/>
            </a:p>
          </p:txBody>
        </p:sp>
        <p:sp>
          <p:nvSpPr>
            <p:cNvPr id="38970" name="Line 73"/>
            <p:cNvSpPr>
              <a:spLocks noChangeShapeType="1"/>
            </p:cNvSpPr>
            <p:nvPr/>
          </p:nvSpPr>
          <p:spPr bwMode="auto">
            <a:xfrm>
              <a:off x="364" y="2854"/>
              <a:ext cx="0" cy="356"/>
            </a:xfrm>
            <a:prstGeom prst="line">
              <a:avLst/>
            </a:prstGeom>
            <a:noFill/>
            <a:ln w="12700">
              <a:solidFill>
                <a:schemeClr val="tx1"/>
              </a:solidFill>
              <a:round/>
              <a:headEnd/>
              <a:tailEnd/>
            </a:ln>
          </p:spPr>
          <p:txBody>
            <a:bodyPr wrap="none" anchor="ctr"/>
            <a:lstStyle/>
            <a:p>
              <a:endParaRPr lang="en-US"/>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1066800"/>
            <a:ext cx="9220200" cy="1143000"/>
          </a:xfrm>
        </p:spPr>
        <p:txBody>
          <a:bodyPr>
            <a:normAutofit fontScale="90000"/>
          </a:bodyPr>
          <a:lstStyle/>
          <a:p>
            <a:pPr eaLnBrk="1" hangingPunct="1"/>
            <a:r>
              <a:rPr lang="en-US" b="1" dirty="0" smtClean="0">
                <a:solidFill>
                  <a:schemeClr val="tx1"/>
                </a:solidFill>
              </a:rPr>
              <a:t/>
            </a:r>
            <a:br>
              <a:rPr lang="en-US" b="1" dirty="0" smtClean="0">
                <a:solidFill>
                  <a:schemeClr val="tx1"/>
                </a:solidFill>
              </a:rPr>
            </a:br>
            <a:r>
              <a:rPr lang="en-US" b="1" dirty="0">
                <a:solidFill>
                  <a:schemeClr val="tx1"/>
                </a:solidFill>
              </a:rPr>
              <a:t/>
            </a:r>
            <a:br>
              <a:rPr lang="en-US" b="1" dirty="0">
                <a:solidFill>
                  <a:schemeClr val="tx1"/>
                </a:solidFill>
              </a:rPr>
            </a:br>
            <a:r>
              <a:rPr lang="en-US" b="1" dirty="0" smtClean="0">
                <a:solidFill>
                  <a:schemeClr val="tx1"/>
                </a:solidFill>
              </a:rPr>
              <a:t>The Endomembrane System – membrane bound pathway of organelles/compartments that work to break down, create, transport materials. </a:t>
            </a:r>
          </a:p>
        </p:txBody>
      </p:sp>
      <p:sp>
        <p:nvSpPr>
          <p:cNvPr id="14339" name="Rectangle 3"/>
          <p:cNvSpPr>
            <a:spLocks noGrp="1" noChangeArrowheads="1"/>
          </p:cNvSpPr>
          <p:nvPr>
            <p:ph type="body" idx="1"/>
          </p:nvPr>
        </p:nvSpPr>
        <p:spPr>
          <a:xfrm>
            <a:off x="228600" y="1813423"/>
            <a:ext cx="8458200" cy="5029200"/>
          </a:xfrm>
        </p:spPr>
        <p:txBody>
          <a:bodyPr>
            <a:normAutofit/>
          </a:bodyPr>
          <a:lstStyle/>
          <a:p>
            <a:pPr eaLnBrk="1" hangingPunct="1">
              <a:lnSpc>
                <a:spcPct val="80000"/>
              </a:lnSpc>
            </a:pPr>
            <a:endParaRPr lang="en-US" sz="2800" dirty="0" smtClean="0"/>
          </a:p>
          <a:p>
            <a:pPr marL="0" indent="0" eaLnBrk="1" hangingPunct="1">
              <a:lnSpc>
                <a:spcPct val="80000"/>
              </a:lnSpc>
              <a:buNone/>
            </a:pPr>
            <a:r>
              <a:rPr lang="en-US" sz="2800" dirty="0" smtClean="0"/>
              <a:t>1. Nuclear Membrane/Envelope</a:t>
            </a:r>
          </a:p>
          <a:p>
            <a:pPr marL="0" indent="0" eaLnBrk="1" hangingPunct="1">
              <a:lnSpc>
                <a:spcPct val="80000"/>
              </a:lnSpc>
              <a:buNone/>
            </a:pPr>
            <a:r>
              <a:rPr lang="en-US" sz="2800" dirty="0" smtClean="0"/>
              <a:t>2. Endoplasmic Reticulum (ER)</a:t>
            </a:r>
          </a:p>
          <a:p>
            <a:pPr lvl="1" eaLnBrk="1" hangingPunct="1">
              <a:lnSpc>
                <a:spcPct val="80000"/>
              </a:lnSpc>
            </a:pPr>
            <a:r>
              <a:rPr lang="en-US" sz="2800" dirty="0" smtClean="0"/>
              <a:t>Vast network of membrane and sacs called </a:t>
            </a:r>
            <a:r>
              <a:rPr lang="en-US" sz="2800" dirty="0" err="1" smtClean="0"/>
              <a:t>cisternae</a:t>
            </a:r>
            <a:endParaRPr lang="en-US" sz="2800" dirty="0" smtClean="0"/>
          </a:p>
          <a:p>
            <a:pPr lvl="1" eaLnBrk="1" hangingPunct="1">
              <a:lnSpc>
                <a:spcPct val="80000"/>
              </a:lnSpc>
            </a:pPr>
            <a:r>
              <a:rPr lang="en-US" sz="2800" dirty="0" smtClean="0"/>
              <a:t>Consists of approximately ½ of the total membrane of the cell</a:t>
            </a:r>
          </a:p>
          <a:p>
            <a:pPr lvl="1" eaLnBrk="1" hangingPunct="1">
              <a:lnSpc>
                <a:spcPct val="80000"/>
              </a:lnSpc>
              <a:buNone/>
            </a:pPr>
            <a:endParaRPr lang="en-US" sz="2800" dirty="0" smtClean="0"/>
          </a:p>
          <a:p>
            <a:pPr lvl="1" eaLnBrk="1" hangingPunct="1">
              <a:lnSpc>
                <a:spcPct val="80000"/>
              </a:lnSpc>
            </a:pPr>
            <a:r>
              <a:rPr lang="en-US" sz="2800" dirty="0" smtClean="0"/>
              <a:t>Smooth=no bound ribosomes, synthesizes lipids, begins to break down glucose and detoxifies drugs/poisons</a:t>
            </a:r>
          </a:p>
          <a:p>
            <a:pPr lvl="1">
              <a:lnSpc>
                <a:spcPct val="80000"/>
              </a:lnSpc>
            </a:pPr>
            <a:r>
              <a:rPr lang="en-US" sz="2800" dirty="0" smtClean="0"/>
              <a:t>Rough=bound ribosomes, thread emerging proteins they make through the </a:t>
            </a:r>
            <a:r>
              <a:rPr lang="en-US" sz="2800" dirty="0" err="1" smtClean="0"/>
              <a:t>cisternal</a:t>
            </a:r>
            <a:r>
              <a:rPr lang="en-US" sz="2800" dirty="0" smtClean="0"/>
              <a:t> (</a:t>
            </a:r>
            <a:r>
              <a:rPr lang="en-US" sz="2800" dirty="0" err="1" smtClean="0"/>
              <a:t>foldy</a:t>
            </a:r>
            <a:r>
              <a:rPr lang="en-US" sz="2800" dirty="0" smtClean="0"/>
              <a:t>) space into the internal part of the ER, release secretory proteins to the Golgi apparatus.</a:t>
            </a:r>
          </a:p>
          <a:p>
            <a:pPr eaLnBrk="1" hangingPunct="1">
              <a:lnSpc>
                <a:spcPct val="80000"/>
              </a:lnSpc>
            </a:pPr>
            <a:endParaRPr lang="en-US" sz="26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animEffect transition="in" filter="checkerboard(across)">
                                      <p:cBhvr>
                                        <p:cTn id="7" dur="500"/>
                                        <p:tgtEl>
                                          <p:spTgt spid="1433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4339">
                                            <p:txEl>
                                              <p:pRg st="2" end="2"/>
                                            </p:txEl>
                                          </p:spTgt>
                                        </p:tgtEl>
                                        <p:attrNameLst>
                                          <p:attrName>style.visibility</p:attrName>
                                        </p:attrNameLst>
                                      </p:cBhvr>
                                      <p:to>
                                        <p:strVal val="visible"/>
                                      </p:to>
                                    </p:set>
                                    <p:animEffect transition="in" filter="checkerboard(across)">
                                      <p:cBhvr>
                                        <p:cTn id="12" dur="500"/>
                                        <p:tgtEl>
                                          <p:spTgt spid="1433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4339">
                                            <p:txEl>
                                              <p:pRg st="3" end="3"/>
                                            </p:txEl>
                                          </p:spTgt>
                                        </p:tgtEl>
                                        <p:attrNameLst>
                                          <p:attrName>style.visibility</p:attrName>
                                        </p:attrNameLst>
                                      </p:cBhvr>
                                      <p:to>
                                        <p:strVal val="visible"/>
                                      </p:to>
                                    </p:set>
                                    <p:animEffect transition="in" filter="checkerboard(across)">
                                      <p:cBhvr>
                                        <p:cTn id="17" dur="500"/>
                                        <p:tgtEl>
                                          <p:spTgt spid="1433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4339">
                                            <p:txEl>
                                              <p:pRg st="4" end="4"/>
                                            </p:txEl>
                                          </p:spTgt>
                                        </p:tgtEl>
                                        <p:attrNameLst>
                                          <p:attrName>style.visibility</p:attrName>
                                        </p:attrNameLst>
                                      </p:cBhvr>
                                      <p:to>
                                        <p:strVal val="visible"/>
                                      </p:to>
                                    </p:set>
                                    <p:animEffect transition="in" filter="checkerboard(across)">
                                      <p:cBhvr>
                                        <p:cTn id="22" dur="500"/>
                                        <p:tgtEl>
                                          <p:spTgt spid="1433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4339">
                                            <p:txEl>
                                              <p:pRg st="6" end="6"/>
                                            </p:txEl>
                                          </p:spTgt>
                                        </p:tgtEl>
                                        <p:attrNameLst>
                                          <p:attrName>style.visibility</p:attrName>
                                        </p:attrNameLst>
                                      </p:cBhvr>
                                      <p:to>
                                        <p:strVal val="visible"/>
                                      </p:to>
                                    </p:set>
                                    <p:animEffect transition="in" filter="checkerboard(across)">
                                      <p:cBhvr>
                                        <p:cTn id="27" dur="500"/>
                                        <p:tgtEl>
                                          <p:spTgt spid="14339">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14339">
                                            <p:txEl>
                                              <p:pRg st="7" end="7"/>
                                            </p:txEl>
                                          </p:spTgt>
                                        </p:tgtEl>
                                        <p:attrNameLst>
                                          <p:attrName>style.visibility</p:attrName>
                                        </p:attrNameLst>
                                      </p:cBhvr>
                                      <p:to>
                                        <p:strVal val="visible"/>
                                      </p:to>
                                    </p:set>
                                    <p:animEffect transition="in" filter="checkerboard(across)">
                                      <p:cBhvr>
                                        <p:cTn id="32" dur="500"/>
                                        <p:tgtEl>
                                          <p:spTgt spid="1433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40" descr="06_11_EndoplsmcReticulum-U"/>
          <p:cNvPicPr>
            <a:picLocks noChangeAspect="1" noChangeArrowheads="1"/>
          </p:cNvPicPr>
          <p:nvPr/>
        </p:nvPicPr>
        <p:blipFill>
          <a:blip r:embed="rId3" cstate="print"/>
          <a:srcRect/>
          <a:stretch>
            <a:fillRect/>
          </a:stretch>
        </p:blipFill>
        <p:spPr bwMode="auto">
          <a:xfrm>
            <a:off x="1651000" y="136525"/>
            <a:ext cx="5840413" cy="6584950"/>
          </a:xfrm>
          <a:prstGeom prst="rect">
            <a:avLst/>
          </a:prstGeom>
          <a:noFill/>
          <a:ln w="9525">
            <a:noFill/>
            <a:miter lim="800000"/>
            <a:headEnd/>
            <a:tailEnd/>
          </a:ln>
        </p:spPr>
      </p:pic>
      <p:sp>
        <p:nvSpPr>
          <p:cNvPr id="46083" name="Line 38"/>
          <p:cNvSpPr>
            <a:spLocks noChangeShapeType="1"/>
          </p:cNvSpPr>
          <p:nvPr/>
        </p:nvSpPr>
        <p:spPr bwMode="auto">
          <a:xfrm>
            <a:off x="3130550" y="3556000"/>
            <a:ext cx="439738" cy="881063"/>
          </a:xfrm>
          <a:prstGeom prst="line">
            <a:avLst/>
          </a:prstGeom>
          <a:noFill/>
          <a:ln w="25400">
            <a:solidFill>
              <a:schemeClr val="bg1"/>
            </a:solidFill>
            <a:round/>
            <a:headEnd/>
            <a:tailEnd/>
          </a:ln>
        </p:spPr>
        <p:txBody>
          <a:bodyPr wrap="none" anchor="ctr"/>
          <a:lstStyle/>
          <a:p>
            <a:endParaRPr lang="en-US"/>
          </a:p>
        </p:txBody>
      </p:sp>
      <p:sp>
        <p:nvSpPr>
          <p:cNvPr id="46084" name="Line 39"/>
          <p:cNvSpPr>
            <a:spLocks noChangeShapeType="1"/>
          </p:cNvSpPr>
          <p:nvPr/>
        </p:nvSpPr>
        <p:spPr bwMode="auto">
          <a:xfrm>
            <a:off x="5937250" y="3598863"/>
            <a:ext cx="215900" cy="706437"/>
          </a:xfrm>
          <a:prstGeom prst="line">
            <a:avLst/>
          </a:prstGeom>
          <a:noFill/>
          <a:ln w="25400">
            <a:solidFill>
              <a:schemeClr val="bg1"/>
            </a:solidFill>
            <a:round/>
            <a:headEnd/>
            <a:tailEnd/>
          </a:ln>
        </p:spPr>
        <p:txBody>
          <a:bodyPr wrap="none" anchor="ctr"/>
          <a:lstStyle/>
          <a:p>
            <a:endParaRPr lang="en-US"/>
          </a:p>
        </p:txBody>
      </p:sp>
      <p:sp>
        <p:nvSpPr>
          <p:cNvPr id="46085" name="Rectangle 2"/>
          <p:cNvSpPr>
            <a:spLocks noGrp="1" noChangeArrowheads="1"/>
          </p:cNvSpPr>
          <p:nvPr>
            <p:ph type="ctrTitle"/>
          </p:nvPr>
        </p:nvSpPr>
        <p:spPr bwMode="auto">
          <a:xfrm>
            <a:off x="152400" y="0"/>
            <a:ext cx="1981200" cy="304800"/>
          </a:xfrm>
          <a:noFill/>
          <a:ln w="3175">
            <a:miter lim="800000"/>
            <a:headEnd/>
            <a:tailEnd/>
          </a:ln>
        </p:spPr>
        <p:txBody>
          <a:bodyPr vert="horz" wrap="square" lIns="91440" tIns="45720" rIns="91440" bIns="45720" numCol="1" anchor="t" anchorCtr="0" compatLnSpc="1">
            <a:prstTxWarp prst="textNoShape">
              <a:avLst/>
            </a:prstTxWarp>
          </a:bodyPr>
          <a:lstStyle/>
          <a:p>
            <a:pPr algn="l" eaLnBrk="1" hangingPunct="1"/>
            <a:r>
              <a:rPr lang="en-US" sz="1200" smtClean="0">
                <a:latin typeface="Arial" charset="0"/>
              </a:rPr>
              <a:t>Figure 6.11</a:t>
            </a:r>
          </a:p>
        </p:txBody>
      </p:sp>
      <p:sp>
        <p:nvSpPr>
          <p:cNvPr id="46086" name="Text Box 3"/>
          <p:cNvSpPr txBox="1">
            <a:spLocks noChangeArrowheads="1"/>
          </p:cNvSpPr>
          <p:nvPr/>
        </p:nvSpPr>
        <p:spPr bwMode="auto">
          <a:xfrm>
            <a:off x="2195513" y="136525"/>
            <a:ext cx="893762" cy="190500"/>
          </a:xfrm>
          <a:prstGeom prst="rect">
            <a:avLst/>
          </a:prstGeom>
          <a:noFill/>
          <a:ln w="9525">
            <a:noFill/>
            <a:miter lim="800000"/>
            <a:headEnd/>
            <a:tailEnd/>
          </a:ln>
        </p:spPr>
        <p:txBody>
          <a:bodyPr wrap="none" lIns="0" tIns="0" rIns="0" bIns="0"/>
          <a:lstStyle/>
          <a:p>
            <a:r>
              <a:rPr lang="en-US" sz="1300" b="1">
                <a:latin typeface="Arial" charset="0"/>
              </a:rPr>
              <a:t>Smooth ER</a:t>
            </a:r>
          </a:p>
        </p:txBody>
      </p:sp>
      <p:sp>
        <p:nvSpPr>
          <p:cNvPr id="46087" name="Line 6"/>
          <p:cNvSpPr>
            <a:spLocks noChangeShapeType="1"/>
          </p:cNvSpPr>
          <p:nvPr/>
        </p:nvSpPr>
        <p:spPr bwMode="auto">
          <a:xfrm>
            <a:off x="3128963" y="236538"/>
            <a:ext cx="333375" cy="241300"/>
          </a:xfrm>
          <a:prstGeom prst="line">
            <a:avLst/>
          </a:prstGeom>
          <a:noFill/>
          <a:ln w="12700">
            <a:solidFill>
              <a:schemeClr val="tx1"/>
            </a:solidFill>
            <a:round/>
            <a:headEnd/>
            <a:tailEnd/>
          </a:ln>
        </p:spPr>
        <p:txBody>
          <a:bodyPr wrap="none" anchor="ctr"/>
          <a:lstStyle/>
          <a:p>
            <a:endParaRPr lang="en-US"/>
          </a:p>
        </p:txBody>
      </p:sp>
      <p:sp>
        <p:nvSpPr>
          <p:cNvPr id="46088" name="Text Box 7"/>
          <p:cNvSpPr txBox="1">
            <a:spLocks noChangeArrowheads="1"/>
          </p:cNvSpPr>
          <p:nvPr/>
        </p:nvSpPr>
        <p:spPr bwMode="auto">
          <a:xfrm>
            <a:off x="1677988" y="671513"/>
            <a:ext cx="893762" cy="190500"/>
          </a:xfrm>
          <a:prstGeom prst="rect">
            <a:avLst/>
          </a:prstGeom>
          <a:noFill/>
          <a:ln w="9525">
            <a:noFill/>
            <a:miter lim="800000"/>
            <a:headEnd/>
            <a:tailEnd/>
          </a:ln>
        </p:spPr>
        <p:txBody>
          <a:bodyPr wrap="none" lIns="0" tIns="0" rIns="0" bIns="0"/>
          <a:lstStyle/>
          <a:p>
            <a:r>
              <a:rPr lang="en-US" sz="1300" b="1">
                <a:latin typeface="Arial" charset="0"/>
              </a:rPr>
              <a:t>Rough ER</a:t>
            </a:r>
          </a:p>
        </p:txBody>
      </p:sp>
      <p:sp>
        <p:nvSpPr>
          <p:cNvPr id="46089" name="Line 8"/>
          <p:cNvSpPr>
            <a:spLocks noChangeShapeType="1"/>
          </p:cNvSpPr>
          <p:nvPr/>
        </p:nvSpPr>
        <p:spPr bwMode="auto">
          <a:xfrm flipH="1" flipV="1">
            <a:off x="2522538" y="782638"/>
            <a:ext cx="1236662" cy="812800"/>
          </a:xfrm>
          <a:prstGeom prst="line">
            <a:avLst/>
          </a:prstGeom>
          <a:noFill/>
          <a:ln w="12700">
            <a:solidFill>
              <a:schemeClr val="tx1"/>
            </a:solidFill>
            <a:round/>
            <a:headEnd/>
            <a:tailEnd/>
          </a:ln>
        </p:spPr>
        <p:txBody>
          <a:bodyPr wrap="none" anchor="ctr"/>
          <a:lstStyle/>
          <a:p>
            <a:endParaRPr lang="en-US"/>
          </a:p>
        </p:txBody>
      </p:sp>
      <p:sp>
        <p:nvSpPr>
          <p:cNvPr id="46090" name="Text Box 9"/>
          <p:cNvSpPr txBox="1">
            <a:spLocks noChangeArrowheads="1"/>
          </p:cNvSpPr>
          <p:nvPr/>
        </p:nvSpPr>
        <p:spPr bwMode="auto">
          <a:xfrm>
            <a:off x="2259013" y="2436813"/>
            <a:ext cx="766762" cy="169862"/>
          </a:xfrm>
          <a:prstGeom prst="rect">
            <a:avLst/>
          </a:prstGeom>
          <a:noFill/>
          <a:ln w="9525">
            <a:noFill/>
            <a:miter lim="800000"/>
            <a:headEnd/>
            <a:tailEnd/>
          </a:ln>
        </p:spPr>
        <p:txBody>
          <a:bodyPr wrap="none" lIns="0" tIns="0" rIns="0" bIns="0"/>
          <a:lstStyle/>
          <a:p>
            <a:r>
              <a:rPr lang="en-US" sz="1300" b="1">
                <a:latin typeface="Arial" charset="0"/>
              </a:rPr>
              <a:t>ER lumen</a:t>
            </a:r>
          </a:p>
        </p:txBody>
      </p:sp>
      <p:sp>
        <p:nvSpPr>
          <p:cNvPr id="46091" name="Text Box 10"/>
          <p:cNvSpPr txBox="1">
            <a:spLocks noChangeArrowheads="1"/>
          </p:cNvSpPr>
          <p:nvPr/>
        </p:nvSpPr>
        <p:spPr bwMode="auto">
          <a:xfrm>
            <a:off x="2341563" y="2746375"/>
            <a:ext cx="741362" cy="187325"/>
          </a:xfrm>
          <a:prstGeom prst="rect">
            <a:avLst/>
          </a:prstGeom>
          <a:noFill/>
          <a:ln w="9525">
            <a:noFill/>
            <a:miter lim="800000"/>
            <a:headEnd/>
            <a:tailEnd/>
          </a:ln>
        </p:spPr>
        <p:txBody>
          <a:bodyPr wrap="none" lIns="0" tIns="0" rIns="0" bIns="0"/>
          <a:lstStyle/>
          <a:p>
            <a:r>
              <a:rPr lang="en-US" sz="1300" b="1">
                <a:latin typeface="Arial" charset="0"/>
              </a:rPr>
              <a:t>Cisternae</a:t>
            </a:r>
          </a:p>
        </p:txBody>
      </p:sp>
      <p:sp>
        <p:nvSpPr>
          <p:cNvPr id="46092" name="Text Box 11"/>
          <p:cNvSpPr txBox="1">
            <a:spLocks noChangeArrowheads="1"/>
          </p:cNvSpPr>
          <p:nvPr/>
        </p:nvSpPr>
        <p:spPr bwMode="auto">
          <a:xfrm>
            <a:off x="3200400" y="2922588"/>
            <a:ext cx="885825" cy="169862"/>
          </a:xfrm>
          <a:prstGeom prst="rect">
            <a:avLst/>
          </a:prstGeom>
          <a:noFill/>
          <a:ln w="9525">
            <a:noFill/>
            <a:miter lim="800000"/>
            <a:headEnd/>
            <a:tailEnd/>
          </a:ln>
        </p:spPr>
        <p:txBody>
          <a:bodyPr wrap="none" lIns="0" tIns="0" rIns="0" bIns="0"/>
          <a:lstStyle/>
          <a:p>
            <a:r>
              <a:rPr lang="en-US" sz="1300" b="1">
                <a:latin typeface="Arial" charset="0"/>
              </a:rPr>
              <a:t>Ribosomes</a:t>
            </a:r>
          </a:p>
        </p:txBody>
      </p:sp>
      <p:sp>
        <p:nvSpPr>
          <p:cNvPr id="46093" name="Text Box 12"/>
          <p:cNvSpPr txBox="1">
            <a:spLocks noChangeArrowheads="1"/>
          </p:cNvSpPr>
          <p:nvPr/>
        </p:nvSpPr>
        <p:spPr bwMode="auto">
          <a:xfrm>
            <a:off x="2616200" y="3373438"/>
            <a:ext cx="885825" cy="169862"/>
          </a:xfrm>
          <a:prstGeom prst="rect">
            <a:avLst/>
          </a:prstGeom>
          <a:noFill/>
          <a:ln w="9525">
            <a:noFill/>
            <a:miter lim="800000"/>
            <a:headEnd/>
            <a:tailEnd/>
          </a:ln>
        </p:spPr>
        <p:txBody>
          <a:bodyPr wrap="none" lIns="0" tIns="0" rIns="0" bIns="0"/>
          <a:lstStyle/>
          <a:p>
            <a:r>
              <a:rPr lang="en-US" sz="1300" b="1">
                <a:latin typeface="Arial" charset="0"/>
              </a:rPr>
              <a:t>Smooth ER</a:t>
            </a:r>
          </a:p>
        </p:txBody>
      </p:sp>
      <p:sp>
        <p:nvSpPr>
          <p:cNvPr id="46094" name="Text Box 13"/>
          <p:cNvSpPr txBox="1">
            <a:spLocks noChangeArrowheads="1"/>
          </p:cNvSpPr>
          <p:nvPr/>
        </p:nvSpPr>
        <p:spPr bwMode="auto">
          <a:xfrm>
            <a:off x="3578225" y="3167063"/>
            <a:ext cx="1398588" cy="169862"/>
          </a:xfrm>
          <a:prstGeom prst="rect">
            <a:avLst/>
          </a:prstGeom>
          <a:noFill/>
          <a:ln w="9525">
            <a:noFill/>
            <a:miter lim="800000"/>
            <a:headEnd/>
            <a:tailEnd/>
          </a:ln>
        </p:spPr>
        <p:txBody>
          <a:bodyPr wrap="none" lIns="0" tIns="0" rIns="0" bIns="0"/>
          <a:lstStyle/>
          <a:p>
            <a:r>
              <a:rPr lang="en-US" sz="1300" b="1">
                <a:latin typeface="Arial" charset="0"/>
              </a:rPr>
              <a:t>Transport vesicle</a:t>
            </a:r>
          </a:p>
        </p:txBody>
      </p:sp>
      <p:sp>
        <p:nvSpPr>
          <p:cNvPr id="46095" name="Line 14"/>
          <p:cNvSpPr>
            <a:spLocks noChangeShapeType="1"/>
          </p:cNvSpPr>
          <p:nvPr/>
        </p:nvSpPr>
        <p:spPr bwMode="auto">
          <a:xfrm flipV="1">
            <a:off x="3090863" y="2357438"/>
            <a:ext cx="777875" cy="174625"/>
          </a:xfrm>
          <a:prstGeom prst="line">
            <a:avLst/>
          </a:prstGeom>
          <a:noFill/>
          <a:ln w="12700">
            <a:solidFill>
              <a:schemeClr val="tx1"/>
            </a:solidFill>
            <a:round/>
            <a:headEnd/>
            <a:tailEnd/>
          </a:ln>
        </p:spPr>
        <p:txBody>
          <a:bodyPr wrap="none" anchor="ctr"/>
          <a:lstStyle/>
          <a:p>
            <a:endParaRPr lang="en-US"/>
          </a:p>
        </p:txBody>
      </p:sp>
      <p:sp>
        <p:nvSpPr>
          <p:cNvPr id="46096" name="Line 15"/>
          <p:cNvSpPr>
            <a:spLocks noChangeShapeType="1"/>
          </p:cNvSpPr>
          <p:nvPr/>
        </p:nvSpPr>
        <p:spPr bwMode="auto">
          <a:xfrm flipH="1">
            <a:off x="3157538" y="2395538"/>
            <a:ext cx="939800" cy="441325"/>
          </a:xfrm>
          <a:prstGeom prst="line">
            <a:avLst/>
          </a:prstGeom>
          <a:noFill/>
          <a:ln w="12700">
            <a:solidFill>
              <a:schemeClr val="tx1"/>
            </a:solidFill>
            <a:round/>
            <a:headEnd/>
            <a:tailEnd/>
          </a:ln>
        </p:spPr>
        <p:txBody>
          <a:bodyPr wrap="none" anchor="ctr"/>
          <a:lstStyle/>
          <a:p>
            <a:endParaRPr lang="en-US"/>
          </a:p>
        </p:txBody>
      </p:sp>
      <p:sp>
        <p:nvSpPr>
          <p:cNvPr id="46097" name="Line 16"/>
          <p:cNvSpPr>
            <a:spLocks noChangeShapeType="1"/>
          </p:cNvSpPr>
          <p:nvPr/>
        </p:nvSpPr>
        <p:spPr bwMode="auto">
          <a:xfrm flipH="1">
            <a:off x="3154363" y="2722563"/>
            <a:ext cx="1003300" cy="117475"/>
          </a:xfrm>
          <a:prstGeom prst="line">
            <a:avLst/>
          </a:prstGeom>
          <a:noFill/>
          <a:ln w="12700">
            <a:solidFill>
              <a:schemeClr val="tx1"/>
            </a:solidFill>
            <a:round/>
            <a:headEnd/>
            <a:tailEnd/>
          </a:ln>
        </p:spPr>
        <p:txBody>
          <a:bodyPr wrap="none" anchor="ctr"/>
          <a:lstStyle/>
          <a:p>
            <a:endParaRPr lang="en-US"/>
          </a:p>
        </p:txBody>
      </p:sp>
      <p:sp>
        <p:nvSpPr>
          <p:cNvPr id="46098" name="Line 17"/>
          <p:cNvSpPr>
            <a:spLocks noChangeShapeType="1"/>
          </p:cNvSpPr>
          <p:nvPr/>
        </p:nvSpPr>
        <p:spPr bwMode="auto">
          <a:xfrm flipH="1">
            <a:off x="4144963" y="2789238"/>
            <a:ext cx="274637" cy="225425"/>
          </a:xfrm>
          <a:prstGeom prst="line">
            <a:avLst/>
          </a:prstGeom>
          <a:noFill/>
          <a:ln w="12700">
            <a:solidFill>
              <a:schemeClr val="tx1"/>
            </a:solidFill>
            <a:round/>
            <a:headEnd/>
            <a:tailEnd/>
          </a:ln>
        </p:spPr>
        <p:txBody>
          <a:bodyPr wrap="none" anchor="ctr"/>
          <a:lstStyle/>
          <a:p>
            <a:endParaRPr lang="en-US"/>
          </a:p>
        </p:txBody>
      </p:sp>
      <p:sp>
        <p:nvSpPr>
          <p:cNvPr id="46099" name="Line 18"/>
          <p:cNvSpPr>
            <a:spLocks noChangeShapeType="1"/>
          </p:cNvSpPr>
          <p:nvPr/>
        </p:nvSpPr>
        <p:spPr bwMode="auto">
          <a:xfrm flipH="1">
            <a:off x="4135438" y="2882900"/>
            <a:ext cx="55562" cy="127000"/>
          </a:xfrm>
          <a:prstGeom prst="line">
            <a:avLst/>
          </a:prstGeom>
          <a:noFill/>
          <a:ln w="12700">
            <a:solidFill>
              <a:schemeClr val="tx1"/>
            </a:solidFill>
            <a:round/>
            <a:headEnd/>
            <a:tailEnd/>
          </a:ln>
        </p:spPr>
        <p:txBody>
          <a:bodyPr wrap="none" anchor="ctr"/>
          <a:lstStyle/>
          <a:p>
            <a:endParaRPr lang="en-US"/>
          </a:p>
        </p:txBody>
      </p:sp>
      <p:sp>
        <p:nvSpPr>
          <p:cNvPr id="46100" name="Line 19"/>
          <p:cNvSpPr>
            <a:spLocks noChangeShapeType="1"/>
          </p:cNvSpPr>
          <p:nvPr/>
        </p:nvSpPr>
        <p:spPr bwMode="auto">
          <a:xfrm>
            <a:off x="4983163" y="3271838"/>
            <a:ext cx="261937" cy="0"/>
          </a:xfrm>
          <a:prstGeom prst="line">
            <a:avLst/>
          </a:prstGeom>
          <a:noFill/>
          <a:ln w="12700">
            <a:solidFill>
              <a:schemeClr val="tx1"/>
            </a:solidFill>
            <a:round/>
            <a:headEnd/>
            <a:tailEnd/>
          </a:ln>
        </p:spPr>
        <p:txBody>
          <a:bodyPr wrap="none" anchor="ctr"/>
          <a:lstStyle/>
          <a:p>
            <a:endParaRPr lang="en-US"/>
          </a:p>
        </p:txBody>
      </p:sp>
      <p:sp>
        <p:nvSpPr>
          <p:cNvPr id="46101" name="Line 20"/>
          <p:cNvSpPr>
            <a:spLocks noChangeShapeType="1"/>
          </p:cNvSpPr>
          <p:nvPr/>
        </p:nvSpPr>
        <p:spPr bwMode="auto">
          <a:xfrm>
            <a:off x="5808663" y="2527300"/>
            <a:ext cx="406400" cy="304800"/>
          </a:xfrm>
          <a:prstGeom prst="line">
            <a:avLst/>
          </a:prstGeom>
          <a:noFill/>
          <a:ln w="12700">
            <a:solidFill>
              <a:schemeClr val="tx1"/>
            </a:solidFill>
            <a:round/>
            <a:headEnd/>
            <a:tailEnd/>
          </a:ln>
        </p:spPr>
        <p:txBody>
          <a:bodyPr wrap="none" anchor="ctr"/>
          <a:lstStyle/>
          <a:p>
            <a:endParaRPr lang="en-US"/>
          </a:p>
        </p:txBody>
      </p:sp>
      <p:sp>
        <p:nvSpPr>
          <p:cNvPr id="46102" name="Text Box 21"/>
          <p:cNvSpPr txBox="1">
            <a:spLocks noChangeArrowheads="1"/>
          </p:cNvSpPr>
          <p:nvPr/>
        </p:nvSpPr>
        <p:spPr bwMode="auto">
          <a:xfrm>
            <a:off x="6249988" y="2746375"/>
            <a:ext cx="1398587" cy="169863"/>
          </a:xfrm>
          <a:prstGeom prst="rect">
            <a:avLst/>
          </a:prstGeom>
          <a:noFill/>
          <a:ln w="9525">
            <a:noFill/>
            <a:miter lim="800000"/>
            <a:headEnd/>
            <a:tailEnd/>
          </a:ln>
        </p:spPr>
        <p:txBody>
          <a:bodyPr wrap="none" lIns="0" tIns="0" rIns="0" bIns="0"/>
          <a:lstStyle/>
          <a:p>
            <a:r>
              <a:rPr lang="en-US" sz="1300" b="1">
                <a:latin typeface="Arial" charset="0"/>
              </a:rPr>
              <a:t>Transitional ER</a:t>
            </a:r>
          </a:p>
        </p:txBody>
      </p:sp>
      <p:sp>
        <p:nvSpPr>
          <p:cNvPr id="46103" name="Text Box 22"/>
          <p:cNvSpPr txBox="1">
            <a:spLocks noChangeArrowheads="1"/>
          </p:cNvSpPr>
          <p:nvPr/>
        </p:nvSpPr>
        <p:spPr bwMode="auto">
          <a:xfrm>
            <a:off x="5530850" y="3362325"/>
            <a:ext cx="801688" cy="169863"/>
          </a:xfrm>
          <a:prstGeom prst="rect">
            <a:avLst/>
          </a:prstGeom>
          <a:noFill/>
          <a:ln w="9525">
            <a:noFill/>
            <a:miter lim="800000"/>
            <a:headEnd/>
            <a:tailEnd/>
          </a:ln>
        </p:spPr>
        <p:txBody>
          <a:bodyPr wrap="none" lIns="0" tIns="0" rIns="0" bIns="0"/>
          <a:lstStyle/>
          <a:p>
            <a:r>
              <a:rPr lang="en-US" sz="1300" b="1">
                <a:latin typeface="Arial" charset="0"/>
              </a:rPr>
              <a:t>Rough ER</a:t>
            </a:r>
          </a:p>
        </p:txBody>
      </p:sp>
      <p:sp>
        <p:nvSpPr>
          <p:cNvPr id="46104" name="Text Box 23"/>
          <p:cNvSpPr txBox="1">
            <a:spLocks noChangeArrowheads="1"/>
          </p:cNvSpPr>
          <p:nvPr/>
        </p:nvSpPr>
        <p:spPr bwMode="auto">
          <a:xfrm>
            <a:off x="6688138" y="3276600"/>
            <a:ext cx="555625" cy="166688"/>
          </a:xfrm>
          <a:prstGeom prst="rect">
            <a:avLst/>
          </a:prstGeom>
          <a:noFill/>
          <a:ln w="9525">
            <a:noFill/>
            <a:miter lim="800000"/>
            <a:headEnd/>
            <a:tailEnd/>
          </a:ln>
        </p:spPr>
        <p:txBody>
          <a:bodyPr wrap="none" lIns="0" tIns="0" rIns="0" bIns="0"/>
          <a:lstStyle/>
          <a:p>
            <a:r>
              <a:rPr lang="en-US" sz="1300" b="1">
                <a:latin typeface="Arial" charset="0"/>
              </a:rPr>
              <a:t>200 nm</a:t>
            </a:r>
          </a:p>
        </p:txBody>
      </p:sp>
      <p:grpSp>
        <p:nvGrpSpPr>
          <p:cNvPr id="2" name="Group 27"/>
          <p:cNvGrpSpPr>
            <a:grpSpLocks/>
          </p:cNvGrpSpPr>
          <p:nvPr/>
        </p:nvGrpSpPr>
        <p:grpSpPr bwMode="auto">
          <a:xfrm>
            <a:off x="6723063" y="3471863"/>
            <a:ext cx="469900" cy="92075"/>
            <a:chOff x="4235" y="2187"/>
            <a:chExt cx="296" cy="58"/>
          </a:xfrm>
        </p:grpSpPr>
        <p:sp>
          <p:nvSpPr>
            <p:cNvPr id="46110" name="Line 24"/>
            <p:cNvSpPr>
              <a:spLocks noChangeShapeType="1"/>
            </p:cNvSpPr>
            <p:nvPr/>
          </p:nvSpPr>
          <p:spPr bwMode="auto">
            <a:xfrm>
              <a:off x="4235" y="2187"/>
              <a:ext cx="0" cy="58"/>
            </a:xfrm>
            <a:prstGeom prst="line">
              <a:avLst/>
            </a:prstGeom>
            <a:noFill/>
            <a:ln w="12700">
              <a:solidFill>
                <a:schemeClr val="tx1"/>
              </a:solidFill>
              <a:round/>
              <a:headEnd/>
              <a:tailEnd/>
            </a:ln>
          </p:spPr>
          <p:txBody>
            <a:bodyPr wrap="none" anchor="ctr"/>
            <a:lstStyle/>
            <a:p>
              <a:endParaRPr lang="en-US"/>
            </a:p>
          </p:txBody>
        </p:sp>
        <p:sp>
          <p:nvSpPr>
            <p:cNvPr id="46111" name="Line 25"/>
            <p:cNvSpPr>
              <a:spLocks noChangeShapeType="1"/>
            </p:cNvSpPr>
            <p:nvPr/>
          </p:nvSpPr>
          <p:spPr bwMode="auto">
            <a:xfrm>
              <a:off x="4531" y="2187"/>
              <a:ext cx="0" cy="58"/>
            </a:xfrm>
            <a:prstGeom prst="line">
              <a:avLst/>
            </a:prstGeom>
            <a:noFill/>
            <a:ln w="12700">
              <a:solidFill>
                <a:schemeClr val="tx1"/>
              </a:solidFill>
              <a:round/>
              <a:headEnd/>
              <a:tailEnd/>
            </a:ln>
          </p:spPr>
          <p:txBody>
            <a:bodyPr wrap="none" anchor="ctr"/>
            <a:lstStyle/>
            <a:p>
              <a:endParaRPr lang="en-US"/>
            </a:p>
          </p:txBody>
        </p:sp>
        <p:sp>
          <p:nvSpPr>
            <p:cNvPr id="46112" name="Line 26"/>
            <p:cNvSpPr>
              <a:spLocks noChangeShapeType="1"/>
            </p:cNvSpPr>
            <p:nvPr/>
          </p:nvSpPr>
          <p:spPr bwMode="auto">
            <a:xfrm>
              <a:off x="4237" y="2216"/>
              <a:ext cx="294" cy="0"/>
            </a:xfrm>
            <a:prstGeom prst="line">
              <a:avLst/>
            </a:prstGeom>
            <a:noFill/>
            <a:ln w="12700">
              <a:solidFill>
                <a:schemeClr val="tx1"/>
              </a:solidFill>
              <a:round/>
              <a:headEnd/>
              <a:tailEnd/>
            </a:ln>
          </p:spPr>
          <p:txBody>
            <a:bodyPr wrap="none" anchor="ctr"/>
            <a:lstStyle/>
            <a:p>
              <a:endParaRPr lang="en-US"/>
            </a:p>
          </p:txBody>
        </p:sp>
      </p:grpSp>
      <p:sp>
        <p:nvSpPr>
          <p:cNvPr id="46106" name="Text Box 28"/>
          <p:cNvSpPr txBox="1">
            <a:spLocks noChangeArrowheads="1"/>
          </p:cNvSpPr>
          <p:nvPr/>
        </p:nvSpPr>
        <p:spPr bwMode="auto">
          <a:xfrm>
            <a:off x="5554663" y="228600"/>
            <a:ext cx="661987" cy="377825"/>
          </a:xfrm>
          <a:prstGeom prst="rect">
            <a:avLst/>
          </a:prstGeom>
          <a:noFill/>
          <a:ln w="9525">
            <a:noFill/>
            <a:miter lim="800000"/>
            <a:headEnd/>
            <a:tailEnd/>
          </a:ln>
        </p:spPr>
        <p:txBody>
          <a:bodyPr wrap="none" lIns="0" tIns="0" rIns="0" bIns="0"/>
          <a:lstStyle/>
          <a:p>
            <a:r>
              <a:rPr lang="en-US" sz="1300" b="1">
                <a:latin typeface="Arial" charset="0"/>
              </a:rPr>
              <a:t>Nuclear</a:t>
            </a:r>
            <a:br>
              <a:rPr lang="en-US" sz="1300" b="1">
                <a:latin typeface="Arial" charset="0"/>
              </a:rPr>
            </a:br>
            <a:r>
              <a:rPr lang="en-US" sz="1300" b="1">
                <a:latin typeface="Arial" charset="0"/>
              </a:rPr>
              <a:t>envelope</a:t>
            </a:r>
          </a:p>
        </p:txBody>
      </p:sp>
      <p:sp>
        <p:nvSpPr>
          <p:cNvPr id="46107" name="Line 29"/>
          <p:cNvSpPr>
            <a:spLocks noChangeShapeType="1"/>
          </p:cNvSpPr>
          <p:nvPr/>
        </p:nvSpPr>
        <p:spPr bwMode="auto">
          <a:xfrm>
            <a:off x="5875338" y="639763"/>
            <a:ext cx="0" cy="884237"/>
          </a:xfrm>
          <a:prstGeom prst="line">
            <a:avLst/>
          </a:prstGeom>
          <a:noFill/>
          <a:ln w="12700">
            <a:solidFill>
              <a:schemeClr val="tx1"/>
            </a:solidFill>
            <a:round/>
            <a:headEnd/>
            <a:tailEnd/>
          </a:ln>
        </p:spPr>
        <p:txBody>
          <a:bodyPr wrap="none" anchor="ctr"/>
          <a:lstStyle/>
          <a:p>
            <a:endParaRPr lang="en-US"/>
          </a:p>
        </p:txBody>
      </p:sp>
      <p:sp>
        <p:nvSpPr>
          <p:cNvPr id="46108" name="Line 32"/>
          <p:cNvSpPr>
            <a:spLocks noChangeShapeType="1"/>
          </p:cNvSpPr>
          <p:nvPr/>
        </p:nvSpPr>
        <p:spPr bwMode="auto">
          <a:xfrm>
            <a:off x="3136900" y="3568700"/>
            <a:ext cx="439738" cy="881063"/>
          </a:xfrm>
          <a:prstGeom prst="line">
            <a:avLst/>
          </a:prstGeom>
          <a:noFill/>
          <a:ln w="12700">
            <a:solidFill>
              <a:schemeClr val="tx1"/>
            </a:solidFill>
            <a:round/>
            <a:headEnd/>
            <a:tailEnd/>
          </a:ln>
        </p:spPr>
        <p:txBody>
          <a:bodyPr wrap="none" anchor="ctr"/>
          <a:lstStyle/>
          <a:p>
            <a:endParaRPr lang="en-US"/>
          </a:p>
        </p:txBody>
      </p:sp>
      <p:sp>
        <p:nvSpPr>
          <p:cNvPr id="46109" name="Line 35"/>
          <p:cNvSpPr>
            <a:spLocks noChangeShapeType="1"/>
          </p:cNvSpPr>
          <p:nvPr/>
        </p:nvSpPr>
        <p:spPr bwMode="auto">
          <a:xfrm>
            <a:off x="5943600" y="3611563"/>
            <a:ext cx="215900" cy="706437"/>
          </a:xfrm>
          <a:prstGeom prst="line">
            <a:avLst/>
          </a:prstGeom>
          <a:noFill/>
          <a:ln w="12700">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dirty="0" smtClean="0"/>
              <a:t>3. Golgi Apparatus</a:t>
            </a:r>
          </a:p>
        </p:txBody>
      </p:sp>
      <p:sp>
        <p:nvSpPr>
          <p:cNvPr id="16387" name="Rectangle 3"/>
          <p:cNvSpPr>
            <a:spLocks noGrp="1" noChangeArrowheads="1"/>
          </p:cNvSpPr>
          <p:nvPr>
            <p:ph type="body" idx="1"/>
          </p:nvPr>
        </p:nvSpPr>
        <p:spPr>
          <a:xfrm>
            <a:off x="566738" y="1752600"/>
            <a:ext cx="8001000" cy="4724400"/>
          </a:xfrm>
        </p:spPr>
        <p:txBody>
          <a:bodyPr>
            <a:normAutofit/>
          </a:bodyPr>
          <a:lstStyle/>
          <a:p>
            <a:pPr eaLnBrk="1" hangingPunct="1">
              <a:lnSpc>
                <a:spcPct val="90000"/>
              </a:lnSpc>
            </a:pPr>
            <a:r>
              <a:rPr lang="en-US" sz="3200" dirty="0" smtClean="0"/>
              <a:t>Part of the </a:t>
            </a:r>
            <a:r>
              <a:rPr lang="en-US" sz="3200" dirty="0" err="1" smtClean="0"/>
              <a:t>endomembrane</a:t>
            </a:r>
            <a:r>
              <a:rPr lang="en-US" sz="3200" dirty="0" smtClean="0"/>
              <a:t> system that consists of flattened membranous sacs (</a:t>
            </a:r>
            <a:r>
              <a:rPr lang="en-US" sz="3200" dirty="0" err="1" smtClean="0"/>
              <a:t>cisternae</a:t>
            </a:r>
            <a:r>
              <a:rPr lang="en-US" sz="3200" dirty="0" smtClean="0"/>
              <a:t>)</a:t>
            </a:r>
          </a:p>
          <a:p>
            <a:pPr eaLnBrk="1" hangingPunct="1">
              <a:lnSpc>
                <a:spcPct val="90000"/>
              </a:lnSpc>
            </a:pPr>
            <a:endParaRPr lang="en-US" sz="3200" dirty="0" smtClean="0"/>
          </a:p>
          <a:p>
            <a:pPr eaLnBrk="1" hangingPunct="1">
              <a:lnSpc>
                <a:spcPct val="90000"/>
              </a:lnSpc>
            </a:pPr>
            <a:r>
              <a:rPr lang="en-US" sz="3200" dirty="0" smtClean="0"/>
              <a:t>“Warehouse”: sorts, modifies, packages, and ships the products of the ER (primarily proteins)</a:t>
            </a:r>
          </a:p>
          <a:p>
            <a:pPr eaLnBrk="1" hangingPunct="1">
              <a:lnSpc>
                <a:spcPct val="90000"/>
              </a:lnSpc>
            </a:pPr>
            <a:endParaRPr lang="en-US" sz="3200" dirty="0" smtClean="0"/>
          </a:p>
          <a:p>
            <a:pPr eaLnBrk="1" hangingPunct="1">
              <a:lnSpc>
                <a:spcPct val="90000"/>
              </a:lnSpc>
            </a:pPr>
            <a:r>
              <a:rPr lang="en-US" sz="3200" dirty="0" smtClean="0"/>
              <a:t>Synthesizes some polysaccharides &amp; lysosomes</a:t>
            </a:r>
          </a:p>
          <a:p>
            <a:pPr marL="0" indent="0" eaLnBrk="1" hangingPunct="1">
              <a:lnSpc>
                <a:spcPct val="90000"/>
              </a:lnSpc>
              <a:buNone/>
            </a:pPr>
            <a:endParaRPr lang="en-US" sz="32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checkerboard(across)">
                                      <p:cBhvr>
                                        <p:cTn id="7" dur="500"/>
                                        <p:tgtEl>
                                          <p:spTgt spid="163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6387">
                                            <p:txEl>
                                              <p:pRg st="2" end="2"/>
                                            </p:txEl>
                                          </p:spTgt>
                                        </p:tgtEl>
                                        <p:attrNameLst>
                                          <p:attrName>style.visibility</p:attrName>
                                        </p:attrNameLst>
                                      </p:cBhvr>
                                      <p:to>
                                        <p:strVal val="visible"/>
                                      </p:to>
                                    </p:set>
                                    <p:animEffect transition="in" filter="checkerboard(across)">
                                      <p:cBhvr>
                                        <p:cTn id="12" dur="500"/>
                                        <p:tgtEl>
                                          <p:spTgt spid="1638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6387">
                                            <p:txEl>
                                              <p:pRg st="4" end="4"/>
                                            </p:txEl>
                                          </p:spTgt>
                                        </p:tgtEl>
                                        <p:attrNameLst>
                                          <p:attrName>style.visibility</p:attrName>
                                        </p:attrNameLst>
                                      </p:cBhvr>
                                      <p:to>
                                        <p:strVal val="visible"/>
                                      </p:to>
                                    </p:set>
                                    <p:animEffect transition="in" filter="checkerboard(across)">
                                      <p:cBhvr>
                                        <p:cTn id="17" dur="500"/>
                                        <p:tgtEl>
                                          <p:spTgt spid="163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0" descr="06_12_GolgiApparatus-U"/>
          <p:cNvPicPr>
            <a:picLocks noChangeAspect="1" noChangeArrowheads="1"/>
          </p:cNvPicPr>
          <p:nvPr/>
        </p:nvPicPr>
        <p:blipFill>
          <a:blip r:embed="rId3" cstate="print"/>
          <a:srcRect/>
          <a:stretch>
            <a:fillRect/>
          </a:stretch>
        </p:blipFill>
        <p:spPr bwMode="auto">
          <a:xfrm>
            <a:off x="296863" y="1339850"/>
            <a:ext cx="8548687" cy="4176713"/>
          </a:xfrm>
          <a:prstGeom prst="rect">
            <a:avLst/>
          </a:prstGeom>
          <a:noFill/>
          <a:ln w="9525">
            <a:noFill/>
            <a:miter lim="800000"/>
            <a:headEnd/>
            <a:tailEnd/>
          </a:ln>
        </p:spPr>
      </p:pic>
      <p:sp>
        <p:nvSpPr>
          <p:cNvPr id="49155" name="Rectangle 2"/>
          <p:cNvSpPr>
            <a:spLocks noGrp="1" noChangeArrowheads="1"/>
          </p:cNvSpPr>
          <p:nvPr>
            <p:ph type="ctrTitle"/>
          </p:nvPr>
        </p:nvSpPr>
        <p:spPr bwMode="auto">
          <a:xfrm>
            <a:off x="152400" y="0"/>
            <a:ext cx="1981200" cy="304800"/>
          </a:xfrm>
          <a:noFill/>
          <a:ln w="3175">
            <a:miter lim="800000"/>
            <a:headEnd/>
            <a:tailEnd/>
          </a:ln>
        </p:spPr>
        <p:txBody>
          <a:bodyPr vert="horz" wrap="square" lIns="91440" tIns="45720" rIns="91440" bIns="45720" numCol="1" anchor="t" anchorCtr="0" compatLnSpc="1">
            <a:prstTxWarp prst="textNoShape">
              <a:avLst/>
            </a:prstTxWarp>
          </a:bodyPr>
          <a:lstStyle/>
          <a:p>
            <a:pPr algn="l" eaLnBrk="1" hangingPunct="1"/>
            <a:r>
              <a:rPr lang="en-US" sz="1200" smtClean="0">
                <a:latin typeface="Arial" charset="0"/>
              </a:rPr>
              <a:t>Figure 6.12</a:t>
            </a:r>
          </a:p>
        </p:txBody>
      </p:sp>
      <p:sp>
        <p:nvSpPr>
          <p:cNvPr id="49156" name="Text Box 3"/>
          <p:cNvSpPr txBox="1">
            <a:spLocks noChangeArrowheads="1"/>
          </p:cNvSpPr>
          <p:nvPr/>
        </p:nvSpPr>
        <p:spPr bwMode="auto">
          <a:xfrm>
            <a:off x="339725" y="1336675"/>
            <a:ext cx="1939925" cy="774700"/>
          </a:xfrm>
          <a:prstGeom prst="rect">
            <a:avLst/>
          </a:prstGeom>
          <a:noFill/>
          <a:ln w="9525">
            <a:noFill/>
            <a:miter lim="800000"/>
            <a:headEnd/>
            <a:tailEnd/>
          </a:ln>
        </p:spPr>
        <p:txBody>
          <a:bodyPr wrap="none" lIns="0" tIns="0" rIns="0" bIns="0"/>
          <a:lstStyle/>
          <a:p>
            <a:r>
              <a:rPr lang="en-US" sz="1600" b="1" i="1">
                <a:latin typeface="Arial" charset="0"/>
              </a:rPr>
              <a:t>cis</a:t>
            </a:r>
            <a:r>
              <a:rPr lang="en-US" sz="1600" b="1">
                <a:latin typeface="Arial" charset="0"/>
              </a:rPr>
              <a:t> face</a:t>
            </a:r>
            <a:br>
              <a:rPr lang="en-US" sz="1600" b="1">
                <a:latin typeface="Arial" charset="0"/>
              </a:rPr>
            </a:br>
            <a:r>
              <a:rPr lang="en-US" sz="1600" b="1">
                <a:latin typeface="Arial" charset="0"/>
              </a:rPr>
              <a:t>(“receiving” side of</a:t>
            </a:r>
            <a:br>
              <a:rPr lang="en-US" sz="1600" b="1">
                <a:latin typeface="Arial" charset="0"/>
              </a:rPr>
            </a:br>
            <a:r>
              <a:rPr lang="en-US" sz="1600" b="1">
                <a:latin typeface="Arial" charset="0"/>
              </a:rPr>
              <a:t>Golgi apparatus)</a:t>
            </a:r>
            <a:br>
              <a:rPr lang="en-US" sz="1600" b="1">
                <a:latin typeface="Arial" charset="0"/>
              </a:rPr>
            </a:br>
            <a:endParaRPr lang="en-US" sz="1600" b="1">
              <a:latin typeface="Arial" charset="0"/>
            </a:endParaRPr>
          </a:p>
        </p:txBody>
      </p:sp>
      <p:sp>
        <p:nvSpPr>
          <p:cNvPr id="49157" name="Line 6"/>
          <p:cNvSpPr>
            <a:spLocks noChangeShapeType="1"/>
          </p:cNvSpPr>
          <p:nvPr/>
        </p:nvSpPr>
        <p:spPr bwMode="auto">
          <a:xfrm flipV="1">
            <a:off x="3132138" y="2255838"/>
            <a:ext cx="635000" cy="182562"/>
          </a:xfrm>
          <a:prstGeom prst="line">
            <a:avLst/>
          </a:prstGeom>
          <a:noFill/>
          <a:ln w="12700">
            <a:solidFill>
              <a:schemeClr val="tx1"/>
            </a:solidFill>
            <a:round/>
            <a:headEnd/>
            <a:tailEnd/>
          </a:ln>
        </p:spPr>
        <p:txBody>
          <a:bodyPr wrap="none" anchor="ctr"/>
          <a:lstStyle/>
          <a:p>
            <a:endParaRPr lang="en-US"/>
          </a:p>
        </p:txBody>
      </p:sp>
      <p:sp>
        <p:nvSpPr>
          <p:cNvPr id="49158" name="Line 7"/>
          <p:cNvSpPr>
            <a:spLocks noChangeShapeType="1"/>
          </p:cNvSpPr>
          <p:nvPr/>
        </p:nvSpPr>
        <p:spPr bwMode="auto">
          <a:xfrm flipV="1">
            <a:off x="3344863" y="2252663"/>
            <a:ext cx="427037" cy="292100"/>
          </a:xfrm>
          <a:prstGeom prst="line">
            <a:avLst/>
          </a:prstGeom>
          <a:noFill/>
          <a:ln w="12700">
            <a:solidFill>
              <a:schemeClr val="tx1"/>
            </a:solidFill>
            <a:round/>
            <a:headEnd/>
            <a:tailEnd/>
          </a:ln>
        </p:spPr>
        <p:txBody>
          <a:bodyPr wrap="none" anchor="ctr"/>
          <a:lstStyle/>
          <a:p>
            <a:endParaRPr lang="en-US"/>
          </a:p>
        </p:txBody>
      </p:sp>
      <p:sp>
        <p:nvSpPr>
          <p:cNvPr id="49159" name="Line 8"/>
          <p:cNvSpPr>
            <a:spLocks noChangeShapeType="1"/>
          </p:cNvSpPr>
          <p:nvPr/>
        </p:nvSpPr>
        <p:spPr bwMode="auto">
          <a:xfrm>
            <a:off x="1422400" y="2039938"/>
            <a:ext cx="393700" cy="733425"/>
          </a:xfrm>
          <a:prstGeom prst="line">
            <a:avLst/>
          </a:prstGeom>
          <a:noFill/>
          <a:ln w="12700">
            <a:solidFill>
              <a:schemeClr val="tx1"/>
            </a:solidFill>
            <a:round/>
            <a:headEnd/>
            <a:tailEnd/>
          </a:ln>
        </p:spPr>
        <p:txBody>
          <a:bodyPr wrap="none" anchor="ctr"/>
          <a:lstStyle/>
          <a:p>
            <a:endParaRPr lang="en-US"/>
          </a:p>
        </p:txBody>
      </p:sp>
      <p:sp>
        <p:nvSpPr>
          <p:cNvPr id="49160" name="Line 9"/>
          <p:cNvSpPr>
            <a:spLocks noChangeShapeType="1"/>
          </p:cNvSpPr>
          <p:nvPr/>
        </p:nvSpPr>
        <p:spPr bwMode="auto">
          <a:xfrm>
            <a:off x="2781300" y="3598863"/>
            <a:ext cx="477838" cy="1130300"/>
          </a:xfrm>
          <a:prstGeom prst="line">
            <a:avLst/>
          </a:prstGeom>
          <a:noFill/>
          <a:ln w="12700">
            <a:solidFill>
              <a:schemeClr val="tx1"/>
            </a:solidFill>
            <a:round/>
            <a:headEnd/>
            <a:tailEnd/>
          </a:ln>
        </p:spPr>
        <p:txBody>
          <a:bodyPr wrap="none" anchor="ctr"/>
          <a:lstStyle/>
          <a:p>
            <a:endParaRPr lang="en-US"/>
          </a:p>
        </p:txBody>
      </p:sp>
      <p:sp>
        <p:nvSpPr>
          <p:cNvPr id="49161" name="Text Box 10"/>
          <p:cNvSpPr txBox="1">
            <a:spLocks noChangeArrowheads="1"/>
          </p:cNvSpPr>
          <p:nvPr/>
        </p:nvSpPr>
        <p:spPr bwMode="auto">
          <a:xfrm>
            <a:off x="3279775" y="4630738"/>
            <a:ext cx="1851025" cy="725487"/>
          </a:xfrm>
          <a:prstGeom prst="rect">
            <a:avLst/>
          </a:prstGeom>
          <a:noFill/>
          <a:ln w="9525">
            <a:noFill/>
            <a:miter lim="800000"/>
            <a:headEnd/>
            <a:tailEnd/>
          </a:ln>
        </p:spPr>
        <p:txBody>
          <a:bodyPr wrap="none" lIns="0" tIns="0" rIns="0" bIns="0"/>
          <a:lstStyle/>
          <a:p>
            <a:r>
              <a:rPr lang="en-US" sz="1600" b="1" i="1">
                <a:latin typeface="Arial" charset="0"/>
              </a:rPr>
              <a:t>trans</a:t>
            </a:r>
            <a:r>
              <a:rPr lang="en-US" sz="1600" b="1">
                <a:latin typeface="Arial" charset="0"/>
              </a:rPr>
              <a:t> face</a:t>
            </a:r>
            <a:br>
              <a:rPr lang="en-US" sz="1600" b="1">
                <a:latin typeface="Arial" charset="0"/>
              </a:rPr>
            </a:br>
            <a:r>
              <a:rPr lang="en-US" sz="1600" b="1">
                <a:latin typeface="Arial" charset="0"/>
              </a:rPr>
              <a:t>(“shipping” side of</a:t>
            </a:r>
            <a:br>
              <a:rPr lang="en-US" sz="1600" b="1">
                <a:latin typeface="Arial" charset="0"/>
              </a:rPr>
            </a:br>
            <a:r>
              <a:rPr lang="en-US" sz="1600" b="1">
                <a:latin typeface="Arial" charset="0"/>
              </a:rPr>
              <a:t>Golgi apparatus)</a:t>
            </a:r>
          </a:p>
        </p:txBody>
      </p:sp>
      <p:sp>
        <p:nvSpPr>
          <p:cNvPr id="49162" name="Text Box 11"/>
          <p:cNvSpPr txBox="1">
            <a:spLocks noChangeArrowheads="1"/>
          </p:cNvSpPr>
          <p:nvPr/>
        </p:nvSpPr>
        <p:spPr bwMode="auto">
          <a:xfrm>
            <a:off x="8156575" y="1641475"/>
            <a:ext cx="593725" cy="228600"/>
          </a:xfrm>
          <a:prstGeom prst="rect">
            <a:avLst/>
          </a:prstGeom>
          <a:noFill/>
          <a:ln w="9525">
            <a:noFill/>
            <a:miter lim="800000"/>
            <a:headEnd/>
            <a:tailEnd/>
          </a:ln>
        </p:spPr>
        <p:txBody>
          <a:bodyPr wrap="none" lIns="0" tIns="0" rIns="0" bIns="0"/>
          <a:lstStyle/>
          <a:p>
            <a:r>
              <a:rPr lang="en-US" sz="1600" b="1">
                <a:latin typeface="Arial" charset="0"/>
              </a:rPr>
              <a:t>0.1 </a:t>
            </a:r>
            <a:r>
              <a:rPr lang="en-US" sz="1600" b="1">
                <a:latin typeface="Arial" charset="0"/>
                <a:sym typeface="Symbol" pitchFamily="84" charset="2"/>
              </a:rPr>
              <a:t>m</a:t>
            </a:r>
            <a:endParaRPr lang="en-US" sz="1600" b="1">
              <a:latin typeface="Arial" charset="0"/>
            </a:endParaRPr>
          </a:p>
        </p:txBody>
      </p:sp>
      <p:sp>
        <p:nvSpPr>
          <p:cNvPr id="49163" name="Text Box 12"/>
          <p:cNvSpPr txBox="1">
            <a:spLocks noChangeArrowheads="1"/>
          </p:cNvSpPr>
          <p:nvPr/>
        </p:nvSpPr>
        <p:spPr bwMode="auto">
          <a:xfrm>
            <a:off x="6564313" y="4930775"/>
            <a:ext cx="2270125" cy="254000"/>
          </a:xfrm>
          <a:prstGeom prst="rect">
            <a:avLst/>
          </a:prstGeom>
          <a:noFill/>
          <a:ln w="9525">
            <a:noFill/>
            <a:miter lim="800000"/>
            <a:headEnd/>
            <a:tailEnd/>
          </a:ln>
        </p:spPr>
        <p:txBody>
          <a:bodyPr wrap="none" lIns="0" tIns="0" rIns="0" bIns="0"/>
          <a:lstStyle/>
          <a:p>
            <a:r>
              <a:rPr lang="en-US" sz="1600" b="1">
                <a:latin typeface="Arial" charset="0"/>
              </a:rPr>
              <a:t>TEM of Golgi apparatus</a:t>
            </a:r>
          </a:p>
        </p:txBody>
      </p:sp>
      <p:sp>
        <p:nvSpPr>
          <p:cNvPr id="49164" name="Text Box 13"/>
          <p:cNvSpPr txBox="1">
            <a:spLocks noChangeArrowheads="1"/>
          </p:cNvSpPr>
          <p:nvPr/>
        </p:nvSpPr>
        <p:spPr bwMode="auto">
          <a:xfrm>
            <a:off x="3800475" y="2128838"/>
            <a:ext cx="974725" cy="279400"/>
          </a:xfrm>
          <a:prstGeom prst="rect">
            <a:avLst/>
          </a:prstGeom>
          <a:noFill/>
          <a:ln w="9525">
            <a:noFill/>
            <a:miter lim="800000"/>
            <a:headEnd/>
            <a:tailEnd/>
          </a:ln>
        </p:spPr>
        <p:txBody>
          <a:bodyPr wrap="none" lIns="0" tIns="0" rIns="0" bIns="0"/>
          <a:lstStyle/>
          <a:p>
            <a:r>
              <a:rPr lang="en-US" sz="1600" b="1">
                <a:latin typeface="Arial" charset="0"/>
              </a:rPr>
              <a:t>Cisternae</a:t>
            </a:r>
          </a:p>
        </p:txBody>
      </p:sp>
      <p:grpSp>
        <p:nvGrpSpPr>
          <p:cNvPr id="2" name="Group 19"/>
          <p:cNvGrpSpPr>
            <a:grpSpLocks/>
          </p:cNvGrpSpPr>
          <p:nvPr/>
        </p:nvGrpSpPr>
        <p:grpSpPr bwMode="auto">
          <a:xfrm>
            <a:off x="8172450" y="1873250"/>
            <a:ext cx="606425" cy="95250"/>
            <a:chOff x="5148" y="1180"/>
            <a:chExt cx="382" cy="60"/>
          </a:xfrm>
        </p:grpSpPr>
        <p:sp>
          <p:nvSpPr>
            <p:cNvPr id="49166" name="Line 16"/>
            <p:cNvSpPr>
              <a:spLocks noChangeShapeType="1"/>
            </p:cNvSpPr>
            <p:nvPr/>
          </p:nvSpPr>
          <p:spPr bwMode="auto">
            <a:xfrm>
              <a:off x="5150" y="1180"/>
              <a:ext cx="0" cy="60"/>
            </a:xfrm>
            <a:prstGeom prst="line">
              <a:avLst/>
            </a:prstGeom>
            <a:noFill/>
            <a:ln w="12700">
              <a:solidFill>
                <a:schemeClr val="tx1"/>
              </a:solidFill>
              <a:round/>
              <a:headEnd/>
              <a:tailEnd/>
            </a:ln>
          </p:spPr>
          <p:txBody>
            <a:bodyPr wrap="none" anchor="ctr"/>
            <a:lstStyle/>
            <a:p>
              <a:endParaRPr lang="en-US"/>
            </a:p>
          </p:txBody>
        </p:sp>
        <p:sp>
          <p:nvSpPr>
            <p:cNvPr id="49167" name="Line 17"/>
            <p:cNvSpPr>
              <a:spLocks noChangeShapeType="1"/>
            </p:cNvSpPr>
            <p:nvPr/>
          </p:nvSpPr>
          <p:spPr bwMode="auto">
            <a:xfrm>
              <a:off x="5530" y="1180"/>
              <a:ext cx="0" cy="60"/>
            </a:xfrm>
            <a:prstGeom prst="line">
              <a:avLst/>
            </a:prstGeom>
            <a:noFill/>
            <a:ln w="12700">
              <a:solidFill>
                <a:schemeClr val="tx1"/>
              </a:solidFill>
              <a:round/>
              <a:headEnd/>
              <a:tailEnd/>
            </a:ln>
          </p:spPr>
          <p:txBody>
            <a:bodyPr wrap="none" anchor="ctr"/>
            <a:lstStyle/>
            <a:p>
              <a:endParaRPr lang="en-US"/>
            </a:p>
          </p:txBody>
        </p:sp>
        <p:sp>
          <p:nvSpPr>
            <p:cNvPr id="49168" name="Line 18"/>
            <p:cNvSpPr>
              <a:spLocks noChangeShapeType="1"/>
            </p:cNvSpPr>
            <p:nvPr/>
          </p:nvSpPr>
          <p:spPr bwMode="auto">
            <a:xfrm>
              <a:off x="5148" y="1206"/>
              <a:ext cx="382" cy="0"/>
            </a:xfrm>
            <a:prstGeom prst="line">
              <a:avLst/>
            </a:prstGeom>
            <a:noFill/>
            <a:ln w="12700">
              <a:solidFill>
                <a:schemeClr val="tx1"/>
              </a:solidFill>
              <a:round/>
              <a:headEnd/>
              <a:tailEnd/>
            </a:ln>
          </p:spPr>
          <p:txBody>
            <a:bodyPr wrap="none" anchor="ctr"/>
            <a:lstStyle/>
            <a:p>
              <a:endParaRPr lang="en-US"/>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09600" y="-152400"/>
            <a:ext cx="7772400" cy="1143000"/>
          </a:xfrm>
        </p:spPr>
        <p:txBody>
          <a:bodyPr/>
          <a:lstStyle/>
          <a:p>
            <a:pPr eaLnBrk="1" hangingPunct="1"/>
            <a:r>
              <a:rPr lang="en-US" dirty="0" smtClean="0"/>
              <a:t>4.  Lysosomes and Vacuoles</a:t>
            </a:r>
          </a:p>
        </p:txBody>
      </p:sp>
      <p:sp>
        <p:nvSpPr>
          <p:cNvPr id="20483" name="Rectangle 3"/>
          <p:cNvSpPr>
            <a:spLocks noGrp="1" noChangeArrowheads="1"/>
          </p:cNvSpPr>
          <p:nvPr>
            <p:ph type="body" idx="1"/>
          </p:nvPr>
        </p:nvSpPr>
        <p:spPr>
          <a:xfrm>
            <a:off x="609600" y="914400"/>
            <a:ext cx="8001000" cy="5638800"/>
          </a:xfrm>
        </p:spPr>
        <p:txBody>
          <a:bodyPr>
            <a:noAutofit/>
          </a:bodyPr>
          <a:lstStyle/>
          <a:p>
            <a:pPr eaLnBrk="1" hangingPunct="1">
              <a:lnSpc>
                <a:spcPct val="80000"/>
              </a:lnSpc>
            </a:pPr>
            <a:r>
              <a:rPr lang="en-US" sz="2800" dirty="0" err="1" smtClean="0"/>
              <a:t>Lysosomes</a:t>
            </a:r>
            <a:r>
              <a:rPr lang="en-US" sz="2800" dirty="0" smtClean="0"/>
              <a:t> are sacs for storage of hydrolytic enzymes</a:t>
            </a:r>
          </a:p>
          <a:p>
            <a:pPr lvl="1" eaLnBrk="1" hangingPunct="1">
              <a:lnSpc>
                <a:spcPct val="80000"/>
              </a:lnSpc>
            </a:pPr>
            <a:r>
              <a:rPr lang="en-US" sz="2800" dirty="0" smtClean="0"/>
              <a:t> Can digest external elements that are brought into the cell (intracellular digestion) or can digest old, worn-out cell components (autophagy/apoptosis)</a:t>
            </a:r>
          </a:p>
          <a:p>
            <a:pPr lvl="1" eaLnBrk="1" hangingPunct="1">
              <a:lnSpc>
                <a:spcPct val="80000"/>
              </a:lnSpc>
            </a:pPr>
            <a:r>
              <a:rPr lang="en-US" sz="2800" dirty="0" err="1" smtClean="0"/>
              <a:t>Tay</a:t>
            </a:r>
            <a:r>
              <a:rPr lang="en-US" sz="2800" dirty="0" smtClean="0"/>
              <a:t>-Sachs disease-occurs when lysosomes lack a lipid-digesting enzyme and causes brain impairment</a:t>
            </a:r>
          </a:p>
          <a:p>
            <a:pPr eaLnBrk="1" hangingPunct="1">
              <a:lnSpc>
                <a:spcPct val="80000"/>
              </a:lnSpc>
            </a:pPr>
            <a:endParaRPr lang="en-US" sz="2800" dirty="0" smtClean="0"/>
          </a:p>
          <a:p>
            <a:pPr eaLnBrk="1" hangingPunct="1">
              <a:lnSpc>
                <a:spcPct val="80000"/>
              </a:lnSpc>
            </a:pPr>
            <a:r>
              <a:rPr lang="en-US" sz="2800" dirty="0" smtClean="0"/>
              <a:t>Vacuoles are membrane sacs for general </a:t>
            </a:r>
            <a:r>
              <a:rPr lang="en-US" sz="2800" b="1" dirty="0" smtClean="0"/>
              <a:t>storage</a:t>
            </a:r>
          </a:p>
          <a:p>
            <a:pPr lvl="1" eaLnBrk="1" hangingPunct="1">
              <a:lnSpc>
                <a:spcPct val="80000"/>
              </a:lnSpc>
            </a:pPr>
            <a:r>
              <a:rPr lang="en-US" sz="2800" dirty="0" smtClean="0"/>
              <a:t>Food vacuoles (part of intracellular digestion)</a:t>
            </a:r>
          </a:p>
          <a:p>
            <a:pPr lvl="1" eaLnBrk="1" hangingPunct="1">
              <a:lnSpc>
                <a:spcPct val="80000"/>
              </a:lnSpc>
            </a:pPr>
            <a:r>
              <a:rPr lang="en-US" sz="2800" dirty="0" smtClean="0"/>
              <a:t>Contractile vacuoles (pump water out of the cell)</a:t>
            </a:r>
          </a:p>
          <a:p>
            <a:pPr lvl="1" eaLnBrk="1" hangingPunct="1">
              <a:lnSpc>
                <a:spcPct val="80000"/>
              </a:lnSpc>
            </a:pPr>
            <a:r>
              <a:rPr lang="en-US" sz="2800" dirty="0" smtClean="0"/>
              <a:t>Central vacuole (in plants)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box(in)">
                                      <p:cBhvr>
                                        <p:cTn id="7" dur="500"/>
                                        <p:tgtEl>
                                          <p:spTgt spid="204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0483">
                                            <p:txEl>
                                              <p:pRg st="1" end="1"/>
                                            </p:txEl>
                                          </p:spTgt>
                                        </p:tgtEl>
                                        <p:attrNameLst>
                                          <p:attrName>style.visibility</p:attrName>
                                        </p:attrNameLst>
                                      </p:cBhvr>
                                      <p:to>
                                        <p:strVal val="visible"/>
                                      </p:to>
                                    </p:set>
                                    <p:animEffect transition="in" filter="box(in)">
                                      <p:cBhvr>
                                        <p:cTn id="12" dur="500"/>
                                        <p:tgtEl>
                                          <p:spTgt spid="204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0483">
                                            <p:txEl>
                                              <p:pRg st="2" end="2"/>
                                            </p:txEl>
                                          </p:spTgt>
                                        </p:tgtEl>
                                        <p:attrNameLst>
                                          <p:attrName>style.visibility</p:attrName>
                                        </p:attrNameLst>
                                      </p:cBhvr>
                                      <p:to>
                                        <p:strVal val="visible"/>
                                      </p:to>
                                    </p:set>
                                    <p:animEffect transition="in" filter="box(in)">
                                      <p:cBhvr>
                                        <p:cTn id="17" dur="500"/>
                                        <p:tgtEl>
                                          <p:spTgt spid="204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20483">
                                            <p:txEl>
                                              <p:pRg st="4" end="4"/>
                                            </p:txEl>
                                          </p:spTgt>
                                        </p:tgtEl>
                                        <p:attrNameLst>
                                          <p:attrName>style.visibility</p:attrName>
                                        </p:attrNameLst>
                                      </p:cBhvr>
                                      <p:to>
                                        <p:strVal val="visible"/>
                                      </p:to>
                                    </p:set>
                                    <p:animEffect transition="in" filter="box(in)">
                                      <p:cBhvr>
                                        <p:cTn id="22" dur="500"/>
                                        <p:tgtEl>
                                          <p:spTgt spid="2048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20483">
                                            <p:txEl>
                                              <p:pRg st="5" end="5"/>
                                            </p:txEl>
                                          </p:spTgt>
                                        </p:tgtEl>
                                        <p:attrNameLst>
                                          <p:attrName>style.visibility</p:attrName>
                                        </p:attrNameLst>
                                      </p:cBhvr>
                                      <p:to>
                                        <p:strVal val="visible"/>
                                      </p:to>
                                    </p:set>
                                    <p:animEffect transition="in" filter="box(in)">
                                      <p:cBhvr>
                                        <p:cTn id="27" dur="500"/>
                                        <p:tgtEl>
                                          <p:spTgt spid="2048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20483">
                                            <p:txEl>
                                              <p:pRg st="6" end="6"/>
                                            </p:txEl>
                                          </p:spTgt>
                                        </p:tgtEl>
                                        <p:attrNameLst>
                                          <p:attrName>style.visibility</p:attrName>
                                        </p:attrNameLst>
                                      </p:cBhvr>
                                      <p:to>
                                        <p:strVal val="visible"/>
                                      </p:to>
                                    </p:set>
                                    <p:animEffect transition="in" filter="box(in)">
                                      <p:cBhvr>
                                        <p:cTn id="32" dur="500"/>
                                        <p:tgtEl>
                                          <p:spTgt spid="2048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20483">
                                            <p:txEl>
                                              <p:pRg st="7" end="7"/>
                                            </p:txEl>
                                          </p:spTgt>
                                        </p:tgtEl>
                                        <p:attrNameLst>
                                          <p:attrName>style.visibility</p:attrName>
                                        </p:attrNameLst>
                                      </p:cBhvr>
                                      <p:to>
                                        <p:strVal val="visible"/>
                                      </p:to>
                                    </p:set>
                                    <p:animEffect transition="in" filter="box(in)">
                                      <p:cBhvr>
                                        <p:cTn id="37" dur="500"/>
                                        <p:tgtEl>
                                          <p:spTgt spid="2048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500" y="1905000"/>
            <a:ext cx="7772400" cy="536575"/>
          </a:xfrm>
        </p:spPr>
        <p:txBody>
          <a:bodyPr>
            <a:normAutofit fontScale="90000"/>
          </a:bodyPr>
          <a:lstStyle/>
          <a:p>
            <a:r>
              <a:rPr lang="en-US" dirty="0" smtClean="0">
                <a:solidFill>
                  <a:schemeClr val="tx1"/>
                </a:solidFill>
              </a:rPr>
              <a:t>Cell Theory</a:t>
            </a:r>
            <a:endParaRPr lang="en-US" dirty="0">
              <a:solidFill>
                <a:schemeClr val="tx1"/>
              </a:solidFill>
            </a:endParaRPr>
          </a:p>
        </p:txBody>
      </p:sp>
      <p:sp>
        <p:nvSpPr>
          <p:cNvPr id="3" name="Subtitle 2"/>
          <p:cNvSpPr>
            <a:spLocks noGrp="1"/>
          </p:cNvSpPr>
          <p:nvPr>
            <p:ph type="subTitle" idx="1"/>
          </p:nvPr>
        </p:nvSpPr>
        <p:spPr>
          <a:xfrm>
            <a:off x="0" y="573086"/>
            <a:ext cx="8915400" cy="6208713"/>
          </a:xfrm>
        </p:spPr>
        <p:txBody>
          <a:bodyPr>
            <a:normAutofit/>
          </a:bodyPr>
          <a:lstStyle/>
          <a:p>
            <a:pPr algn="l">
              <a:buFont typeface="Arial" pitchFamily="34" charset="0"/>
              <a:buChar char="•"/>
            </a:pPr>
            <a:endParaRPr lang="en-US" sz="3200" b="1" dirty="0" smtClean="0"/>
          </a:p>
          <a:p>
            <a:pPr algn="l">
              <a:buFont typeface="Arial" pitchFamily="34" charset="0"/>
              <a:buChar char="•"/>
            </a:pPr>
            <a:endParaRPr lang="en-US" sz="3200" b="1" dirty="0"/>
          </a:p>
          <a:p>
            <a:pPr algn="l">
              <a:buFont typeface="Arial" pitchFamily="34" charset="0"/>
              <a:buChar char="•"/>
            </a:pPr>
            <a:endParaRPr lang="en-US" sz="3200" b="1" dirty="0" smtClean="0"/>
          </a:p>
          <a:p>
            <a:pPr algn="l">
              <a:buFont typeface="Arial" pitchFamily="34" charset="0"/>
              <a:buChar char="•"/>
            </a:pPr>
            <a:r>
              <a:rPr lang="en-US" sz="3000" dirty="0" smtClean="0">
                <a:hlinkClick r:id="rId3"/>
              </a:rPr>
              <a:t>http</a:t>
            </a:r>
            <a:r>
              <a:rPr lang="en-US" sz="3000" dirty="0">
                <a:hlinkClick r:id="rId3"/>
              </a:rPr>
              <a:t>://learn.genetics.utah.edu/content/begin/cells/scale/</a:t>
            </a:r>
            <a:endParaRPr lang="en-US" sz="3000" dirty="0"/>
          </a:p>
          <a:p>
            <a:pPr algn="l">
              <a:buFont typeface="Arial" pitchFamily="34" charset="0"/>
              <a:buChar char="•"/>
            </a:pPr>
            <a:endParaRPr lang="en-US" sz="3500" b="1" dirty="0" smtClean="0"/>
          </a:p>
          <a:p>
            <a:pPr algn="l">
              <a:buFont typeface="Arial" pitchFamily="34" charset="0"/>
              <a:buChar char="•"/>
            </a:pPr>
            <a:r>
              <a:rPr lang="en-US" sz="3500" b="1" dirty="0" smtClean="0"/>
              <a:t>All living things are composed of cells.</a:t>
            </a:r>
          </a:p>
          <a:p>
            <a:pPr algn="l">
              <a:buFont typeface="Arial" pitchFamily="34" charset="0"/>
              <a:buChar char="•"/>
            </a:pPr>
            <a:r>
              <a:rPr lang="en-US" sz="3500" b="1" dirty="0" smtClean="0"/>
              <a:t>The cell is the basic unit of organisms.</a:t>
            </a:r>
          </a:p>
          <a:p>
            <a:pPr algn="l">
              <a:buFont typeface="Arial" pitchFamily="34" charset="0"/>
              <a:buChar char="•"/>
            </a:pPr>
            <a:r>
              <a:rPr lang="en-US" sz="3500" b="1" dirty="0" smtClean="0"/>
              <a:t>Cells come from preexisting cells. </a:t>
            </a:r>
          </a:p>
          <a:p>
            <a:pPr lvl="1" algn="l"/>
            <a:r>
              <a:rPr lang="en-US" sz="3500" b="1" dirty="0" smtClean="0"/>
              <a:t>Q.  Where did the first cells come from?</a:t>
            </a:r>
          </a:p>
          <a:p>
            <a:pPr lvl="1" algn="l"/>
            <a:r>
              <a:rPr lang="en-US" sz="3500" b="1" dirty="0" smtClean="0"/>
              <a:t>A.   Remember Miller – Urey?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51" descr="06_13_Lysosomes-U"/>
          <p:cNvPicPr>
            <a:picLocks noChangeAspect="1" noChangeArrowheads="1"/>
          </p:cNvPicPr>
          <p:nvPr/>
        </p:nvPicPr>
        <p:blipFill>
          <a:blip r:embed="rId3" cstate="print"/>
          <a:srcRect/>
          <a:stretch>
            <a:fillRect/>
          </a:stretch>
        </p:blipFill>
        <p:spPr bwMode="auto">
          <a:xfrm>
            <a:off x="296863" y="1081088"/>
            <a:ext cx="8548687" cy="4694237"/>
          </a:xfrm>
          <a:prstGeom prst="rect">
            <a:avLst/>
          </a:prstGeom>
          <a:noFill/>
          <a:ln w="9525">
            <a:noFill/>
            <a:miter lim="800000"/>
            <a:headEnd/>
            <a:tailEnd/>
          </a:ln>
        </p:spPr>
      </p:pic>
      <p:sp>
        <p:nvSpPr>
          <p:cNvPr id="51203" name="Line 39"/>
          <p:cNvSpPr>
            <a:spLocks noChangeShapeType="1"/>
          </p:cNvSpPr>
          <p:nvPr/>
        </p:nvSpPr>
        <p:spPr bwMode="auto">
          <a:xfrm>
            <a:off x="5932488" y="2451100"/>
            <a:ext cx="1876425" cy="0"/>
          </a:xfrm>
          <a:prstGeom prst="line">
            <a:avLst/>
          </a:prstGeom>
          <a:noFill/>
          <a:ln w="25400">
            <a:solidFill>
              <a:schemeClr val="bg1"/>
            </a:solidFill>
            <a:round/>
            <a:headEnd/>
            <a:tailEnd/>
          </a:ln>
        </p:spPr>
        <p:txBody>
          <a:bodyPr wrap="none" anchor="ctr"/>
          <a:lstStyle/>
          <a:p>
            <a:endParaRPr lang="en-US"/>
          </a:p>
        </p:txBody>
      </p:sp>
      <p:sp>
        <p:nvSpPr>
          <p:cNvPr id="51204" name="Line 40"/>
          <p:cNvSpPr>
            <a:spLocks noChangeShapeType="1"/>
          </p:cNvSpPr>
          <p:nvPr/>
        </p:nvSpPr>
        <p:spPr bwMode="auto">
          <a:xfrm>
            <a:off x="5754688" y="2959100"/>
            <a:ext cx="1292225" cy="0"/>
          </a:xfrm>
          <a:prstGeom prst="line">
            <a:avLst/>
          </a:prstGeom>
          <a:noFill/>
          <a:ln w="25400">
            <a:solidFill>
              <a:schemeClr val="bg1"/>
            </a:solidFill>
            <a:round/>
            <a:headEnd/>
            <a:tailEnd/>
          </a:ln>
        </p:spPr>
        <p:txBody>
          <a:bodyPr wrap="none" anchor="ctr"/>
          <a:lstStyle/>
          <a:p>
            <a:endParaRPr lang="en-US"/>
          </a:p>
        </p:txBody>
      </p:sp>
      <p:sp>
        <p:nvSpPr>
          <p:cNvPr id="51205" name="Line 41"/>
          <p:cNvSpPr>
            <a:spLocks noChangeShapeType="1"/>
          </p:cNvSpPr>
          <p:nvPr/>
        </p:nvSpPr>
        <p:spPr bwMode="auto">
          <a:xfrm>
            <a:off x="6983413" y="1493838"/>
            <a:ext cx="647700" cy="876300"/>
          </a:xfrm>
          <a:prstGeom prst="line">
            <a:avLst/>
          </a:prstGeom>
          <a:noFill/>
          <a:ln w="25400">
            <a:solidFill>
              <a:schemeClr val="bg1"/>
            </a:solidFill>
            <a:round/>
            <a:headEnd/>
            <a:tailEnd/>
          </a:ln>
        </p:spPr>
        <p:txBody>
          <a:bodyPr wrap="none" anchor="ctr"/>
          <a:lstStyle/>
          <a:p>
            <a:endParaRPr lang="en-US"/>
          </a:p>
        </p:txBody>
      </p:sp>
      <p:sp>
        <p:nvSpPr>
          <p:cNvPr id="51206" name="Line 18"/>
          <p:cNvSpPr>
            <a:spLocks noChangeShapeType="1"/>
          </p:cNvSpPr>
          <p:nvPr/>
        </p:nvSpPr>
        <p:spPr bwMode="auto">
          <a:xfrm>
            <a:off x="1539875" y="2967038"/>
            <a:ext cx="977900" cy="0"/>
          </a:xfrm>
          <a:prstGeom prst="line">
            <a:avLst/>
          </a:prstGeom>
          <a:noFill/>
          <a:ln w="25400">
            <a:solidFill>
              <a:schemeClr val="bg1"/>
            </a:solidFill>
            <a:round/>
            <a:headEnd/>
            <a:tailEnd/>
          </a:ln>
        </p:spPr>
        <p:txBody>
          <a:bodyPr wrap="none" anchor="ctr"/>
          <a:lstStyle/>
          <a:p>
            <a:endParaRPr lang="en-US"/>
          </a:p>
        </p:txBody>
      </p:sp>
      <p:sp>
        <p:nvSpPr>
          <p:cNvPr id="51207" name="Line 17"/>
          <p:cNvSpPr>
            <a:spLocks noChangeShapeType="1"/>
          </p:cNvSpPr>
          <p:nvPr/>
        </p:nvSpPr>
        <p:spPr bwMode="auto">
          <a:xfrm flipH="1" flipV="1">
            <a:off x="3203575" y="1366838"/>
            <a:ext cx="258763" cy="284162"/>
          </a:xfrm>
          <a:prstGeom prst="line">
            <a:avLst/>
          </a:prstGeom>
          <a:noFill/>
          <a:ln w="25400">
            <a:solidFill>
              <a:schemeClr val="bg1"/>
            </a:solidFill>
            <a:round/>
            <a:headEnd/>
            <a:tailEnd/>
          </a:ln>
        </p:spPr>
        <p:txBody>
          <a:bodyPr wrap="none" anchor="ctr"/>
          <a:lstStyle/>
          <a:p>
            <a:endParaRPr lang="en-US"/>
          </a:p>
        </p:txBody>
      </p:sp>
      <p:sp>
        <p:nvSpPr>
          <p:cNvPr id="51208" name="Line 10"/>
          <p:cNvSpPr>
            <a:spLocks noChangeShapeType="1"/>
          </p:cNvSpPr>
          <p:nvPr/>
        </p:nvSpPr>
        <p:spPr bwMode="auto">
          <a:xfrm flipH="1" flipV="1">
            <a:off x="3209925" y="1370013"/>
            <a:ext cx="258763" cy="284162"/>
          </a:xfrm>
          <a:prstGeom prst="line">
            <a:avLst/>
          </a:prstGeom>
          <a:noFill/>
          <a:ln w="25400">
            <a:solidFill>
              <a:schemeClr val="bg1"/>
            </a:solidFill>
            <a:round/>
            <a:headEnd/>
            <a:tailEnd/>
          </a:ln>
        </p:spPr>
        <p:txBody>
          <a:bodyPr wrap="none" anchor="ctr"/>
          <a:lstStyle/>
          <a:p>
            <a:endParaRPr lang="en-US"/>
          </a:p>
        </p:txBody>
      </p:sp>
      <p:sp>
        <p:nvSpPr>
          <p:cNvPr id="51209" name="Line 11"/>
          <p:cNvSpPr>
            <a:spLocks noChangeShapeType="1"/>
          </p:cNvSpPr>
          <p:nvPr/>
        </p:nvSpPr>
        <p:spPr bwMode="auto">
          <a:xfrm>
            <a:off x="1528763" y="2962275"/>
            <a:ext cx="977900" cy="0"/>
          </a:xfrm>
          <a:prstGeom prst="line">
            <a:avLst/>
          </a:prstGeom>
          <a:noFill/>
          <a:ln w="25400">
            <a:solidFill>
              <a:schemeClr val="bg1"/>
            </a:solidFill>
            <a:round/>
            <a:headEnd/>
            <a:tailEnd/>
          </a:ln>
        </p:spPr>
        <p:txBody>
          <a:bodyPr wrap="none" anchor="ctr"/>
          <a:lstStyle/>
          <a:p>
            <a:endParaRPr lang="en-US"/>
          </a:p>
        </p:txBody>
      </p:sp>
      <p:sp>
        <p:nvSpPr>
          <p:cNvPr id="51210" name="Rectangle 2"/>
          <p:cNvSpPr>
            <a:spLocks noGrp="1" noChangeArrowheads="1"/>
          </p:cNvSpPr>
          <p:nvPr>
            <p:ph type="ctrTitle"/>
          </p:nvPr>
        </p:nvSpPr>
        <p:spPr bwMode="auto">
          <a:xfrm>
            <a:off x="152400" y="0"/>
            <a:ext cx="1981200" cy="304800"/>
          </a:xfrm>
          <a:noFill/>
          <a:ln w="3175">
            <a:miter lim="800000"/>
            <a:headEnd/>
            <a:tailEnd/>
          </a:ln>
        </p:spPr>
        <p:txBody>
          <a:bodyPr vert="horz" wrap="square" lIns="91440" tIns="45720" rIns="91440" bIns="45720" numCol="1" anchor="t" anchorCtr="0" compatLnSpc="1">
            <a:prstTxWarp prst="textNoShape">
              <a:avLst/>
            </a:prstTxWarp>
          </a:bodyPr>
          <a:lstStyle/>
          <a:p>
            <a:pPr algn="l" eaLnBrk="1" hangingPunct="1"/>
            <a:r>
              <a:rPr lang="en-US" sz="1200" smtClean="0">
                <a:latin typeface="Arial" charset="0"/>
              </a:rPr>
              <a:t>Figure 6.13</a:t>
            </a:r>
          </a:p>
        </p:txBody>
      </p:sp>
      <p:sp>
        <p:nvSpPr>
          <p:cNvPr id="51211" name="Text Box 3"/>
          <p:cNvSpPr txBox="1">
            <a:spLocks noChangeArrowheads="1"/>
          </p:cNvSpPr>
          <p:nvPr/>
        </p:nvSpPr>
        <p:spPr bwMode="auto">
          <a:xfrm>
            <a:off x="2622550" y="1255713"/>
            <a:ext cx="530225" cy="150812"/>
          </a:xfrm>
          <a:prstGeom prst="rect">
            <a:avLst/>
          </a:prstGeom>
          <a:noFill/>
          <a:ln w="9525">
            <a:noFill/>
            <a:miter lim="800000"/>
            <a:headEnd/>
            <a:tailEnd/>
          </a:ln>
        </p:spPr>
        <p:txBody>
          <a:bodyPr wrap="none" lIns="0" tIns="0" rIns="0" bIns="0"/>
          <a:lstStyle/>
          <a:p>
            <a:r>
              <a:rPr lang="en-US" sz="1100" b="1">
                <a:latin typeface="Arial" charset="0"/>
              </a:rPr>
              <a:t>Nucleus</a:t>
            </a:r>
            <a:endParaRPr lang="en-US" sz="1200" b="1">
              <a:latin typeface="Arial" charset="0"/>
            </a:endParaRPr>
          </a:p>
        </p:txBody>
      </p:sp>
      <p:sp>
        <p:nvSpPr>
          <p:cNvPr id="51212" name="Line 6"/>
          <p:cNvSpPr>
            <a:spLocks noChangeShapeType="1"/>
          </p:cNvSpPr>
          <p:nvPr/>
        </p:nvSpPr>
        <p:spPr bwMode="auto">
          <a:xfrm flipH="1" flipV="1">
            <a:off x="3200400" y="1366838"/>
            <a:ext cx="258763" cy="284162"/>
          </a:xfrm>
          <a:prstGeom prst="line">
            <a:avLst/>
          </a:prstGeom>
          <a:noFill/>
          <a:ln w="12700">
            <a:solidFill>
              <a:schemeClr val="tx1"/>
            </a:solidFill>
            <a:round/>
            <a:headEnd/>
            <a:tailEnd/>
          </a:ln>
        </p:spPr>
        <p:txBody>
          <a:bodyPr wrap="none" anchor="ctr"/>
          <a:lstStyle/>
          <a:p>
            <a:endParaRPr lang="en-US"/>
          </a:p>
        </p:txBody>
      </p:sp>
      <p:sp>
        <p:nvSpPr>
          <p:cNvPr id="51213" name="Text Box 8"/>
          <p:cNvSpPr txBox="1">
            <a:spLocks noChangeArrowheads="1"/>
          </p:cNvSpPr>
          <p:nvPr/>
        </p:nvSpPr>
        <p:spPr bwMode="auto">
          <a:xfrm>
            <a:off x="785813" y="2873375"/>
            <a:ext cx="692150" cy="150813"/>
          </a:xfrm>
          <a:prstGeom prst="rect">
            <a:avLst/>
          </a:prstGeom>
          <a:noFill/>
          <a:ln w="9525">
            <a:noFill/>
            <a:miter lim="800000"/>
            <a:headEnd/>
            <a:tailEnd/>
          </a:ln>
        </p:spPr>
        <p:txBody>
          <a:bodyPr wrap="none" lIns="0" tIns="0" rIns="0" bIns="0"/>
          <a:lstStyle/>
          <a:p>
            <a:r>
              <a:rPr lang="en-US" sz="1100" b="1">
                <a:latin typeface="Arial" charset="0"/>
              </a:rPr>
              <a:t>Lysosome</a:t>
            </a:r>
            <a:endParaRPr lang="en-US" sz="1200" b="1">
              <a:latin typeface="Arial" charset="0"/>
            </a:endParaRPr>
          </a:p>
        </p:txBody>
      </p:sp>
      <p:sp>
        <p:nvSpPr>
          <p:cNvPr id="51214" name="Line 9"/>
          <p:cNvSpPr>
            <a:spLocks noChangeShapeType="1"/>
          </p:cNvSpPr>
          <p:nvPr/>
        </p:nvSpPr>
        <p:spPr bwMode="auto">
          <a:xfrm>
            <a:off x="1519238" y="2959100"/>
            <a:ext cx="977900" cy="0"/>
          </a:xfrm>
          <a:prstGeom prst="line">
            <a:avLst/>
          </a:prstGeom>
          <a:noFill/>
          <a:ln w="12700">
            <a:solidFill>
              <a:schemeClr val="tx1"/>
            </a:solidFill>
            <a:round/>
            <a:headEnd/>
            <a:tailEnd/>
          </a:ln>
        </p:spPr>
        <p:txBody>
          <a:bodyPr wrap="none" anchor="ctr"/>
          <a:lstStyle/>
          <a:p>
            <a:endParaRPr lang="en-US"/>
          </a:p>
        </p:txBody>
      </p:sp>
      <p:sp>
        <p:nvSpPr>
          <p:cNvPr id="51215" name="Text Box 12"/>
          <p:cNvSpPr txBox="1">
            <a:spLocks noChangeArrowheads="1"/>
          </p:cNvSpPr>
          <p:nvPr/>
        </p:nvSpPr>
        <p:spPr bwMode="auto">
          <a:xfrm>
            <a:off x="4129088" y="1160463"/>
            <a:ext cx="352425" cy="150812"/>
          </a:xfrm>
          <a:prstGeom prst="rect">
            <a:avLst/>
          </a:prstGeom>
          <a:noFill/>
          <a:ln w="9525">
            <a:noFill/>
            <a:miter lim="800000"/>
            <a:headEnd/>
            <a:tailEnd/>
          </a:ln>
        </p:spPr>
        <p:txBody>
          <a:bodyPr wrap="none" lIns="0" tIns="0" rIns="0" bIns="0"/>
          <a:lstStyle/>
          <a:p>
            <a:r>
              <a:rPr lang="en-US" sz="1100" b="1">
                <a:latin typeface="Arial" charset="0"/>
              </a:rPr>
              <a:t>1 </a:t>
            </a:r>
            <a:r>
              <a:rPr lang="en-US" sz="1100" b="1">
                <a:latin typeface="Arial" charset="0"/>
                <a:sym typeface="Symbol" pitchFamily="84" charset="2"/>
              </a:rPr>
              <a:t>m</a:t>
            </a:r>
            <a:endParaRPr lang="en-US" sz="1200" b="1">
              <a:latin typeface="Arial" charset="0"/>
            </a:endParaRPr>
          </a:p>
        </p:txBody>
      </p:sp>
      <p:grpSp>
        <p:nvGrpSpPr>
          <p:cNvPr id="2" name="Group 16"/>
          <p:cNvGrpSpPr>
            <a:grpSpLocks/>
          </p:cNvGrpSpPr>
          <p:nvPr/>
        </p:nvGrpSpPr>
        <p:grpSpPr bwMode="auto">
          <a:xfrm>
            <a:off x="4108450" y="1320800"/>
            <a:ext cx="374650" cy="85725"/>
            <a:chOff x="2588" y="832"/>
            <a:chExt cx="236" cy="54"/>
          </a:xfrm>
        </p:grpSpPr>
        <p:sp>
          <p:nvSpPr>
            <p:cNvPr id="51246" name="Line 13"/>
            <p:cNvSpPr>
              <a:spLocks noChangeShapeType="1"/>
            </p:cNvSpPr>
            <p:nvPr/>
          </p:nvSpPr>
          <p:spPr bwMode="auto">
            <a:xfrm>
              <a:off x="2588" y="858"/>
              <a:ext cx="232" cy="0"/>
            </a:xfrm>
            <a:prstGeom prst="line">
              <a:avLst/>
            </a:prstGeom>
            <a:noFill/>
            <a:ln w="12700">
              <a:solidFill>
                <a:schemeClr val="tx1"/>
              </a:solidFill>
              <a:round/>
              <a:headEnd/>
              <a:tailEnd/>
            </a:ln>
          </p:spPr>
          <p:txBody>
            <a:bodyPr wrap="none" anchor="ctr"/>
            <a:lstStyle/>
            <a:p>
              <a:endParaRPr lang="en-US"/>
            </a:p>
          </p:txBody>
        </p:sp>
        <p:sp>
          <p:nvSpPr>
            <p:cNvPr id="51247" name="Line 14"/>
            <p:cNvSpPr>
              <a:spLocks noChangeShapeType="1"/>
            </p:cNvSpPr>
            <p:nvPr/>
          </p:nvSpPr>
          <p:spPr bwMode="auto">
            <a:xfrm>
              <a:off x="2588" y="832"/>
              <a:ext cx="0" cy="54"/>
            </a:xfrm>
            <a:prstGeom prst="line">
              <a:avLst/>
            </a:prstGeom>
            <a:noFill/>
            <a:ln w="12700">
              <a:solidFill>
                <a:schemeClr val="tx1"/>
              </a:solidFill>
              <a:round/>
              <a:headEnd/>
              <a:tailEnd/>
            </a:ln>
          </p:spPr>
          <p:txBody>
            <a:bodyPr wrap="none" anchor="ctr"/>
            <a:lstStyle/>
            <a:p>
              <a:endParaRPr lang="en-US"/>
            </a:p>
          </p:txBody>
        </p:sp>
        <p:sp>
          <p:nvSpPr>
            <p:cNvPr id="51248" name="Line 15"/>
            <p:cNvSpPr>
              <a:spLocks noChangeShapeType="1"/>
            </p:cNvSpPr>
            <p:nvPr/>
          </p:nvSpPr>
          <p:spPr bwMode="auto">
            <a:xfrm>
              <a:off x="2824" y="832"/>
              <a:ext cx="0" cy="54"/>
            </a:xfrm>
            <a:prstGeom prst="line">
              <a:avLst/>
            </a:prstGeom>
            <a:noFill/>
            <a:ln w="12700">
              <a:solidFill>
                <a:schemeClr val="tx1"/>
              </a:solidFill>
              <a:round/>
              <a:headEnd/>
              <a:tailEnd/>
            </a:ln>
          </p:spPr>
          <p:txBody>
            <a:bodyPr wrap="none" anchor="ctr"/>
            <a:lstStyle/>
            <a:p>
              <a:endParaRPr lang="en-US"/>
            </a:p>
          </p:txBody>
        </p:sp>
      </p:grpSp>
      <p:sp>
        <p:nvSpPr>
          <p:cNvPr id="51217" name="Text Box 19"/>
          <p:cNvSpPr txBox="1">
            <a:spLocks noChangeArrowheads="1"/>
          </p:cNvSpPr>
          <p:nvPr/>
        </p:nvSpPr>
        <p:spPr bwMode="auto">
          <a:xfrm>
            <a:off x="1835150" y="3590925"/>
            <a:ext cx="612775" cy="323850"/>
          </a:xfrm>
          <a:prstGeom prst="rect">
            <a:avLst/>
          </a:prstGeom>
          <a:noFill/>
          <a:ln w="9525">
            <a:noFill/>
            <a:miter lim="800000"/>
            <a:headEnd/>
            <a:tailEnd/>
          </a:ln>
        </p:spPr>
        <p:txBody>
          <a:bodyPr wrap="none" lIns="0" tIns="0" rIns="0" bIns="0"/>
          <a:lstStyle/>
          <a:p>
            <a:r>
              <a:rPr lang="en-US" sz="1100" b="1">
                <a:latin typeface="Arial" charset="0"/>
              </a:rPr>
              <a:t>Digestive</a:t>
            </a:r>
            <a:br>
              <a:rPr lang="en-US" sz="1100" b="1">
                <a:latin typeface="Arial" charset="0"/>
              </a:rPr>
            </a:br>
            <a:r>
              <a:rPr lang="en-US" sz="1100" b="1">
                <a:latin typeface="Arial" charset="0"/>
              </a:rPr>
              <a:t>enzymes</a:t>
            </a:r>
            <a:endParaRPr lang="en-US" sz="1200" b="1">
              <a:latin typeface="Arial" charset="0"/>
            </a:endParaRPr>
          </a:p>
        </p:txBody>
      </p:sp>
      <p:sp>
        <p:nvSpPr>
          <p:cNvPr id="51218" name="Text Box 20"/>
          <p:cNvSpPr txBox="1">
            <a:spLocks noChangeArrowheads="1"/>
          </p:cNvSpPr>
          <p:nvPr/>
        </p:nvSpPr>
        <p:spPr bwMode="auto">
          <a:xfrm>
            <a:off x="3800475" y="4525963"/>
            <a:ext cx="641350" cy="168275"/>
          </a:xfrm>
          <a:prstGeom prst="rect">
            <a:avLst/>
          </a:prstGeom>
          <a:noFill/>
          <a:ln w="9525">
            <a:noFill/>
            <a:miter lim="800000"/>
            <a:headEnd/>
            <a:tailEnd/>
          </a:ln>
        </p:spPr>
        <p:txBody>
          <a:bodyPr wrap="none" lIns="0" tIns="0" rIns="0" bIns="0"/>
          <a:lstStyle/>
          <a:p>
            <a:r>
              <a:rPr lang="en-US" sz="1100" b="1">
                <a:latin typeface="Arial" charset="0"/>
              </a:rPr>
              <a:t>Digestion</a:t>
            </a:r>
            <a:endParaRPr lang="en-US" sz="1200" b="1">
              <a:latin typeface="Arial" charset="0"/>
            </a:endParaRPr>
          </a:p>
        </p:txBody>
      </p:sp>
      <p:sp>
        <p:nvSpPr>
          <p:cNvPr id="51219" name="Text Box 21"/>
          <p:cNvSpPr txBox="1">
            <a:spLocks noChangeArrowheads="1"/>
          </p:cNvSpPr>
          <p:nvPr/>
        </p:nvSpPr>
        <p:spPr bwMode="auto">
          <a:xfrm>
            <a:off x="1651000" y="4846638"/>
            <a:ext cx="908050" cy="142875"/>
          </a:xfrm>
          <a:prstGeom prst="rect">
            <a:avLst/>
          </a:prstGeom>
          <a:noFill/>
          <a:ln w="9525">
            <a:noFill/>
            <a:miter lim="800000"/>
            <a:headEnd/>
            <a:tailEnd/>
          </a:ln>
        </p:spPr>
        <p:txBody>
          <a:bodyPr wrap="none" lIns="0" tIns="0" rIns="0" bIns="0"/>
          <a:lstStyle/>
          <a:p>
            <a:r>
              <a:rPr lang="en-US" sz="1100" b="1">
                <a:latin typeface="Arial" charset="0"/>
              </a:rPr>
              <a:t>Food vacuole</a:t>
            </a:r>
            <a:endParaRPr lang="en-US" sz="1200" b="1">
              <a:latin typeface="Arial" charset="0"/>
            </a:endParaRPr>
          </a:p>
        </p:txBody>
      </p:sp>
      <p:sp>
        <p:nvSpPr>
          <p:cNvPr id="51220" name="Text Box 22"/>
          <p:cNvSpPr txBox="1">
            <a:spLocks noChangeArrowheads="1"/>
          </p:cNvSpPr>
          <p:nvPr/>
        </p:nvSpPr>
        <p:spPr bwMode="auto">
          <a:xfrm>
            <a:off x="1066800" y="4137025"/>
            <a:ext cx="704850" cy="155575"/>
          </a:xfrm>
          <a:prstGeom prst="rect">
            <a:avLst/>
          </a:prstGeom>
          <a:noFill/>
          <a:ln w="9525">
            <a:noFill/>
            <a:miter lim="800000"/>
            <a:headEnd/>
            <a:tailEnd/>
          </a:ln>
        </p:spPr>
        <p:txBody>
          <a:bodyPr wrap="none" lIns="0" tIns="0" rIns="0" bIns="0"/>
          <a:lstStyle/>
          <a:p>
            <a:r>
              <a:rPr lang="en-US" sz="1100" b="1">
                <a:latin typeface="Arial" charset="0"/>
              </a:rPr>
              <a:t>Lysosome</a:t>
            </a:r>
            <a:endParaRPr lang="en-US" sz="1200" b="1">
              <a:latin typeface="Arial" charset="0"/>
            </a:endParaRPr>
          </a:p>
        </p:txBody>
      </p:sp>
      <p:sp>
        <p:nvSpPr>
          <p:cNvPr id="51221" name="Text Box 23"/>
          <p:cNvSpPr txBox="1">
            <a:spLocks noChangeArrowheads="1"/>
          </p:cNvSpPr>
          <p:nvPr/>
        </p:nvSpPr>
        <p:spPr bwMode="auto">
          <a:xfrm>
            <a:off x="398463" y="4297363"/>
            <a:ext cx="1306512" cy="155575"/>
          </a:xfrm>
          <a:prstGeom prst="rect">
            <a:avLst/>
          </a:prstGeom>
          <a:noFill/>
          <a:ln w="9525">
            <a:noFill/>
            <a:miter lim="800000"/>
            <a:headEnd/>
            <a:tailEnd/>
          </a:ln>
        </p:spPr>
        <p:txBody>
          <a:bodyPr wrap="none" lIns="0" tIns="0" rIns="0" bIns="0"/>
          <a:lstStyle/>
          <a:p>
            <a:r>
              <a:rPr lang="en-US" sz="1100" b="1">
                <a:latin typeface="Arial" charset="0"/>
              </a:rPr>
              <a:t>Plasma membrane</a:t>
            </a:r>
            <a:endParaRPr lang="en-US" sz="1200" b="1">
              <a:latin typeface="Arial" charset="0"/>
            </a:endParaRPr>
          </a:p>
        </p:txBody>
      </p:sp>
      <p:sp>
        <p:nvSpPr>
          <p:cNvPr id="51222" name="Line 24"/>
          <p:cNvSpPr>
            <a:spLocks noChangeShapeType="1"/>
          </p:cNvSpPr>
          <p:nvPr/>
        </p:nvSpPr>
        <p:spPr bwMode="auto">
          <a:xfrm flipV="1">
            <a:off x="1509713" y="3671888"/>
            <a:ext cx="280987" cy="168275"/>
          </a:xfrm>
          <a:prstGeom prst="line">
            <a:avLst/>
          </a:prstGeom>
          <a:noFill/>
          <a:ln w="12700">
            <a:solidFill>
              <a:schemeClr val="tx1"/>
            </a:solidFill>
            <a:round/>
            <a:headEnd/>
            <a:tailEnd/>
          </a:ln>
        </p:spPr>
        <p:txBody>
          <a:bodyPr wrap="none" anchor="ctr"/>
          <a:lstStyle/>
          <a:p>
            <a:endParaRPr lang="en-US"/>
          </a:p>
        </p:txBody>
      </p:sp>
      <p:sp>
        <p:nvSpPr>
          <p:cNvPr id="51223" name="Line 25"/>
          <p:cNvSpPr>
            <a:spLocks noChangeShapeType="1"/>
          </p:cNvSpPr>
          <p:nvPr/>
        </p:nvSpPr>
        <p:spPr bwMode="auto">
          <a:xfrm flipV="1">
            <a:off x="1465263" y="3668713"/>
            <a:ext cx="330200" cy="230187"/>
          </a:xfrm>
          <a:prstGeom prst="line">
            <a:avLst/>
          </a:prstGeom>
          <a:noFill/>
          <a:ln w="12700">
            <a:solidFill>
              <a:schemeClr val="tx1"/>
            </a:solidFill>
            <a:round/>
            <a:headEnd/>
            <a:tailEnd/>
          </a:ln>
        </p:spPr>
        <p:txBody>
          <a:bodyPr wrap="none" anchor="ctr"/>
          <a:lstStyle/>
          <a:p>
            <a:endParaRPr lang="en-US"/>
          </a:p>
        </p:txBody>
      </p:sp>
      <p:sp>
        <p:nvSpPr>
          <p:cNvPr id="51224" name="Line 26"/>
          <p:cNvSpPr>
            <a:spLocks noChangeShapeType="1"/>
          </p:cNvSpPr>
          <p:nvPr/>
        </p:nvSpPr>
        <p:spPr bwMode="auto">
          <a:xfrm flipV="1">
            <a:off x="681038" y="4457700"/>
            <a:ext cx="385762" cy="284163"/>
          </a:xfrm>
          <a:prstGeom prst="line">
            <a:avLst/>
          </a:prstGeom>
          <a:noFill/>
          <a:ln w="12700">
            <a:solidFill>
              <a:schemeClr val="tx1"/>
            </a:solidFill>
            <a:round/>
            <a:headEnd/>
            <a:tailEnd/>
          </a:ln>
        </p:spPr>
        <p:txBody>
          <a:bodyPr wrap="none" anchor="ctr"/>
          <a:lstStyle/>
          <a:p>
            <a:endParaRPr lang="en-US"/>
          </a:p>
        </p:txBody>
      </p:sp>
      <p:sp>
        <p:nvSpPr>
          <p:cNvPr id="51225" name="Text Box 27"/>
          <p:cNvSpPr txBox="1">
            <a:spLocks noChangeArrowheads="1"/>
          </p:cNvSpPr>
          <p:nvPr/>
        </p:nvSpPr>
        <p:spPr bwMode="auto">
          <a:xfrm>
            <a:off x="344488" y="5430838"/>
            <a:ext cx="1149350" cy="155575"/>
          </a:xfrm>
          <a:prstGeom prst="rect">
            <a:avLst/>
          </a:prstGeom>
          <a:noFill/>
          <a:ln w="9525">
            <a:noFill/>
            <a:miter lim="800000"/>
            <a:headEnd/>
            <a:tailEnd/>
          </a:ln>
        </p:spPr>
        <p:txBody>
          <a:bodyPr wrap="none" lIns="0" tIns="0" rIns="0" bIns="0"/>
          <a:lstStyle/>
          <a:p>
            <a:r>
              <a:rPr lang="en-US" sz="1100" b="1">
                <a:latin typeface="Arial" charset="0"/>
              </a:rPr>
              <a:t>(a) Phagocytosis</a:t>
            </a:r>
            <a:endParaRPr lang="en-US" sz="1200" b="1">
              <a:latin typeface="Arial" charset="0"/>
            </a:endParaRPr>
          </a:p>
        </p:txBody>
      </p:sp>
      <p:sp>
        <p:nvSpPr>
          <p:cNvPr id="51226" name="Text Box 28"/>
          <p:cNvSpPr txBox="1">
            <a:spLocks noChangeArrowheads="1"/>
          </p:cNvSpPr>
          <p:nvPr/>
        </p:nvSpPr>
        <p:spPr bwMode="auto">
          <a:xfrm>
            <a:off x="6221413" y="1090613"/>
            <a:ext cx="1241425" cy="485775"/>
          </a:xfrm>
          <a:prstGeom prst="rect">
            <a:avLst/>
          </a:prstGeom>
          <a:noFill/>
          <a:ln w="9525">
            <a:noFill/>
            <a:miter lim="800000"/>
            <a:headEnd/>
            <a:tailEnd/>
          </a:ln>
        </p:spPr>
        <p:txBody>
          <a:bodyPr wrap="none" lIns="0" tIns="0" rIns="0" bIns="0"/>
          <a:lstStyle/>
          <a:p>
            <a:r>
              <a:rPr lang="en-US" sz="1100" b="1">
                <a:latin typeface="Arial" charset="0"/>
              </a:rPr>
              <a:t>Vesicle containing</a:t>
            </a:r>
            <a:br>
              <a:rPr lang="en-US" sz="1100" b="1">
                <a:latin typeface="Arial" charset="0"/>
              </a:rPr>
            </a:br>
            <a:r>
              <a:rPr lang="en-US" sz="1100" b="1">
                <a:latin typeface="Arial" charset="0"/>
              </a:rPr>
              <a:t>two damaged</a:t>
            </a:r>
            <a:br>
              <a:rPr lang="en-US" sz="1100" b="1">
                <a:latin typeface="Arial" charset="0"/>
              </a:rPr>
            </a:br>
            <a:r>
              <a:rPr lang="en-US" sz="1100" b="1">
                <a:latin typeface="Arial" charset="0"/>
              </a:rPr>
              <a:t>organelles</a:t>
            </a:r>
            <a:endParaRPr lang="en-US" sz="1200" b="1">
              <a:latin typeface="Arial" charset="0"/>
            </a:endParaRPr>
          </a:p>
        </p:txBody>
      </p:sp>
      <p:grpSp>
        <p:nvGrpSpPr>
          <p:cNvPr id="3" name="Group 52"/>
          <p:cNvGrpSpPr>
            <a:grpSpLocks/>
          </p:cNvGrpSpPr>
          <p:nvPr/>
        </p:nvGrpSpPr>
        <p:grpSpPr bwMode="auto">
          <a:xfrm>
            <a:off x="7796213" y="1447800"/>
            <a:ext cx="1006475" cy="90488"/>
            <a:chOff x="4911" y="912"/>
            <a:chExt cx="634" cy="57"/>
          </a:xfrm>
        </p:grpSpPr>
        <p:sp>
          <p:nvSpPr>
            <p:cNvPr id="51243" name="Line 30"/>
            <p:cNvSpPr>
              <a:spLocks noChangeShapeType="1"/>
            </p:cNvSpPr>
            <p:nvPr/>
          </p:nvSpPr>
          <p:spPr bwMode="auto">
            <a:xfrm>
              <a:off x="4911" y="939"/>
              <a:ext cx="634" cy="0"/>
            </a:xfrm>
            <a:prstGeom prst="line">
              <a:avLst/>
            </a:prstGeom>
            <a:noFill/>
            <a:ln w="12700">
              <a:solidFill>
                <a:schemeClr val="tx1"/>
              </a:solidFill>
              <a:round/>
              <a:headEnd/>
              <a:tailEnd/>
            </a:ln>
          </p:spPr>
          <p:txBody>
            <a:bodyPr wrap="none" anchor="ctr"/>
            <a:lstStyle/>
            <a:p>
              <a:endParaRPr lang="en-US"/>
            </a:p>
          </p:txBody>
        </p:sp>
        <p:sp>
          <p:nvSpPr>
            <p:cNvPr id="51244" name="Line 31"/>
            <p:cNvSpPr>
              <a:spLocks noChangeShapeType="1"/>
            </p:cNvSpPr>
            <p:nvPr/>
          </p:nvSpPr>
          <p:spPr bwMode="auto">
            <a:xfrm>
              <a:off x="4911" y="912"/>
              <a:ext cx="0" cy="57"/>
            </a:xfrm>
            <a:prstGeom prst="line">
              <a:avLst/>
            </a:prstGeom>
            <a:noFill/>
            <a:ln w="12700">
              <a:solidFill>
                <a:schemeClr val="tx1"/>
              </a:solidFill>
              <a:round/>
              <a:headEnd/>
              <a:tailEnd/>
            </a:ln>
          </p:spPr>
          <p:txBody>
            <a:bodyPr wrap="none" anchor="ctr"/>
            <a:lstStyle/>
            <a:p>
              <a:endParaRPr lang="en-US"/>
            </a:p>
          </p:txBody>
        </p:sp>
        <p:sp>
          <p:nvSpPr>
            <p:cNvPr id="51245" name="Line 32"/>
            <p:cNvSpPr>
              <a:spLocks noChangeShapeType="1"/>
            </p:cNvSpPr>
            <p:nvPr/>
          </p:nvSpPr>
          <p:spPr bwMode="auto">
            <a:xfrm>
              <a:off x="5542" y="912"/>
              <a:ext cx="0" cy="57"/>
            </a:xfrm>
            <a:prstGeom prst="line">
              <a:avLst/>
            </a:prstGeom>
            <a:noFill/>
            <a:ln w="12700">
              <a:solidFill>
                <a:schemeClr val="tx1"/>
              </a:solidFill>
              <a:round/>
              <a:headEnd/>
              <a:tailEnd/>
            </a:ln>
          </p:spPr>
          <p:txBody>
            <a:bodyPr wrap="none" anchor="ctr"/>
            <a:lstStyle/>
            <a:p>
              <a:endParaRPr lang="en-US"/>
            </a:p>
          </p:txBody>
        </p:sp>
      </p:grpSp>
      <p:sp>
        <p:nvSpPr>
          <p:cNvPr id="51228" name="Text Box 33"/>
          <p:cNvSpPr txBox="1">
            <a:spLocks noChangeArrowheads="1"/>
          </p:cNvSpPr>
          <p:nvPr/>
        </p:nvSpPr>
        <p:spPr bwMode="auto">
          <a:xfrm>
            <a:off x="8126413" y="1301750"/>
            <a:ext cx="352425" cy="150813"/>
          </a:xfrm>
          <a:prstGeom prst="rect">
            <a:avLst/>
          </a:prstGeom>
          <a:noFill/>
          <a:ln w="9525">
            <a:noFill/>
            <a:miter lim="800000"/>
            <a:headEnd/>
            <a:tailEnd/>
          </a:ln>
        </p:spPr>
        <p:txBody>
          <a:bodyPr wrap="none" lIns="0" tIns="0" rIns="0" bIns="0"/>
          <a:lstStyle/>
          <a:p>
            <a:r>
              <a:rPr lang="en-US" sz="1100" b="1">
                <a:latin typeface="Arial" charset="0"/>
              </a:rPr>
              <a:t>1 </a:t>
            </a:r>
            <a:r>
              <a:rPr lang="en-US" sz="1100" b="1">
                <a:latin typeface="Arial" charset="0"/>
                <a:sym typeface="Symbol" pitchFamily="84" charset="2"/>
              </a:rPr>
              <a:t>m</a:t>
            </a:r>
            <a:endParaRPr lang="en-US" sz="1200" b="1">
              <a:latin typeface="Arial" charset="0"/>
            </a:endParaRPr>
          </a:p>
        </p:txBody>
      </p:sp>
      <p:sp>
        <p:nvSpPr>
          <p:cNvPr id="51229" name="Text Box 34"/>
          <p:cNvSpPr txBox="1">
            <a:spLocks noChangeArrowheads="1"/>
          </p:cNvSpPr>
          <p:nvPr/>
        </p:nvSpPr>
        <p:spPr bwMode="auto">
          <a:xfrm>
            <a:off x="4924425" y="2365375"/>
            <a:ext cx="962025" cy="307975"/>
          </a:xfrm>
          <a:prstGeom prst="rect">
            <a:avLst/>
          </a:prstGeom>
          <a:noFill/>
          <a:ln w="9525">
            <a:noFill/>
            <a:miter lim="800000"/>
            <a:headEnd/>
            <a:tailEnd/>
          </a:ln>
        </p:spPr>
        <p:txBody>
          <a:bodyPr wrap="none" lIns="0" tIns="0" rIns="0" bIns="0"/>
          <a:lstStyle/>
          <a:p>
            <a:r>
              <a:rPr lang="en-US" sz="1100" b="1">
                <a:latin typeface="Arial" charset="0"/>
              </a:rPr>
              <a:t>Mitochondrion</a:t>
            </a:r>
            <a:br>
              <a:rPr lang="en-US" sz="1100" b="1">
                <a:latin typeface="Arial" charset="0"/>
              </a:rPr>
            </a:br>
            <a:r>
              <a:rPr lang="en-US" sz="1100" b="1">
                <a:latin typeface="Arial" charset="0"/>
              </a:rPr>
              <a:t>fragment</a:t>
            </a:r>
            <a:endParaRPr lang="en-US" sz="1200" b="1">
              <a:latin typeface="Arial" charset="0"/>
            </a:endParaRPr>
          </a:p>
        </p:txBody>
      </p:sp>
      <p:sp>
        <p:nvSpPr>
          <p:cNvPr id="51230" name="Text Box 35"/>
          <p:cNvSpPr txBox="1">
            <a:spLocks noChangeArrowheads="1"/>
          </p:cNvSpPr>
          <p:nvPr/>
        </p:nvSpPr>
        <p:spPr bwMode="auto">
          <a:xfrm>
            <a:off x="4919663" y="2870200"/>
            <a:ext cx="796925" cy="338138"/>
          </a:xfrm>
          <a:prstGeom prst="rect">
            <a:avLst/>
          </a:prstGeom>
          <a:noFill/>
          <a:ln w="9525">
            <a:noFill/>
            <a:miter lim="800000"/>
            <a:headEnd/>
            <a:tailEnd/>
          </a:ln>
        </p:spPr>
        <p:txBody>
          <a:bodyPr wrap="none" lIns="0" tIns="0" rIns="0" bIns="0"/>
          <a:lstStyle/>
          <a:p>
            <a:r>
              <a:rPr lang="en-US" sz="1100" b="1">
                <a:latin typeface="Arial" charset="0"/>
              </a:rPr>
              <a:t>Peroxisome</a:t>
            </a:r>
            <a:br>
              <a:rPr lang="en-US" sz="1100" b="1">
                <a:latin typeface="Arial" charset="0"/>
              </a:rPr>
            </a:br>
            <a:r>
              <a:rPr lang="en-US" sz="1100" b="1">
                <a:latin typeface="Arial" charset="0"/>
              </a:rPr>
              <a:t>fragment</a:t>
            </a:r>
            <a:endParaRPr lang="en-US" sz="1200" b="1">
              <a:latin typeface="Arial" charset="0"/>
            </a:endParaRPr>
          </a:p>
        </p:txBody>
      </p:sp>
      <p:sp>
        <p:nvSpPr>
          <p:cNvPr id="51231" name="Line 36"/>
          <p:cNvSpPr>
            <a:spLocks noChangeShapeType="1"/>
          </p:cNvSpPr>
          <p:nvPr/>
        </p:nvSpPr>
        <p:spPr bwMode="auto">
          <a:xfrm>
            <a:off x="5934075" y="2451100"/>
            <a:ext cx="1876425" cy="0"/>
          </a:xfrm>
          <a:prstGeom prst="line">
            <a:avLst/>
          </a:prstGeom>
          <a:noFill/>
          <a:ln w="12700">
            <a:solidFill>
              <a:schemeClr val="tx1"/>
            </a:solidFill>
            <a:round/>
            <a:headEnd/>
            <a:tailEnd/>
          </a:ln>
        </p:spPr>
        <p:txBody>
          <a:bodyPr wrap="none" anchor="ctr"/>
          <a:lstStyle/>
          <a:p>
            <a:endParaRPr lang="en-US"/>
          </a:p>
        </p:txBody>
      </p:sp>
      <p:sp>
        <p:nvSpPr>
          <p:cNvPr id="51232" name="Line 37"/>
          <p:cNvSpPr>
            <a:spLocks noChangeShapeType="1"/>
          </p:cNvSpPr>
          <p:nvPr/>
        </p:nvSpPr>
        <p:spPr bwMode="auto">
          <a:xfrm>
            <a:off x="5756275" y="2959100"/>
            <a:ext cx="1292225" cy="0"/>
          </a:xfrm>
          <a:prstGeom prst="line">
            <a:avLst/>
          </a:prstGeom>
          <a:noFill/>
          <a:ln w="12700">
            <a:solidFill>
              <a:schemeClr val="tx1"/>
            </a:solidFill>
            <a:round/>
            <a:headEnd/>
            <a:tailEnd/>
          </a:ln>
        </p:spPr>
        <p:txBody>
          <a:bodyPr wrap="none" anchor="ctr"/>
          <a:lstStyle/>
          <a:p>
            <a:endParaRPr lang="en-US"/>
          </a:p>
        </p:txBody>
      </p:sp>
      <p:sp>
        <p:nvSpPr>
          <p:cNvPr id="51233" name="Line 38"/>
          <p:cNvSpPr>
            <a:spLocks noChangeShapeType="1"/>
          </p:cNvSpPr>
          <p:nvPr/>
        </p:nvSpPr>
        <p:spPr bwMode="auto">
          <a:xfrm>
            <a:off x="6989763" y="1498600"/>
            <a:ext cx="647700" cy="876300"/>
          </a:xfrm>
          <a:prstGeom prst="line">
            <a:avLst/>
          </a:prstGeom>
          <a:noFill/>
          <a:ln w="12700">
            <a:solidFill>
              <a:schemeClr val="tx1"/>
            </a:solidFill>
            <a:round/>
            <a:headEnd/>
            <a:tailEnd/>
          </a:ln>
        </p:spPr>
        <p:txBody>
          <a:bodyPr wrap="none" anchor="ctr"/>
          <a:lstStyle/>
          <a:p>
            <a:endParaRPr lang="en-US"/>
          </a:p>
        </p:txBody>
      </p:sp>
      <p:sp>
        <p:nvSpPr>
          <p:cNvPr id="51234" name="Text Box 42"/>
          <p:cNvSpPr txBox="1">
            <a:spLocks noChangeArrowheads="1"/>
          </p:cNvSpPr>
          <p:nvPr/>
        </p:nvSpPr>
        <p:spPr bwMode="auto">
          <a:xfrm>
            <a:off x="4665663" y="5427663"/>
            <a:ext cx="1149350" cy="155575"/>
          </a:xfrm>
          <a:prstGeom prst="rect">
            <a:avLst/>
          </a:prstGeom>
          <a:noFill/>
          <a:ln w="9525">
            <a:noFill/>
            <a:miter lim="800000"/>
            <a:headEnd/>
            <a:tailEnd/>
          </a:ln>
        </p:spPr>
        <p:txBody>
          <a:bodyPr wrap="none" lIns="0" tIns="0" rIns="0" bIns="0"/>
          <a:lstStyle/>
          <a:p>
            <a:r>
              <a:rPr lang="en-US" sz="1100" b="1">
                <a:latin typeface="Arial" charset="0"/>
              </a:rPr>
              <a:t>(b) Autophagy</a:t>
            </a:r>
            <a:endParaRPr lang="en-US" sz="1200" b="1">
              <a:latin typeface="Arial" charset="0"/>
            </a:endParaRPr>
          </a:p>
        </p:txBody>
      </p:sp>
      <p:sp>
        <p:nvSpPr>
          <p:cNvPr id="51235" name="Text Box 43"/>
          <p:cNvSpPr txBox="1">
            <a:spLocks noChangeArrowheads="1"/>
          </p:cNvSpPr>
          <p:nvPr/>
        </p:nvSpPr>
        <p:spPr bwMode="auto">
          <a:xfrm>
            <a:off x="4729163" y="4229100"/>
            <a:ext cx="801687" cy="138113"/>
          </a:xfrm>
          <a:prstGeom prst="rect">
            <a:avLst/>
          </a:prstGeom>
          <a:noFill/>
          <a:ln w="9525">
            <a:noFill/>
            <a:miter lim="800000"/>
            <a:headEnd/>
            <a:tailEnd/>
          </a:ln>
        </p:spPr>
        <p:txBody>
          <a:bodyPr wrap="none" lIns="0" tIns="0" rIns="0" bIns="0"/>
          <a:lstStyle/>
          <a:p>
            <a:r>
              <a:rPr lang="en-US" sz="1100" b="1">
                <a:latin typeface="Arial" charset="0"/>
              </a:rPr>
              <a:t>Peroxisome</a:t>
            </a:r>
            <a:endParaRPr lang="en-US" sz="1200" b="1">
              <a:latin typeface="Arial" charset="0"/>
            </a:endParaRPr>
          </a:p>
        </p:txBody>
      </p:sp>
      <p:sp>
        <p:nvSpPr>
          <p:cNvPr id="51236" name="Line 44"/>
          <p:cNvSpPr>
            <a:spLocks noChangeShapeType="1"/>
          </p:cNvSpPr>
          <p:nvPr/>
        </p:nvSpPr>
        <p:spPr bwMode="auto">
          <a:xfrm>
            <a:off x="5113338" y="4389438"/>
            <a:ext cx="309562" cy="149225"/>
          </a:xfrm>
          <a:prstGeom prst="line">
            <a:avLst/>
          </a:prstGeom>
          <a:noFill/>
          <a:ln w="12700">
            <a:solidFill>
              <a:schemeClr val="tx1"/>
            </a:solidFill>
            <a:round/>
            <a:headEnd/>
            <a:tailEnd/>
          </a:ln>
        </p:spPr>
        <p:txBody>
          <a:bodyPr wrap="none" anchor="ctr"/>
          <a:lstStyle/>
          <a:p>
            <a:endParaRPr lang="en-US"/>
          </a:p>
        </p:txBody>
      </p:sp>
      <p:sp>
        <p:nvSpPr>
          <p:cNvPr id="51237" name="Line 45"/>
          <p:cNvSpPr>
            <a:spLocks noChangeShapeType="1"/>
          </p:cNvSpPr>
          <p:nvPr/>
        </p:nvSpPr>
        <p:spPr bwMode="auto">
          <a:xfrm>
            <a:off x="5973763" y="4821238"/>
            <a:ext cx="0" cy="215900"/>
          </a:xfrm>
          <a:prstGeom prst="line">
            <a:avLst/>
          </a:prstGeom>
          <a:noFill/>
          <a:ln w="12700">
            <a:solidFill>
              <a:schemeClr val="tx1"/>
            </a:solidFill>
            <a:round/>
            <a:headEnd/>
            <a:tailEnd/>
          </a:ln>
        </p:spPr>
        <p:txBody>
          <a:bodyPr wrap="none" anchor="ctr"/>
          <a:lstStyle/>
          <a:p>
            <a:endParaRPr lang="en-US"/>
          </a:p>
        </p:txBody>
      </p:sp>
      <p:sp>
        <p:nvSpPr>
          <p:cNvPr id="51238" name="Line 46"/>
          <p:cNvSpPr>
            <a:spLocks noChangeShapeType="1"/>
          </p:cNvSpPr>
          <p:nvPr/>
        </p:nvSpPr>
        <p:spPr bwMode="auto">
          <a:xfrm flipH="1" flipV="1">
            <a:off x="6032500" y="4618038"/>
            <a:ext cx="266700" cy="347662"/>
          </a:xfrm>
          <a:prstGeom prst="line">
            <a:avLst/>
          </a:prstGeom>
          <a:noFill/>
          <a:ln w="12700">
            <a:solidFill>
              <a:schemeClr val="tx1"/>
            </a:solidFill>
            <a:round/>
            <a:headEnd/>
            <a:tailEnd/>
          </a:ln>
        </p:spPr>
        <p:txBody>
          <a:bodyPr wrap="none" anchor="ctr"/>
          <a:lstStyle/>
          <a:p>
            <a:endParaRPr lang="en-US"/>
          </a:p>
        </p:txBody>
      </p:sp>
      <p:sp>
        <p:nvSpPr>
          <p:cNvPr id="51239" name="Text Box 47"/>
          <p:cNvSpPr txBox="1">
            <a:spLocks noChangeArrowheads="1"/>
          </p:cNvSpPr>
          <p:nvPr/>
        </p:nvSpPr>
        <p:spPr bwMode="auto">
          <a:xfrm>
            <a:off x="5746750" y="5018088"/>
            <a:ext cx="476250" cy="138112"/>
          </a:xfrm>
          <a:prstGeom prst="rect">
            <a:avLst/>
          </a:prstGeom>
          <a:noFill/>
          <a:ln w="9525">
            <a:noFill/>
            <a:miter lim="800000"/>
            <a:headEnd/>
            <a:tailEnd/>
          </a:ln>
        </p:spPr>
        <p:txBody>
          <a:bodyPr wrap="none" lIns="0" tIns="0" rIns="0" bIns="0"/>
          <a:lstStyle/>
          <a:p>
            <a:r>
              <a:rPr lang="en-US" sz="1100" b="1">
                <a:latin typeface="Arial" charset="0"/>
              </a:rPr>
              <a:t>Vesicle</a:t>
            </a:r>
            <a:endParaRPr lang="en-US" sz="1200" b="1">
              <a:latin typeface="Arial" charset="0"/>
            </a:endParaRPr>
          </a:p>
        </p:txBody>
      </p:sp>
      <p:sp>
        <p:nvSpPr>
          <p:cNvPr id="51240" name="Text Box 48"/>
          <p:cNvSpPr txBox="1">
            <a:spLocks noChangeArrowheads="1"/>
          </p:cNvSpPr>
          <p:nvPr/>
        </p:nvSpPr>
        <p:spPr bwMode="auto">
          <a:xfrm>
            <a:off x="6323013" y="4895850"/>
            <a:ext cx="971550" cy="138113"/>
          </a:xfrm>
          <a:prstGeom prst="rect">
            <a:avLst/>
          </a:prstGeom>
          <a:noFill/>
          <a:ln w="9525">
            <a:noFill/>
            <a:miter lim="800000"/>
            <a:headEnd/>
            <a:tailEnd/>
          </a:ln>
        </p:spPr>
        <p:txBody>
          <a:bodyPr wrap="none" lIns="0" tIns="0" rIns="0" bIns="0"/>
          <a:lstStyle/>
          <a:p>
            <a:r>
              <a:rPr lang="en-US" sz="1100" b="1">
                <a:latin typeface="Arial" charset="0"/>
              </a:rPr>
              <a:t>Mitochondrion</a:t>
            </a:r>
            <a:endParaRPr lang="en-US" sz="1200" b="1">
              <a:latin typeface="Arial" charset="0"/>
            </a:endParaRPr>
          </a:p>
        </p:txBody>
      </p:sp>
      <p:sp>
        <p:nvSpPr>
          <p:cNvPr id="51241" name="Text Box 49"/>
          <p:cNvSpPr txBox="1">
            <a:spLocks noChangeArrowheads="1"/>
          </p:cNvSpPr>
          <p:nvPr/>
        </p:nvSpPr>
        <p:spPr bwMode="auto">
          <a:xfrm>
            <a:off x="5749925" y="3833813"/>
            <a:ext cx="696913" cy="133350"/>
          </a:xfrm>
          <a:prstGeom prst="rect">
            <a:avLst/>
          </a:prstGeom>
          <a:noFill/>
          <a:ln w="9525">
            <a:noFill/>
            <a:miter lim="800000"/>
            <a:headEnd/>
            <a:tailEnd/>
          </a:ln>
        </p:spPr>
        <p:txBody>
          <a:bodyPr wrap="none" lIns="0" tIns="0" rIns="0" bIns="0"/>
          <a:lstStyle/>
          <a:p>
            <a:r>
              <a:rPr lang="en-US" sz="1100" b="1">
                <a:latin typeface="Arial" charset="0"/>
              </a:rPr>
              <a:t>Lysosome</a:t>
            </a:r>
            <a:endParaRPr lang="en-US" sz="1200" b="1">
              <a:latin typeface="Arial" charset="0"/>
            </a:endParaRPr>
          </a:p>
        </p:txBody>
      </p:sp>
      <p:sp>
        <p:nvSpPr>
          <p:cNvPr id="51242" name="Text Box 50"/>
          <p:cNvSpPr txBox="1">
            <a:spLocks noChangeArrowheads="1"/>
          </p:cNvSpPr>
          <p:nvPr/>
        </p:nvSpPr>
        <p:spPr bwMode="auto">
          <a:xfrm>
            <a:off x="8024813" y="4864100"/>
            <a:ext cx="696912" cy="133350"/>
          </a:xfrm>
          <a:prstGeom prst="rect">
            <a:avLst/>
          </a:prstGeom>
          <a:noFill/>
          <a:ln w="9525">
            <a:noFill/>
            <a:miter lim="800000"/>
            <a:headEnd/>
            <a:tailEnd/>
          </a:ln>
        </p:spPr>
        <p:txBody>
          <a:bodyPr wrap="none" lIns="0" tIns="0" rIns="0" bIns="0"/>
          <a:lstStyle/>
          <a:p>
            <a:r>
              <a:rPr lang="en-US" sz="1100" b="1">
                <a:latin typeface="Arial" charset="0"/>
              </a:rPr>
              <a:t>Digestion</a:t>
            </a:r>
            <a:endParaRPr lang="en-US" sz="1200" b="1">
              <a:latin typeface="Arial"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is a protein made?</a:t>
            </a:r>
            <a:endParaRPr lang="en-US" dirty="0"/>
          </a:p>
        </p:txBody>
      </p:sp>
      <p:sp>
        <p:nvSpPr>
          <p:cNvPr id="3" name="Content Placeholder 2"/>
          <p:cNvSpPr>
            <a:spLocks noGrp="1"/>
          </p:cNvSpPr>
          <p:nvPr>
            <p:ph sz="quarter" idx="1"/>
          </p:nvPr>
        </p:nvSpPr>
        <p:spPr>
          <a:xfrm>
            <a:off x="304800" y="1447800"/>
            <a:ext cx="8382000" cy="4800600"/>
          </a:xfrm>
        </p:spPr>
        <p:txBody>
          <a:bodyPr>
            <a:normAutofit/>
          </a:bodyPr>
          <a:lstStyle/>
          <a:p>
            <a:r>
              <a:rPr lang="en-US" sz="3000" dirty="0" smtClean="0"/>
              <a:t>A polypeptide enters the cell.  How does a cell turn that into a protein to export?</a:t>
            </a:r>
          </a:p>
          <a:p>
            <a:pPr lvl="1"/>
            <a:r>
              <a:rPr lang="en-US" sz="3000" dirty="0" smtClean="0"/>
              <a:t>Use specific organelles!!!</a:t>
            </a:r>
          </a:p>
          <a:p>
            <a:pPr lvl="1"/>
            <a:endParaRPr lang="en-US" sz="3000" dirty="0"/>
          </a:p>
          <a:p>
            <a:pPr lvl="1"/>
            <a:endParaRPr lang="en-US" sz="3000" dirty="0" smtClean="0"/>
          </a:p>
          <a:p>
            <a:r>
              <a:rPr lang="en-US" sz="3000" dirty="0" smtClean="0"/>
              <a:t>8 min.</a:t>
            </a:r>
          </a:p>
          <a:p>
            <a:r>
              <a:rPr lang="en-US" sz="3000" dirty="0" smtClean="0"/>
              <a:t>Have your neighbor check your answer!</a:t>
            </a:r>
            <a:endParaRPr lang="en-US" sz="3000" dirty="0"/>
          </a:p>
        </p:txBody>
      </p:sp>
    </p:spTree>
    <p:extLst>
      <p:ext uri="{BB962C8B-B14F-4D97-AF65-F5344CB8AC3E}">
        <p14:creationId xmlns:p14="http://schemas.microsoft.com/office/powerpoint/2010/main" val="4058574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1000"/>
                                        <p:tgtEl>
                                          <p:spTgt spid="3">
                                            <p:txEl>
                                              <p:pRg st="5" end="5"/>
                                            </p:txEl>
                                          </p:spTgt>
                                        </p:tgtEl>
                                      </p:cBhvr>
                                    </p:animEffect>
                                    <p:anim calcmode="lin" valueType="num">
                                      <p:cBhvr>
                                        <p:cTn id="2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6322" name="Picture 26" descr="06_14_PlantCellVacuole-U"/>
          <p:cNvPicPr>
            <a:picLocks noChangeAspect="1" noChangeArrowheads="1"/>
          </p:cNvPicPr>
          <p:nvPr/>
        </p:nvPicPr>
        <p:blipFill>
          <a:blip r:embed="rId3" cstate="print"/>
          <a:srcRect/>
          <a:stretch>
            <a:fillRect/>
          </a:stretch>
        </p:blipFill>
        <p:spPr bwMode="auto">
          <a:xfrm>
            <a:off x="1243013" y="730250"/>
            <a:ext cx="6657975" cy="5395913"/>
          </a:xfrm>
          <a:prstGeom prst="rect">
            <a:avLst/>
          </a:prstGeom>
          <a:noFill/>
          <a:ln w="9525">
            <a:noFill/>
            <a:miter lim="800000"/>
            <a:headEnd/>
            <a:tailEnd/>
          </a:ln>
        </p:spPr>
      </p:pic>
      <p:sp>
        <p:nvSpPr>
          <p:cNvPr id="56323" name="Line 21"/>
          <p:cNvSpPr>
            <a:spLocks noChangeShapeType="1"/>
          </p:cNvSpPr>
          <p:nvPr/>
        </p:nvSpPr>
        <p:spPr bwMode="auto">
          <a:xfrm flipV="1">
            <a:off x="6218238" y="2312988"/>
            <a:ext cx="0" cy="317500"/>
          </a:xfrm>
          <a:prstGeom prst="line">
            <a:avLst/>
          </a:prstGeom>
          <a:noFill/>
          <a:ln w="25400">
            <a:solidFill>
              <a:schemeClr val="bg1"/>
            </a:solidFill>
            <a:round/>
            <a:headEnd/>
            <a:tailEnd/>
          </a:ln>
        </p:spPr>
        <p:txBody>
          <a:bodyPr wrap="none" anchor="ctr"/>
          <a:lstStyle/>
          <a:p>
            <a:endParaRPr lang="en-US"/>
          </a:p>
        </p:txBody>
      </p:sp>
      <p:sp>
        <p:nvSpPr>
          <p:cNvPr id="56324" name="Line 17"/>
          <p:cNvSpPr>
            <a:spLocks noChangeShapeType="1"/>
          </p:cNvSpPr>
          <p:nvPr/>
        </p:nvSpPr>
        <p:spPr bwMode="auto">
          <a:xfrm flipV="1">
            <a:off x="3832225" y="3843338"/>
            <a:ext cx="1219200" cy="263525"/>
          </a:xfrm>
          <a:prstGeom prst="line">
            <a:avLst/>
          </a:prstGeom>
          <a:noFill/>
          <a:ln w="25400">
            <a:solidFill>
              <a:schemeClr val="bg1"/>
            </a:solidFill>
            <a:round/>
            <a:headEnd/>
            <a:tailEnd/>
          </a:ln>
        </p:spPr>
        <p:txBody>
          <a:bodyPr wrap="none" anchor="ctr"/>
          <a:lstStyle/>
          <a:p>
            <a:endParaRPr lang="en-US"/>
          </a:p>
        </p:txBody>
      </p:sp>
      <p:sp>
        <p:nvSpPr>
          <p:cNvPr id="56325" name="Line 18"/>
          <p:cNvSpPr>
            <a:spLocks noChangeShapeType="1"/>
          </p:cNvSpPr>
          <p:nvPr/>
        </p:nvSpPr>
        <p:spPr bwMode="auto">
          <a:xfrm flipV="1">
            <a:off x="3878263" y="4564063"/>
            <a:ext cx="431800" cy="130175"/>
          </a:xfrm>
          <a:prstGeom prst="line">
            <a:avLst/>
          </a:prstGeom>
          <a:noFill/>
          <a:ln w="25400">
            <a:solidFill>
              <a:schemeClr val="bg1"/>
            </a:solidFill>
            <a:round/>
            <a:headEnd/>
            <a:tailEnd/>
          </a:ln>
        </p:spPr>
        <p:txBody>
          <a:bodyPr wrap="none" anchor="ctr"/>
          <a:lstStyle/>
          <a:p>
            <a:endParaRPr lang="en-US"/>
          </a:p>
        </p:txBody>
      </p:sp>
      <p:sp>
        <p:nvSpPr>
          <p:cNvPr id="56326" name="Line 19"/>
          <p:cNvSpPr>
            <a:spLocks noChangeShapeType="1"/>
          </p:cNvSpPr>
          <p:nvPr/>
        </p:nvSpPr>
        <p:spPr bwMode="auto">
          <a:xfrm flipV="1">
            <a:off x="4352925" y="5033963"/>
            <a:ext cx="549275" cy="206375"/>
          </a:xfrm>
          <a:prstGeom prst="line">
            <a:avLst/>
          </a:prstGeom>
          <a:noFill/>
          <a:ln w="25400">
            <a:solidFill>
              <a:schemeClr val="bg1"/>
            </a:solidFill>
            <a:round/>
            <a:headEnd/>
            <a:tailEnd/>
          </a:ln>
        </p:spPr>
        <p:txBody>
          <a:bodyPr wrap="none" anchor="ctr"/>
          <a:lstStyle/>
          <a:p>
            <a:endParaRPr lang="en-US"/>
          </a:p>
        </p:txBody>
      </p:sp>
      <p:sp>
        <p:nvSpPr>
          <p:cNvPr id="56327" name="Rectangle 2"/>
          <p:cNvSpPr>
            <a:spLocks noGrp="1" noChangeArrowheads="1"/>
          </p:cNvSpPr>
          <p:nvPr>
            <p:ph type="ctrTitle"/>
          </p:nvPr>
        </p:nvSpPr>
        <p:spPr bwMode="auto">
          <a:xfrm>
            <a:off x="152400" y="0"/>
            <a:ext cx="1981200" cy="304800"/>
          </a:xfrm>
          <a:noFill/>
          <a:ln w="3175">
            <a:miter lim="800000"/>
            <a:headEnd/>
            <a:tailEnd/>
          </a:ln>
        </p:spPr>
        <p:txBody>
          <a:bodyPr vert="horz" wrap="square" lIns="91440" tIns="45720" rIns="91440" bIns="45720" numCol="1" anchor="t" anchorCtr="0" compatLnSpc="1">
            <a:prstTxWarp prst="textNoShape">
              <a:avLst/>
            </a:prstTxWarp>
          </a:bodyPr>
          <a:lstStyle/>
          <a:p>
            <a:pPr algn="l" eaLnBrk="1" hangingPunct="1"/>
            <a:r>
              <a:rPr lang="en-US" sz="1200" smtClean="0">
                <a:latin typeface="Arial" charset="0"/>
              </a:rPr>
              <a:t>Figure 6.14</a:t>
            </a:r>
          </a:p>
        </p:txBody>
      </p:sp>
      <p:sp>
        <p:nvSpPr>
          <p:cNvPr id="56328" name="Text Box 3"/>
          <p:cNvSpPr txBox="1">
            <a:spLocks noChangeArrowheads="1"/>
          </p:cNvSpPr>
          <p:nvPr/>
        </p:nvSpPr>
        <p:spPr bwMode="auto">
          <a:xfrm>
            <a:off x="3933825" y="1111250"/>
            <a:ext cx="2295525" cy="311150"/>
          </a:xfrm>
          <a:prstGeom prst="rect">
            <a:avLst/>
          </a:prstGeom>
          <a:noFill/>
          <a:ln w="9525">
            <a:noFill/>
            <a:miter lim="800000"/>
            <a:headEnd/>
            <a:tailEnd/>
          </a:ln>
        </p:spPr>
        <p:txBody>
          <a:bodyPr wrap="none" lIns="0" tIns="0" rIns="0" bIns="0"/>
          <a:lstStyle/>
          <a:p>
            <a:r>
              <a:rPr lang="en-US" sz="2300" b="1">
                <a:latin typeface="Arial" charset="0"/>
              </a:rPr>
              <a:t>Central vacuole</a:t>
            </a:r>
          </a:p>
        </p:txBody>
      </p:sp>
      <p:sp>
        <p:nvSpPr>
          <p:cNvPr id="56329" name="Text Box 6"/>
          <p:cNvSpPr txBox="1">
            <a:spLocks noChangeArrowheads="1"/>
          </p:cNvSpPr>
          <p:nvPr/>
        </p:nvSpPr>
        <p:spPr bwMode="auto">
          <a:xfrm>
            <a:off x="5673725" y="1962150"/>
            <a:ext cx="1114425" cy="349250"/>
          </a:xfrm>
          <a:prstGeom prst="rect">
            <a:avLst/>
          </a:prstGeom>
          <a:noFill/>
          <a:ln w="9525">
            <a:noFill/>
            <a:miter lim="800000"/>
            <a:headEnd/>
            <a:tailEnd/>
          </a:ln>
        </p:spPr>
        <p:txBody>
          <a:bodyPr wrap="none" lIns="0" tIns="0" rIns="0" bIns="0"/>
          <a:lstStyle/>
          <a:p>
            <a:r>
              <a:rPr lang="en-US" sz="2300" b="1">
                <a:latin typeface="Arial" charset="0"/>
              </a:rPr>
              <a:t>Cytosol</a:t>
            </a:r>
          </a:p>
        </p:txBody>
      </p:sp>
      <p:sp>
        <p:nvSpPr>
          <p:cNvPr id="56330" name="Text Box 7"/>
          <p:cNvSpPr txBox="1">
            <a:spLocks noChangeArrowheads="1"/>
          </p:cNvSpPr>
          <p:nvPr/>
        </p:nvSpPr>
        <p:spPr bwMode="auto">
          <a:xfrm>
            <a:off x="2609850" y="3933825"/>
            <a:ext cx="1114425" cy="349250"/>
          </a:xfrm>
          <a:prstGeom prst="rect">
            <a:avLst/>
          </a:prstGeom>
          <a:noFill/>
          <a:ln w="9525">
            <a:noFill/>
            <a:miter lim="800000"/>
            <a:headEnd/>
            <a:tailEnd/>
          </a:ln>
        </p:spPr>
        <p:txBody>
          <a:bodyPr wrap="none" lIns="0" tIns="0" rIns="0" bIns="0"/>
          <a:lstStyle/>
          <a:p>
            <a:r>
              <a:rPr lang="en-US" sz="2300" b="1">
                <a:latin typeface="Arial" charset="0"/>
              </a:rPr>
              <a:t>Nucleus</a:t>
            </a:r>
          </a:p>
        </p:txBody>
      </p:sp>
      <p:sp>
        <p:nvSpPr>
          <p:cNvPr id="56331" name="Text Box 8"/>
          <p:cNvSpPr txBox="1">
            <a:spLocks noChangeArrowheads="1"/>
          </p:cNvSpPr>
          <p:nvPr/>
        </p:nvSpPr>
        <p:spPr bwMode="auto">
          <a:xfrm>
            <a:off x="2609850" y="4522788"/>
            <a:ext cx="1114425" cy="349250"/>
          </a:xfrm>
          <a:prstGeom prst="rect">
            <a:avLst/>
          </a:prstGeom>
          <a:noFill/>
          <a:ln w="9525">
            <a:noFill/>
            <a:miter lim="800000"/>
            <a:headEnd/>
            <a:tailEnd/>
          </a:ln>
        </p:spPr>
        <p:txBody>
          <a:bodyPr wrap="none" lIns="0" tIns="0" rIns="0" bIns="0"/>
          <a:lstStyle/>
          <a:p>
            <a:r>
              <a:rPr lang="en-US" sz="2300" b="1">
                <a:latin typeface="Arial" charset="0"/>
              </a:rPr>
              <a:t>Cell wall</a:t>
            </a:r>
          </a:p>
        </p:txBody>
      </p:sp>
      <p:sp>
        <p:nvSpPr>
          <p:cNvPr id="56332" name="Text Box 9"/>
          <p:cNvSpPr txBox="1">
            <a:spLocks noChangeArrowheads="1"/>
          </p:cNvSpPr>
          <p:nvPr/>
        </p:nvSpPr>
        <p:spPr bwMode="auto">
          <a:xfrm>
            <a:off x="2638425" y="5059363"/>
            <a:ext cx="1673225" cy="349250"/>
          </a:xfrm>
          <a:prstGeom prst="rect">
            <a:avLst/>
          </a:prstGeom>
          <a:noFill/>
          <a:ln w="9525">
            <a:noFill/>
            <a:miter lim="800000"/>
            <a:headEnd/>
            <a:tailEnd/>
          </a:ln>
        </p:spPr>
        <p:txBody>
          <a:bodyPr wrap="none" lIns="0" tIns="0" rIns="0" bIns="0"/>
          <a:lstStyle/>
          <a:p>
            <a:r>
              <a:rPr lang="en-US" sz="2300" b="1">
                <a:latin typeface="Arial" charset="0"/>
              </a:rPr>
              <a:t>Chloroplast</a:t>
            </a:r>
          </a:p>
        </p:txBody>
      </p:sp>
      <p:sp>
        <p:nvSpPr>
          <p:cNvPr id="56333" name="Text Box 10"/>
          <p:cNvSpPr txBox="1">
            <a:spLocks noChangeArrowheads="1"/>
          </p:cNvSpPr>
          <p:nvPr/>
        </p:nvSpPr>
        <p:spPr bwMode="auto">
          <a:xfrm>
            <a:off x="5781675" y="3619500"/>
            <a:ext cx="1114425" cy="679450"/>
          </a:xfrm>
          <a:prstGeom prst="rect">
            <a:avLst/>
          </a:prstGeom>
          <a:noFill/>
          <a:ln w="9525">
            <a:noFill/>
            <a:miter lim="800000"/>
            <a:headEnd/>
            <a:tailEnd/>
          </a:ln>
        </p:spPr>
        <p:txBody>
          <a:bodyPr wrap="none" lIns="0" tIns="0" rIns="0" bIns="0"/>
          <a:lstStyle/>
          <a:p>
            <a:r>
              <a:rPr lang="en-US" sz="2300" b="1">
                <a:latin typeface="Arial" charset="0"/>
              </a:rPr>
              <a:t>Central</a:t>
            </a:r>
            <a:br>
              <a:rPr lang="en-US" sz="2300" b="1">
                <a:latin typeface="Arial" charset="0"/>
              </a:rPr>
            </a:br>
            <a:r>
              <a:rPr lang="en-US" sz="2300" b="1">
                <a:latin typeface="Arial" charset="0"/>
              </a:rPr>
              <a:t>vacuole</a:t>
            </a:r>
          </a:p>
        </p:txBody>
      </p:sp>
      <p:sp>
        <p:nvSpPr>
          <p:cNvPr id="56334" name="Text Box 11"/>
          <p:cNvSpPr txBox="1">
            <a:spLocks noChangeArrowheads="1"/>
          </p:cNvSpPr>
          <p:nvPr/>
        </p:nvSpPr>
        <p:spPr bwMode="auto">
          <a:xfrm>
            <a:off x="6924675" y="5595938"/>
            <a:ext cx="1114425" cy="349250"/>
          </a:xfrm>
          <a:prstGeom prst="rect">
            <a:avLst/>
          </a:prstGeom>
          <a:noFill/>
          <a:ln w="9525">
            <a:noFill/>
            <a:miter lim="800000"/>
            <a:headEnd/>
            <a:tailEnd/>
          </a:ln>
        </p:spPr>
        <p:txBody>
          <a:bodyPr wrap="none" lIns="0" tIns="0" rIns="0" bIns="0"/>
          <a:lstStyle/>
          <a:p>
            <a:r>
              <a:rPr lang="en-US" sz="2300" b="1">
                <a:latin typeface="Arial" charset="0"/>
              </a:rPr>
              <a:t>5 </a:t>
            </a:r>
            <a:r>
              <a:rPr lang="en-US" sz="2300" b="1">
                <a:latin typeface="Arial" charset="0"/>
                <a:sym typeface="Symbol" pitchFamily="84" charset="2"/>
              </a:rPr>
              <a:t>m</a:t>
            </a:r>
            <a:endParaRPr lang="en-US" sz="2300" b="1">
              <a:latin typeface="Arial" charset="0"/>
            </a:endParaRPr>
          </a:p>
        </p:txBody>
      </p:sp>
      <p:sp>
        <p:nvSpPr>
          <p:cNvPr id="56335" name="Line 12"/>
          <p:cNvSpPr>
            <a:spLocks noChangeShapeType="1"/>
          </p:cNvSpPr>
          <p:nvPr/>
        </p:nvSpPr>
        <p:spPr bwMode="auto">
          <a:xfrm flipV="1">
            <a:off x="3068638" y="1341438"/>
            <a:ext cx="796925" cy="614362"/>
          </a:xfrm>
          <a:prstGeom prst="line">
            <a:avLst/>
          </a:prstGeom>
          <a:noFill/>
          <a:ln w="12700">
            <a:solidFill>
              <a:schemeClr val="tx1"/>
            </a:solidFill>
            <a:round/>
            <a:headEnd/>
            <a:tailEnd/>
          </a:ln>
        </p:spPr>
        <p:txBody>
          <a:bodyPr wrap="none" anchor="ctr"/>
          <a:lstStyle/>
          <a:p>
            <a:endParaRPr lang="en-US"/>
          </a:p>
        </p:txBody>
      </p:sp>
      <p:sp>
        <p:nvSpPr>
          <p:cNvPr id="56336" name="Line 14"/>
          <p:cNvSpPr>
            <a:spLocks noChangeShapeType="1"/>
          </p:cNvSpPr>
          <p:nvPr/>
        </p:nvSpPr>
        <p:spPr bwMode="auto">
          <a:xfrm flipV="1">
            <a:off x="3840163" y="3843338"/>
            <a:ext cx="1219200" cy="263525"/>
          </a:xfrm>
          <a:prstGeom prst="line">
            <a:avLst/>
          </a:prstGeom>
          <a:noFill/>
          <a:ln w="12700">
            <a:solidFill>
              <a:schemeClr val="tx1"/>
            </a:solidFill>
            <a:round/>
            <a:headEnd/>
            <a:tailEnd/>
          </a:ln>
        </p:spPr>
        <p:txBody>
          <a:bodyPr wrap="none" anchor="ctr"/>
          <a:lstStyle/>
          <a:p>
            <a:endParaRPr lang="en-US"/>
          </a:p>
        </p:txBody>
      </p:sp>
      <p:sp>
        <p:nvSpPr>
          <p:cNvPr id="56337" name="Line 15"/>
          <p:cNvSpPr>
            <a:spLocks noChangeShapeType="1"/>
          </p:cNvSpPr>
          <p:nvPr/>
        </p:nvSpPr>
        <p:spPr bwMode="auto">
          <a:xfrm flipV="1">
            <a:off x="3886200" y="4564063"/>
            <a:ext cx="431800" cy="130175"/>
          </a:xfrm>
          <a:prstGeom prst="line">
            <a:avLst/>
          </a:prstGeom>
          <a:noFill/>
          <a:ln w="12700">
            <a:solidFill>
              <a:schemeClr val="tx1"/>
            </a:solidFill>
            <a:round/>
            <a:headEnd/>
            <a:tailEnd/>
          </a:ln>
        </p:spPr>
        <p:txBody>
          <a:bodyPr wrap="none" anchor="ctr"/>
          <a:lstStyle/>
          <a:p>
            <a:endParaRPr lang="en-US"/>
          </a:p>
        </p:txBody>
      </p:sp>
      <p:sp>
        <p:nvSpPr>
          <p:cNvPr id="56338" name="Line 16"/>
          <p:cNvSpPr>
            <a:spLocks noChangeShapeType="1"/>
          </p:cNvSpPr>
          <p:nvPr/>
        </p:nvSpPr>
        <p:spPr bwMode="auto">
          <a:xfrm flipV="1">
            <a:off x="4360863" y="5033963"/>
            <a:ext cx="549275" cy="206375"/>
          </a:xfrm>
          <a:prstGeom prst="line">
            <a:avLst/>
          </a:prstGeom>
          <a:noFill/>
          <a:ln w="12700">
            <a:solidFill>
              <a:schemeClr val="tx1"/>
            </a:solidFill>
            <a:round/>
            <a:headEnd/>
            <a:tailEnd/>
          </a:ln>
        </p:spPr>
        <p:txBody>
          <a:bodyPr wrap="none" anchor="ctr"/>
          <a:lstStyle/>
          <a:p>
            <a:endParaRPr lang="en-US"/>
          </a:p>
        </p:txBody>
      </p:sp>
      <p:sp>
        <p:nvSpPr>
          <p:cNvPr id="56339" name="Line 20"/>
          <p:cNvSpPr>
            <a:spLocks noChangeShapeType="1"/>
          </p:cNvSpPr>
          <p:nvPr/>
        </p:nvSpPr>
        <p:spPr bwMode="auto">
          <a:xfrm flipV="1">
            <a:off x="6210300" y="2316163"/>
            <a:ext cx="0" cy="317500"/>
          </a:xfrm>
          <a:prstGeom prst="line">
            <a:avLst/>
          </a:prstGeom>
          <a:noFill/>
          <a:ln w="12700">
            <a:solidFill>
              <a:schemeClr val="tx1"/>
            </a:solidFill>
            <a:round/>
            <a:headEnd/>
            <a:tailEnd/>
          </a:ln>
        </p:spPr>
        <p:txBody>
          <a:bodyPr wrap="none" anchor="ctr"/>
          <a:lstStyle/>
          <a:p>
            <a:endParaRPr lang="en-US"/>
          </a:p>
        </p:txBody>
      </p:sp>
      <p:grpSp>
        <p:nvGrpSpPr>
          <p:cNvPr id="2" name="Group 25"/>
          <p:cNvGrpSpPr>
            <a:grpSpLocks/>
          </p:cNvGrpSpPr>
          <p:nvPr/>
        </p:nvGrpSpPr>
        <p:grpSpPr bwMode="auto">
          <a:xfrm>
            <a:off x="6769100" y="5519738"/>
            <a:ext cx="1049338" cy="149225"/>
            <a:chOff x="4264" y="3477"/>
            <a:chExt cx="661" cy="94"/>
          </a:xfrm>
        </p:grpSpPr>
        <p:sp>
          <p:nvSpPr>
            <p:cNvPr id="56341" name="Line 22"/>
            <p:cNvSpPr>
              <a:spLocks noChangeShapeType="1"/>
            </p:cNvSpPr>
            <p:nvPr/>
          </p:nvSpPr>
          <p:spPr bwMode="auto">
            <a:xfrm>
              <a:off x="4264" y="3477"/>
              <a:ext cx="0" cy="94"/>
            </a:xfrm>
            <a:prstGeom prst="line">
              <a:avLst/>
            </a:prstGeom>
            <a:noFill/>
            <a:ln w="12700">
              <a:solidFill>
                <a:schemeClr val="tx1"/>
              </a:solidFill>
              <a:round/>
              <a:headEnd/>
              <a:tailEnd/>
            </a:ln>
          </p:spPr>
          <p:txBody>
            <a:bodyPr wrap="none" anchor="ctr"/>
            <a:lstStyle/>
            <a:p>
              <a:endParaRPr lang="en-US"/>
            </a:p>
          </p:txBody>
        </p:sp>
        <p:sp>
          <p:nvSpPr>
            <p:cNvPr id="56342" name="Line 23"/>
            <p:cNvSpPr>
              <a:spLocks noChangeShapeType="1"/>
            </p:cNvSpPr>
            <p:nvPr/>
          </p:nvSpPr>
          <p:spPr bwMode="auto">
            <a:xfrm>
              <a:off x="4920" y="3477"/>
              <a:ext cx="0" cy="94"/>
            </a:xfrm>
            <a:prstGeom prst="line">
              <a:avLst/>
            </a:prstGeom>
            <a:noFill/>
            <a:ln w="12700">
              <a:solidFill>
                <a:schemeClr val="tx1"/>
              </a:solidFill>
              <a:round/>
              <a:headEnd/>
              <a:tailEnd/>
            </a:ln>
          </p:spPr>
          <p:txBody>
            <a:bodyPr wrap="none" anchor="ctr"/>
            <a:lstStyle/>
            <a:p>
              <a:endParaRPr lang="en-US"/>
            </a:p>
          </p:txBody>
        </p:sp>
        <p:sp>
          <p:nvSpPr>
            <p:cNvPr id="56343" name="Line 24"/>
            <p:cNvSpPr>
              <a:spLocks noChangeShapeType="1"/>
            </p:cNvSpPr>
            <p:nvPr/>
          </p:nvSpPr>
          <p:spPr bwMode="auto">
            <a:xfrm>
              <a:off x="4264" y="3525"/>
              <a:ext cx="661" cy="0"/>
            </a:xfrm>
            <a:prstGeom prst="line">
              <a:avLst/>
            </a:prstGeom>
            <a:noFill/>
            <a:ln w="12700">
              <a:solidFill>
                <a:schemeClr val="tx1"/>
              </a:solidFill>
              <a:round/>
              <a:headEnd/>
              <a:tailEnd/>
            </a:ln>
          </p:spPr>
          <p:txBody>
            <a:bodyPr wrap="none" anchor="ctr"/>
            <a:lstStyle/>
            <a:p>
              <a:endParaRPr lang="en-US"/>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Ribosomes</a:t>
            </a:r>
            <a:endParaRPr lang="en-US" dirty="0"/>
          </a:p>
        </p:txBody>
      </p:sp>
      <p:sp>
        <p:nvSpPr>
          <p:cNvPr id="23555" name="Rectangle 3"/>
          <p:cNvSpPr>
            <a:spLocks noGrp="1" noChangeArrowheads="1"/>
          </p:cNvSpPr>
          <p:nvPr>
            <p:ph sz="quarter" idx="1"/>
          </p:nvPr>
        </p:nvSpPr>
        <p:spPr/>
        <p:txBody>
          <a:bodyPr>
            <a:normAutofit/>
          </a:bodyPr>
          <a:lstStyle/>
          <a:p>
            <a:pPr lvl="1"/>
            <a:r>
              <a:rPr lang="en-US" sz="2800" dirty="0" smtClean="0"/>
              <a:t>Made of </a:t>
            </a:r>
            <a:r>
              <a:rPr lang="en-US" sz="2800" dirty="0" err="1" smtClean="0"/>
              <a:t>rRNA</a:t>
            </a:r>
            <a:r>
              <a:rPr lang="en-US" sz="2800" dirty="0" smtClean="0"/>
              <a:t> &amp; protein</a:t>
            </a:r>
          </a:p>
          <a:p>
            <a:pPr lvl="1"/>
            <a:r>
              <a:rPr lang="en-US" sz="2800" dirty="0" smtClean="0"/>
              <a:t>Carry out protein synthesis</a:t>
            </a:r>
          </a:p>
          <a:p>
            <a:pPr lvl="1"/>
            <a:r>
              <a:rPr lang="en-US" sz="2800" dirty="0" smtClean="0"/>
              <a:t>Can be free floating or attached to ER</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blinds(horizontal)">
                                      <p:cBhvr>
                                        <p:cTn id="7" dur="500"/>
                                        <p:tgtEl>
                                          <p:spTgt spid="235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3555">
                                            <p:txEl>
                                              <p:pRg st="1" end="1"/>
                                            </p:txEl>
                                          </p:spTgt>
                                        </p:tgtEl>
                                        <p:attrNameLst>
                                          <p:attrName>style.visibility</p:attrName>
                                        </p:attrNameLst>
                                      </p:cBhvr>
                                      <p:to>
                                        <p:strVal val="visible"/>
                                      </p:to>
                                    </p:set>
                                    <p:animEffect transition="in" filter="blinds(horizontal)">
                                      <p:cBhvr>
                                        <p:cTn id="12" dur="500"/>
                                        <p:tgtEl>
                                          <p:spTgt spid="235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3555">
                                            <p:txEl>
                                              <p:pRg st="2" end="2"/>
                                            </p:txEl>
                                          </p:spTgt>
                                        </p:tgtEl>
                                        <p:attrNameLst>
                                          <p:attrName>style.visibility</p:attrName>
                                        </p:attrNameLst>
                                      </p:cBhvr>
                                      <p:to>
                                        <p:strVal val="visible"/>
                                      </p:to>
                                    </p:set>
                                    <p:animEffect transition="in" filter="blinds(horizontal)">
                                      <p:cBhvr>
                                        <p:cTn id="17" dur="500"/>
                                        <p:tgtEl>
                                          <p:spTgt spid="235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4034" name="Picture 34" descr="06_10_Ribosomes-U"/>
          <p:cNvPicPr>
            <a:picLocks noChangeAspect="1" noChangeArrowheads="1"/>
          </p:cNvPicPr>
          <p:nvPr/>
        </p:nvPicPr>
        <p:blipFill>
          <a:blip r:embed="rId3" cstate="print"/>
          <a:srcRect/>
          <a:stretch>
            <a:fillRect/>
          </a:stretch>
        </p:blipFill>
        <p:spPr bwMode="auto">
          <a:xfrm>
            <a:off x="1108075" y="1438275"/>
            <a:ext cx="6926263" cy="3981450"/>
          </a:xfrm>
          <a:prstGeom prst="rect">
            <a:avLst/>
          </a:prstGeom>
          <a:noFill/>
          <a:ln w="9525">
            <a:noFill/>
            <a:miter lim="800000"/>
            <a:headEnd/>
            <a:tailEnd/>
          </a:ln>
        </p:spPr>
      </p:pic>
      <p:sp>
        <p:nvSpPr>
          <p:cNvPr id="44035" name="Line 30"/>
          <p:cNvSpPr>
            <a:spLocks noChangeShapeType="1"/>
          </p:cNvSpPr>
          <p:nvPr/>
        </p:nvSpPr>
        <p:spPr bwMode="auto">
          <a:xfrm>
            <a:off x="3922713" y="2057400"/>
            <a:ext cx="639762" cy="119063"/>
          </a:xfrm>
          <a:prstGeom prst="line">
            <a:avLst/>
          </a:prstGeom>
          <a:noFill/>
          <a:ln w="25400">
            <a:solidFill>
              <a:schemeClr val="bg1"/>
            </a:solidFill>
            <a:round/>
            <a:headEnd/>
            <a:tailEnd/>
          </a:ln>
        </p:spPr>
        <p:txBody>
          <a:bodyPr wrap="none" anchor="ctr"/>
          <a:lstStyle/>
          <a:p>
            <a:endParaRPr lang="en-US"/>
          </a:p>
        </p:txBody>
      </p:sp>
      <p:sp>
        <p:nvSpPr>
          <p:cNvPr id="44036" name="Line 31"/>
          <p:cNvSpPr>
            <a:spLocks noChangeShapeType="1"/>
          </p:cNvSpPr>
          <p:nvPr/>
        </p:nvSpPr>
        <p:spPr bwMode="auto">
          <a:xfrm flipV="1">
            <a:off x="3871913" y="2176463"/>
            <a:ext cx="690562" cy="261937"/>
          </a:xfrm>
          <a:prstGeom prst="line">
            <a:avLst/>
          </a:prstGeom>
          <a:noFill/>
          <a:ln w="25400">
            <a:solidFill>
              <a:schemeClr val="bg1"/>
            </a:solidFill>
            <a:round/>
            <a:headEnd/>
            <a:tailEnd/>
          </a:ln>
        </p:spPr>
        <p:txBody>
          <a:bodyPr wrap="none" anchor="ctr"/>
          <a:lstStyle/>
          <a:p>
            <a:endParaRPr lang="en-US"/>
          </a:p>
        </p:txBody>
      </p:sp>
      <p:sp>
        <p:nvSpPr>
          <p:cNvPr id="44037" name="Line 32"/>
          <p:cNvSpPr>
            <a:spLocks noChangeShapeType="1"/>
          </p:cNvSpPr>
          <p:nvPr/>
        </p:nvSpPr>
        <p:spPr bwMode="auto">
          <a:xfrm>
            <a:off x="3681413" y="2765425"/>
            <a:ext cx="881062" cy="350838"/>
          </a:xfrm>
          <a:prstGeom prst="line">
            <a:avLst/>
          </a:prstGeom>
          <a:noFill/>
          <a:ln w="25400">
            <a:solidFill>
              <a:schemeClr val="bg1"/>
            </a:solidFill>
            <a:round/>
            <a:headEnd/>
            <a:tailEnd/>
          </a:ln>
        </p:spPr>
        <p:txBody>
          <a:bodyPr wrap="none" anchor="ctr"/>
          <a:lstStyle/>
          <a:p>
            <a:endParaRPr lang="en-US"/>
          </a:p>
        </p:txBody>
      </p:sp>
      <p:sp>
        <p:nvSpPr>
          <p:cNvPr id="44038" name="Line 33"/>
          <p:cNvSpPr>
            <a:spLocks noChangeShapeType="1"/>
          </p:cNvSpPr>
          <p:nvPr/>
        </p:nvSpPr>
        <p:spPr bwMode="auto">
          <a:xfrm flipV="1">
            <a:off x="3470275" y="3124200"/>
            <a:ext cx="1092200" cy="423863"/>
          </a:xfrm>
          <a:prstGeom prst="line">
            <a:avLst/>
          </a:prstGeom>
          <a:noFill/>
          <a:ln w="25400">
            <a:solidFill>
              <a:schemeClr val="bg1"/>
            </a:solidFill>
            <a:round/>
            <a:headEnd/>
            <a:tailEnd/>
          </a:ln>
        </p:spPr>
        <p:txBody>
          <a:bodyPr wrap="none" anchor="ctr"/>
          <a:lstStyle/>
          <a:p>
            <a:endParaRPr lang="en-US"/>
          </a:p>
        </p:txBody>
      </p:sp>
      <p:sp>
        <p:nvSpPr>
          <p:cNvPr id="44039" name="Rectangle 2"/>
          <p:cNvSpPr>
            <a:spLocks noGrp="1" noChangeArrowheads="1"/>
          </p:cNvSpPr>
          <p:nvPr>
            <p:ph type="ctrTitle"/>
          </p:nvPr>
        </p:nvSpPr>
        <p:spPr bwMode="auto">
          <a:xfrm>
            <a:off x="152400" y="0"/>
            <a:ext cx="1981200" cy="304800"/>
          </a:xfrm>
          <a:noFill/>
          <a:ln w="3175">
            <a:miter lim="800000"/>
            <a:headEnd/>
            <a:tailEnd/>
          </a:ln>
        </p:spPr>
        <p:txBody>
          <a:bodyPr vert="horz" wrap="square" lIns="91440" tIns="45720" rIns="91440" bIns="45720" numCol="1" anchor="t" anchorCtr="0" compatLnSpc="1">
            <a:prstTxWarp prst="textNoShape">
              <a:avLst/>
            </a:prstTxWarp>
          </a:bodyPr>
          <a:lstStyle/>
          <a:p>
            <a:pPr algn="l" eaLnBrk="1" hangingPunct="1"/>
            <a:r>
              <a:rPr lang="en-US" sz="1200" dirty="0" smtClean="0">
                <a:latin typeface="Arial" charset="0"/>
              </a:rPr>
              <a:t>Figure 6.10</a:t>
            </a:r>
          </a:p>
        </p:txBody>
      </p:sp>
      <p:sp>
        <p:nvSpPr>
          <p:cNvPr id="44040" name="Text Box 3"/>
          <p:cNvSpPr txBox="1">
            <a:spLocks noChangeArrowheads="1"/>
          </p:cNvSpPr>
          <p:nvPr/>
        </p:nvSpPr>
        <p:spPr bwMode="auto">
          <a:xfrm>
            <a:off x="1238250" y="1435100"/>
            <a:ext cx="898525" cy="266700"/>
          </a:xfrm>
          <a:prstGeom prst="rect">
            <a:avLst/>
          </a:prstGeom>
          <a:noFill/>
          <a:ln w="9525">
            <a:noFill/>
            <a:miter lim="800000"/>
            <a:headEnd/>
            <a:tailEnd/>
          </a:ln>
        </p:spPr>
        <p:txBody>
          <a:bodyPr wrap="none" lIns="0" tIns="0" rIns="0" bIns="0"/>
          <a:lstStyle/>
          <a:p>
            <a:r>
              <a:rPr lang="en-US" sz="2000" b="1">
                <a:latin typeface="Arial" charset="0"/>
              </a:rPr>
              <a:t>0.25 </a:t>
            </a:r>
            <a:r>
              <a:rPr lang="en-US" sz="2000" b="1">
                <a:latin typeface="Arial" charset="0"/>
                <a:sym typeface="Symbol" pitchFamily="84" charset="2"/>
              </a:rPr>
              <a:t>m</a:t>
            </a:r>
            <a:endParaRPr lang="en-US" sz="2000" b="1">
              <a:latin typeface="Arial" charset="0"/>
            </a:endParaRPr>
          </a:p>
        </p:txBody>
      </p:sp>
      <p:grpSp>
        <p:nvGrpSpPr>
          <p:cNvPr id="2" name="Group 10"/>
          <p:cNvGrpSpPr>
            <a:grpSpLocks/>
          </p:cNvGrpSpPr>
          <p:nvPr/>
        </p:nvGrpSpPr>
        <p:grpSpPr bwMode="auto">
          <a:xfrm>
            <a:off x="1158875" y="1720850"/>
            <a:ext cx="1123950" cy="130175"/>
            <a:chOff x="730" y="1084"/>
            <a:chExt cx="708" cy="82"/>
          </a:xfrm>
        </p:grpSpPr>
        <p:sp>
          <p:nvSpPr>
            <p:cNvPr id="44061" name="Line 7"/>
            <p:cNvSpPr>
              <a:spLocks noChangeShapeType="1"/>
            </p:cNvSpPr>
            <p:nvPr/>
          </p:nvSpPr>
          <p:spPr bwMode="auto">
            <a:xfrm>
              <a:off x="730" y="1084"/>
              <a:ext cx="0" cy="82"/>
            </a:xfrm>
            <a:prstGeom prst="line">
              <a:avLst/>
            </a:prstGeom>
            <a:noFill/>
            <a:ln w="12700">
              <a:solidFill>
                <a:schemeClr val="tx1"/>
              </a:solidFill>
              <a:round/>
              <a:headEnd/>
              <a:tailEnd/>
            </a:ln>
          </p:spPr>
          <p:txBody>
            <a:bodyPr wrap="none" anchor="ctr"/>
            <a:lstStyle/>
            <a:p>
              <a:endParaRPr lang="en-US"/>
            </a:p>
          </p:txBody>
        </p:sp>
        <p:sp>
          <p:nvSpPr>
            <p:cNvPr id="44062" name="Line 8"/>
            <p:cNvSpPr>
              <a:spLocks noChangeShapeType="1"/>
            </p:cNvSpPr>
            <p:nvPr/>
          </p:nvSpPr>
          <p:spPr bwMode="auto">
            <a:xfrm>
              <a:off x="1438" y="1084"/>
              <a:ext cx="0" cy="82"/>
            </a:xfrm>
            <a:prstGeom prst="line">
              <a:avLst/>
            </a:prstGeom>
            <a:noFill/>
            <a:ln w="12700">
              <a:solidFill>
                <a:schemeClr val="tx1"/>
              </a:solidFill>
              <a:round/>
              <a:headEnd/>
              <a:tailEnd/>
            </a:ln>
          </p:spPr>
          <p:txBody>
            <a:bodyPr wrap="none" anchor="ctr"/>
            <a:lstStyle/>
            <a:p>
              <a:endParaRPr lang="en-US"/>
            </a:p>
          </p:txBody>
        </p:sp>
        <p:sp>
          <p:nvSpPr>
            <p:cNvPr id="44063" name="Line 9"/>
            <p:cNvSpPr>
              <a:spLocks noChangeShapeType="1"/>
            </p:cNvSpPr>
            <p:nvPr/>
          </p:nvSpPr>
          <p:spPr bwMode="auto">
            <a:xfrm>
              <a:off x="730" y="1122"/>
              <a:ext cx="704" cy="0"/>
            </a:xfrm>
            <a:prstGeom prst="line">
              <a:avLst/>
            </a:prstGeom>
            <a:noFill/>
            <a:ln w="12700">
              <a:solidFill>
                <a:schemeClr val="tx1"/>
              </a:solidFill>
              <a:round/>
              <a:headEnd/>
              <a:tailEnd/>
            </a:ln>
          </p:spPr>
          <p:txBody>
            <a:bodyPr wrap="none" anchor="ctr"/>
            <a:lstStyle/>
            <a:p>
              <a:endParaRPr lang="en-US"/>
            </a:p>
          </p:txBody>
        </p:sp>
      </p:grpSp>
      <p:sp>
        <p:nvSpPr>
          <p:cNvPr id="44042" name="Text Box 11"/>
          <p:cNvSpPr txBox="1">
            <a:spLocks noChangeArrowheads="1"/>
          </p:cNvSpPr>
          <p:nvPr/>
        </p:nvSpPr>
        <p:spPr bwMode="auto">
          <a:xfrm>
            <a:off x="4629150" y="2012950"/>
            <a:ext cx="3197225" cy="292100"/>
          </a:xfrm>
          <a:prstGeom prst="rect">
            <a:avLst/>
          </a:prstGeom>
          <a:noFill/>
          <a:ln w="9525">
            <a:noFill/>
            <a:miter lim="800000"/>
            <a:headEnd/>
            <a:tailEnd/>
          </a:ln>
        </p:spPr>
        <p:txBody>
          <a:bodyPr wrap="none" lIns="0" tIns="0" rIns="0" bIns="0"/>
          <a:lstStyle/>
          <a:p>
            <a:r>
              <a:rPr lang="en-US" sz="2000" b="1">
                <a:latin typeface="Arial" charset="0"/>
              </a:rPr>
              <a:t>Free ribosomes in cytosol</a:t>
            </a:r>
          </a:p>
        </p:txBody>
      </p:sp>
      <p:sp>
        <p:nvSpPr>
          <p:cNvPr id="44043" name="Text Box 12"/>
          <p:cNvSpPr txBox="1">
            <a:spLocks noChangeArrowheads="1"/>
          </p:cNvSpPr>
          <p:nvPr/>
        </p:nvSpPr>
        <p:spPr bwMode="auto">
          <a:xfrm>
            <a:off x="4613275" y="2479675"/>
            <a:ext cx="3390900" cy="279400"/>
          </a:xfrm>
          <a:prstGeom prst="rect">
            <a:avLst/>
          </a:prstGeom>
          <a:noFill/>
          <a:ln w="9525">
            <a:noFill/>
            <a:miter lim="800000"/>
            <a:headEnd/>
            <a:tailEnd/>
          </a:ln>
        </p:spPr>
        <p:txBody>
          <a:bodyPr wrap="none" lIns="0" tIns="0" rIns="0" bIns="0"/>
          <a:lstStyle/>
          <a:p>
            <a:r>
              <a:rPr lang="en-US" sz="2000" b="1">
                <a:latin typeface="Arial" charset="0"/>
              </a:rPr>
              <a:t>Endoplasmic reticulum (ER)</a:t>
            </a:r>
          </a:p>
        </p:txBody>
      </p:sp>
      <p:sp>
        <p:nvSpPr>
          <p:cNvPr id="44044" name="Text Box 13"/>
          <p:cNvSpPr txBox="1">
            <a:spLocks noChangeArrowheads="1"/>
          </p:cNvSpPr>
          <p:nvPr/>
        </p:nvSpPr>
        <p:spPr bwMode="auto">
          <a:xfrm>
            <a:off x="4632325" y="2959100"/>
            <a:ext cx="2949575" cy="246063"/>
          </a:xfrm>
          <a:prstGeom prst="rect">
            <a:avLst/>
          </a:prstGeom>
          <a:noFill/>
          <a:ln w="9525">
            <a:noFill/>
            <a:miter lim="800000"/>
            <a:headEnd/>
            <a:tailEnd/>
          </a:ln>
        </p:spPr>
        <p:txBody>
          <a:bodyPr wrap="none" lIns="0" tIns="0" rIns="0" bIns="0"/>
          <a:lstStyle/>
          <a:p>
            <a:r>
              <a:rPr lang="en-US" sz="2000" b="1">
                <a:latin typeface="Arial" charset="0"/>
              </a:rPr>
              <a:t>Ribosomes bound to ER</a:t>
            </a:r>
          </a:p>
        </p:txBody>
      </p:sp>
      <p:sp>
        <p:nvSpPr>
          <p:cNvPr id="44045" name="Line 14"/>
          <p:cNvSpPr>
            <a:spLocks noChangeShapeType="1"/>
          </p:cNvSpPr>
          <p:nvPr/>
        </p:nvSpPr>
        <p:spPr bwMode="auto">
          <a:xfrm flipV="1">
            <a:off x="6316663" y="3497263"/>
            <a:ext cx="520700" cy="384175"/>
          </a:xfrm>
          <a:prstGeom prst="line">
            <a:avLst/>
          </a:prstGeom>
          <a:noFill/>
          <a:ln w="12700">
            <a:solidFill>
              <a:schemeClr val="tx1"/>
            </a:solidFill>
            <a:round/>
            <a:headEnd/>
            <a:tailEnd/>
          </a:ln>
        </p:spPr>
        <p:txBody>
          <a:bodyPr wrap="none" anchor="ctr"/>
          <a:lstStyle/>
          <a:p>
            <a:endParaRPr lang="en-US"/>
          </a:p>
        </p:txBody>
      </p:sp>
      <p:sp>
        <p:nvSpPr>
          <p:cNvPr id="44046" name="Line 15"/>
          <p:cNvSpPr>
            <a:spLocks noChangeShapeType="1"/>
          </p:cNvSpPr>
          <p:nvPr/>
        </p:nvSpPr>
        <p:spPr bwMode="auto">
          <a:xfrm flipV="1">
            <a:off x="6329363" y="4360863"/>
            <a:ext cx="523875" cy="160337"/>
          </a:xfrm>
          <a:prstGeom prst="line">
            <a:avLst/>
          </a:prstGeom>
          <a:noFill/>
          <a:ln w="12700">
            <a:solidFill>
              <a:schemeClr val="tx1"/>
            </a:solidFill>
            <a:round/>
            <a:headEnd/>
            <a:tailEnd/>
          </a:ln>
        </p:spPr>
        <p:txBody>
          <a:bodyPr wrap="none" anchor="ctr"/>
          <a:lstStyle/>
          <a:p>
            <a:endParaRPr lang="en-US"/>
          </a:p>
        </p:txBody>
      </p:sp>
      <p:sp>
        <p:nvSpPr>
          <p:cNvPr id="44047" name="Text Box 16"/>
          <p:cNvSpPr txBox="1">
            <a:spLocks noChangeArrowheads="1"/>
          </p:cNvSpPr>
          <p:nvPr/>
        </p:nvSpPr>
        <p:spPr bwMode="auto">
          <a:xfrm>
            <a:off x="6877050" y="3325813"/>
            <a:ext cx="925513" cy="550862"/>
          </a:xfrm>
          <a:prstGeom prst="rect">
            <a:avLst/>
          </a:prstGeom>
          <a:noFill/>
          <a:ln w="9525">
            <a:noFill/>
            <a:miter lim="800000"/>
            <a:headEnd/>
            <a:tailEnd/>
          </a:ln>
        </p:spPr>
        <p:txBody>
          <a:bodyPr wrap="none" lIns="0" tIns="0" rIns="0" bIns="0"/>
          <a:lstStyle/>
          <a:p>
            <a:r>
              <a:rPr lang="en-US" sz="2000" b="1">
                <a:latin typeface="Arial" charset="0"/>
              </a:rPr>
              <a:t>Large</a:t>
            </a:r>
            <a:br>
              <a:rPr lang="en-US" sz="2000" b="1">
                <a:latin typeface="Arial" charset="0"/>
              </a:rPr>
            </a:br>
            <a:r>
              <a:rPr lang="en-US" sz="2000" b="1">
                <a:latin typeface="Arial" charset="0"/>
              </a:rPr>
              <a:t>subunit</a:t>
            </a:r>
          </a:p>
        </p:txBody>
      </p:sp>
      <p:sp>
        <p:nvSpPr>
          <p:cNvPr id="44048" name="Text Box 17"/>
          <p:cNvSpPr txBox="1">
            <a:spLocks noChangeArrowheads="1"/>
          </p:cNvSpPr>
          <p:nvPr/>
        </p:nvSpPr>
        <p:spPr bwMode="auto">
          <a:xfrm>
            <a:off x="6877050" y="4171950"/>
            <a:ext cx="925513" cy="550863"/>
          </a:xfrm>
          <a:prstGeom prst="rect">
            <a:avLst/>
          </a:prstGeom>
          <a:noFill/>
          <a:ln w="9525">
            <a:noFill/>
            <a:miter lim="800000"/>
            <a:headEnd/>
            <a:tailEnd/>
          </a:ln>
        </p:spPr>
        <p:txBody>
          <a:bodyPr wrap="none" lIns="0" tIns="0" rIns="0" bIns="0"/>
          <a:lstStyle/>
          <a:p>
            <a:r>
              <a:rPr lang="en-US" sz="2000" b="1">
                <a:latin typeface="Arial" charset="0"/>
              </a:rPr>
              <a:t>Small</a:t>
            </a:r>
            <a:br>
              <a:rPr lang="en-US" sz="2000" b="1">
                <a:latin typeface="Arial" charset="0"/>
              </a:rPr>
            </a:br>
            <a:r>
              <a:rPr lang="en-US" sz="2000" b="1">
                <a:latin typeface="Arial" charset="0"/>
              </a:rPr>
              <a:t>subunit</a:t>
            </a:r>
          </a:p>
        </p:txBody>
      </p:sp>
      <p:sp>
        <p:nvSpPr>
          <p:cNvPr id="44049" name="Line 18"/>
          <p:cNvSpPr>
            <a:spLocks noChangeShapeType="1"/>
          </p:cNvSpPr>
          <p:nvPr/>
        </p:nvSpPr>
        <p:spPr bwMode="auto">
          <a:xfrm flipV="1">
            <a:off x="6319838" y="4360863"/>
            <a:ext cx="530225" cy="158750"/>
          </a:xfrm>
          <a:prstGeom prst="line">
            <a:avLst/>
          </a:prstGeom>
          <a:noFill/>
          <a:ln w="12700">
            <a:solidFill>
              <a:schemeClr val="tx1"/>
            </a:solidFill>
            <a:round/>
            <a:headEnd/>
            <a:tailEnd/>
          </a:ln>
        </p:spPr>
        <p:txBody>
          <a:bodyPr wrap="none" anchor="ctr"/>
          <a:lstStyle/>
          <a:p>
            <a:endParaRPr lang="en-US"/>
          </a:p>
        </p:txBody>
      </p:sp>
      <p:sp>
        <p:nvSpPr>
          <p:cNvPr id="44050" name="Text Box 19"/>
          <p:cNvSpPr txBox="1">
            <a:spLocks noChangeArrowheads="1"/>
          </p:cNvSpPr>
          <p:nvPr/>
        </p:nvSpPr>
        <p:spPr bwMode="auto">
          <a:xfrm>
            <a:off x="4954588" y="4933950"/>
            <a:ext cx="2779712" cy="258763"/>
          </a:xfrm>
          <a:prstGeom prst="rect">
            <a:avLst/>
          </a:prstGeom>
          <a:noFill/>
          <a:ln w="9525">
            <a:noFill/>
            <a:miter lim="800000"/>
            <a:headEnd/>
            <a:tailEnd/>
          </a:ln>
        </p:spPr>
        <p:txBody>
          <a:bodyPr wrap="none" lIns="0" tIns="0" rIns="0" bIns="0"/>
          <a:lstStyle/>
          <a:p>
            <a:r>
              <a:rPr lang="en-US" sz="2000" b="1">
                <a:latin typeface="Arial" charset="0"/>
              </a:rPr>
              <a:t>Diagram of a ribosome</a:t>
            </a:r>
          </a:p>
        </p:txBody>
      </p:sp>
      <p:sp>
        <p:nvSpPr>
          <p:cNvPr id="44051" name="Text Box 20"/>
          <p:cNvSpPr txBox="1">
            <a:spLocks noChangeArrowheads="1"/>
          </p:cNvSpPr>
          <p:nvPr/>
        </p:nvSpPr>
        <p:spPr bwMode="auto">
          <a:xfrm>
            <a:off x="1144588" y="4654550"/>
            <a:ext cx="2449512" cy="538163"/>
          </a:xfrm>
          <a:prstGeom prst="rect">
            <a:avLst/>
          </a:prstGeom>
          <a:noFill/>
          <a:ln w="9525">
            <a:noFill/>
            <a:miter lim="800000"/>
            <a:headEnd/>
            <a:tailEnd/>
          </a:ln>
        </p:spPr>
        <p:txBody>
          <a:bodyPr wrap="none" lIns="0" tIns="0" rIns="0" bIns="0"/>
          <a:lstStyle/>
          <a:p>
            <a:r>
              <a:rPr lang="en-US" sz="2000" b="1">
                <a:latin typeface="Arial" charset="0"/>
              </a:rPr>
              <a:t>TEM showing ER and</a:t>
            </a:r>
            <a:br>
              <a:rPr lang="en-US" sz="2000" b="1">
                <a:latin typeface="Arial" charset="0"/>
              </a:rPr>
            </a:br>
            <a:r>
              <a:rPr lang="en-US" sz="2000" b="1">
                <a:latin typeface="Arial" charset="0"/>
              </a:rPr>
              <a:t>ribosomes</a:t>
            </a:r>
          </a:p>
        </p:txBody>
      </p:sp>
      <p:sp>
        <p:nvSpPr>
          <p:cNvPr id="44052" name="Line 21"/>
          <p:cNvSpPr>
            <a:spLocks noChangeShapeType="1"/>
          </p:cNvSpPr>
          <p:nvPr/>
        </p:nvSpPr>
        <p:spPr bwMode="auto">
          <a:xfrm>
            <a:off x="3932238" y="2052638"/>
            <a:ext cx="639762" cy="119062"/>
          </a:xfrm>
          <a:prstGeom prst="line">
            <a:avLst/>
          </a:prstGeom>
          <a:noFill/>
          <a:ln w="12700">
            <a:solidFill>
              <a:schemeClr val="tx1"/>
            </a:solidFill>
            <a:round/>
            <a:headEnd/>
            <a:tailEnd/>
          </a:ln>
        </p:spPr>
        <p:txBody>
          <a:bodyPr wrap="none" anchor="ctr"/>
          <a:lstStyle/>
          <a:p>
            <a:endParaRPr lang="en-US"/>
          </a:p>
        </p:txBody>
      </p:sp>
      <p:sp>
        <p:nvSpPr>
          <p:cNvPr id="44053" name="Line 22"/>
          <p:cNvSpPr>
            <a:spLocks noChangeShapeType="1"/>
          </p:cNvSpPr>
          <p:nvPr/>
        </p:nvSpPr>
        <p:spPr bwMode="auto">
          <a:xfrm flipV="1">
            <a:off x="3881438" y="2171700"/>
            <a:ext cx="690562" cy="261938"/>
          </a:xfrm>
          <a:prstGeom prst="line">
            <a:avLst/>
          </a:prstGeom>
          <a:noFill/>
          <a:ln w="12700">
            <a:solidFill>
              <a:schemeClr val="tx1"/>
            </a:solidFill>
            <a:round/>
            <a:headEnd/>
            <a:tailEnd/>
          </a:ln>
        </p:spPr>
        <p:txBody>
          <a:bodyPr wrap="none" anchor="ctr"/>
          <a:lstStyle/>
          <a:p>
            <a:endParaRPr lang="en-US"/>
          </a:p>
        </p:txBody>
      </p:sp>
      <p:sp>
        <p:nvSpPr>
          <p:cNvPr id="44054" name="Line 24"/>
          <p:cNvSpPr>
            <a:spLocks noChangeShapeType="1"/>
          </p:cNvSpPr>
          <p:nvPr/>
        </p:nvSpPr>
        <p:spPr bwMode="auto">
          <a:xfrm>
            <a:off x="3690938" y="2760663"/>
            <a:ext cx="881062" cy="350837"/>
          </a:xfrm>
          <a:prstGeom prst="line">
            <a:avLst/>
          </a:prstGeom>
          <a:noFill/>
          <a:ln w="12700">
            <a:solidFill>
              <a:schemeClr val="tx1"/>
            </a:solidFill>
            <a:round/>
            <a:headEnd/>
            <a:tailEnd/>
          </a:ln>
        </p:spPr>
        <p:txBody>
          <a:bodyPr wrap="none" anchor="ctr"/>
          <a:lstStyle/>
          <a:p>
            <a:endParaRPr lang="en-US"/>
          </a:p>
        </p:txBody>
      </p:sp>
      <p:sp>
        <p:nvSpPr>
          <p:cNvPr id="44055" name="Line 25"/>
          <p:cNvSpPr>
            <a:spLocks noChangeShapeType="1"/>
          </p:cNvSpPr>
          <p:nvPr/>
        </p:nvSpPr>
        <p:spPr bwMode="auto">
          <a:xfrm flipV="1">
            <a:off x="3479800" y="3119438"/>
            <a:ext cx="1092200" cy="423862"/>
          </a:xfrm>
          <a:prstGeom prst="line">
            <a:avLst/>
          </a:prstGeom>
          <a:noFill/>
          <a:ln w="12700">
            <a:solidFill>
              <a:schemeClr val="tx1"/>
            </a:solidFill>
            <a:round/>
            <a:headEnd/>
            <a:tailEnd/>
          </a:ln>
        </p:spPr>
        <p:txBody>
          <a:bodyPr wrap="none" anchor="ctr"/>
          <a:lstStyle/>
          <a:p>
            <a:endParaRPr lang="en-US"/>
          </a:p>
        </p:txBody>
      </p:sp>
      <p:grpSp>
        <p:nvGrpSpPr>
          <p:cNvPr id="3" name="Group 29"/>
          <p:cNvGrpSpPr>
            <a:grpSpLocks/>
          </p:cNvGrpSpPr>
          <p:nvPr/>
        </p:nvGrpSpPr>
        <p:grpSpPr bwMode="auto">
          <a:xfrm>
            <a:off x="4084638" y="2578100"/>
            <a:ext cx="487362" cy="173038"/>
            <a:chOff x="2573" y="1624"/>
            <a:chExt cx="307" cy="109"/>
          </a:xfrm>
        </p:grpSpPr>
        <p:sp>
          <p:nvSpPr>
            <p:cNvPr id="44057" name="Line 23"/>
            <p:cNvSpPr>
              <a:spLocks noChangeShapeType="1"/>
            </p:cNvSpPr>
            <p:nvPr/>
          </p:nvSpPr>
          <p:spPr bwMode="auto">
            <a:xfrm flipV="1">
              <a:off x="2640" y="1675"/>
              <a:ext cx="240" cy="5"/>
            </a:xfrm>
            <a:prstGeom prst="line">
              <a:avLst/>
            </a:prstGeom>
            <a:noFill/>
            <a:ln w="12700">
              <a:solidFill>
                <a:schemeClr val="tx1"/>
              </a:solidFill>
              <a:round/>
              <a:headEnd/>
              <a:tailEnd/>
            </a:ln>
          </p:spPr>
          <p:txBody>
            <a:bodyPr wrap="none" anchor="ctr"/>
            <a:lstStyle/>
            <a:p>
              <a:endParaRPr lang="en-US"/>
            </a:p>
          </p:txBody>
        </p:sp>
        <p:sp>
          <p:nvSpPr>
            <p:cNvPr id="44058" name="Line 26"/>
            <p:cNvSpPr>
              <a:spLocks noChangeShapeType="1"/>
            </p:cNvSpPr>
            <p:nvPr/>
          </p:nvSpPr>
          <p:spPr bwMode="auto">
            <a:xfrm>
              <a:off x="2573" y="1627"/>
              <a:ext cx="70" cy="0"/>
            </a:xfrm>
            <a:prstGeom prst="line">
              <a:avLst/>
            </a:prstGeom>
            <a:noFill/>
            <a:ln w="12700">
              <a:solidFill>
                <a:schemeClr val="tx1"/>
              </a:solidFill>
              <a:round/>
              <a:headEnd/>
              <a:tailEnd/>
            </a:ln>
          </p:spPr>
          <p:txBody>
            <a:bodyPr wrap="none" anchor="ctr"/>
            <a:lstStyle/>
            <a:p>
              <a:endParaRPr lang="en-US"/>
            </a:p>
          </p:txBody>
        </p:sp>
        <p:sp>
          <p:nvSpPr>
            <p:cNvPr id="44059" name="Line 27"/>
            <p:cNvSpPr>
              <a:spLocks noChangeShapeType="1"/>
            </p:cNvSpPr>
            <p:nvPr/>
          </p:nvSpPr>
          <p:spPr bwMode="auto">
            <a:xfrm>
              <a:off x="2573" y="1728"/>
              <a:ext cx="70" cy="0"/>
            </a:xfrm>
            <a:prstGeom prst="line">
              <a:avLst/>
            </a:prstGeom>
            <a:noFill/>
            <a:ln w="12700">
              <a:solidFill>
                <a:schemeClr val="tx1"/>
              </a:solidFill>
              <a:round/>
              <a:headEnd/>
              <a:tailEnd/>
            </a:ln>
          </p:spPr>
          <p:txBody>
            <a:bodyPr wrap="none" anchor="ctr"/>
            <a:lstStyle/>
            <a:p>
              <a:endParaRPr lang="en-US"/>
            </a:p>
          </p:txBody>
        </p:sp>
        <p:sp>
          <p:nvSpPr>
            <p:cNvPr id="44060" name="Line 28"/>
            <p:cNvSpPr>
              <a:spLocks noChangeShapeType="1"/>
            </p:cNvSpPr>
            <p:nvPr/>
          </p:nvSpPr>
          <p:spPr bwMode="auto">
            <a:xfrm>
              <a:off x="2637" y="1624"/>
              <a:ext cx="0" cy="109"/>
            </a:xfrm>
            <a:prstGeom prst="line">
              <a:avLst/>
            </a:prstGeom>
            <a:noFill/>
            <a:ln w="12700">
              <a:solidFill>
                <a:schemeClr val="tx1"/>
              </a:solidFill>
              <a:round/>
              <a:headEnd/>
              <a:tailEnd/>
            </a:ln>
          </p:spPr>
          <p:txBody>
            <a:bodyPr wrap="none" anchor="ctr"/>
            <a:lstStyle/>
            <a:p>
              <a:endParaRPr lang="en-US"/>
            </a:p>
          </p:txBody>
        </p:sp>
      </p:grpSp>
      <p:pic>
        <p:nvPicPr>
          <p:cNvPr id="44064" name="Picture 32" descr="06_10_Ribosomes-L"/>
          <p:cNvPicPr>
            <a:picLocks noChangeAspect="1" noChangeArrowheads="1"/>
          </p:cNvPicPr>
          <p:nvPr/>
        </p:nvPicPr>
        <p:blipFill>
          <a:blip r:embed="rId4" cstate="print"/>
          <a:srcRect/>
          <a:stretch>
            <a:fillRect/>
          </a:stretch>
        </p:blipFill>
        <p:spPr bwMode="auto">
          <a:xfrm>
            <a:off x="1108075" y="1438275"/>
            <a:ext cx="6926263" cy="398145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Energy Organelles-skip for now…..</a:t>
            </a:r>
            <a:endParaRPr lang="en-US" dirty="0"/>
          </a:p>
        </p:txBody>
      </p:sp>
      <p:sp>
        <p:nvSpPr>
          <p:cNvPr id="3" name="Content Placeholder 2"/>
          <p:cNvSpPr>
            <a:spLocks noGrp="1"/>
          </p:cNvSpPr>
          <p:nvPr>
            <p:ph sz="quarter" idx="1"/>
          </p:nvPr>
        </p:nvSpPr>
        <p:spPr>
          <a:xfrm>
            <a:off x="304800" y="1447800"/>
            <a:ext cx="8686800" cy="5181600"/>
          </a:xfrm>
        </p:spPr>
        <p:txBody>
          <a:bodyPr>
            <a:normAutofit/>
          </a:bodyPr>
          <a:lstStyle/>
          <a:p>
            <a:pPr lvl="1">
              <a:lnSpc>
                <a:spcPct val="80000"/>
              </a:lnSpc>
            </a:pPr>
            <a:r>
              <a:rPr lang="en-US" dirty="0" smtClean="0"/>
              <a:t>Mitochondria</a:t>
            </a:r>
          </a:p>
          <a:p>
            <a:pPr lvl="2">
              <a:lnSpc>
                <a:spcPct val="80000"/>
              </a:lnSpc>
            </a:pPr>
            <a:r>
              <a:rPr lang="en-US" sz="2400" dirty="0" smtClean="0"/>
              <a:t>Generates ATP during the last 2 stages of aerobic cellular respiration</a:t>
            </a:r>
          </a:p>
          <a:p>
            <a:pPr lvl="2">
              <a:lnSpc>
                <a:spcPct val="80000"/>
              </a:lnSpc>
            </a:pPr>
            <a:r>
              <a:rPr lang="en-US" sz="2400" dirty="0" smtClean="0"/>
              <a:t>Consists of 2 membranes.  Outer membrane smooth.  Inner membrane folded into </a:t>
            </a:r>
            <a:r>
              <a:rPr lang="en-US" sz="2400" dirty="0" err="1" smtClean="0"/>
              <a:t>cristae</a:t>
            </a:r>
            <a:r>
              <a:rPr lang="en-US" sz="2400" dirty="0" smtClean="0"/>
              <a:t>, one compartment called the </a:t>
            </a:r>
            <a:r>
              <a:rPr lang="en-US" sz="2400" dirty="0" err="1" smtClean="0"/>
              <a:t>intermembrane</a:t>
            </a:r>
            <a:r>
              <a:rPr lang="en-US" sz="2400" dirty="0" smtClean="0"/>
              <a:t> space, inside part called the matrix, </a:t>
            </a:r>
          </a:p>
          <a:p>
            <a:pPr lvl="3">
              <a:lnSpc>
                <a:spcPct val="80000"/>
              </a:lnSpc>
            </a:pPr>
            <a:r>
              <a:rPr lang="en-US" sz="2400" dirty="0" smtClean="0"/>
              <a:t>Contain enzymes needed for ATP production</a:t>
            </a:r>
          </a:p>
          <a:p>
            <a:pPr lvl="3">
              <a:lnSpc>
                <a:spcPct val="80000"/>
              </a:lnSpc>
            </a:pPr>
            <a:r>
              <a:rPr lang="en-US" sz="2400" dirty="0" smtClean="0"/>
              <a:t>Folds increase surface area &amp; increase productivity of the cell</a:t>
            </a:r>
          </a:p>
          <a:p>
            <a:pPr lvl="2">
              <a:lnSpc>
                <a:spcPct val="80000"/>
              </a:lnSpc>
            </a:pPr>
            <a:r>
              <a:rPr lang="en-US" sz="2400" dirty="0" smtClean="0"/>
              <a:t>Number depends on cell’s level of metabolic activity</a:t>
            </a:r>
          </a:p>
          <a:p>
            <a:pPr lvl="1">
              <a:lnSpc>
                <a:spcPct val="80000"/>
              </a:lnSpc>
            </a:pPr>
            <a:r>
              <a:rPr lang="en-US" dirty="0" smtClean="0"/>
              <a:t>Chloroplasts</a:t>
            </a:r>
          </a:p>
          <a:p>
            <a:pPr lvl="2">
              <a:lnSpc>
                <a:spcPct val="80000"/>
              </a:lnSpc>
            </a:pPr>
            <a:r>
              <a:rPr lang="en-US" sz="2400" dirty="0" smtClean="0"/>
              <a:t>Capture light energy &amp; convert it to chemical energy (photosynthesis)</a:t>
            </a:r>
          </a:p>
          <a:p>
            <a:pPr lvl="2">
              <a:lnSpc>
                <a:spcPct val="80000"/>
              </a:lnSpc>
            </a:pPr>
            <a:r>
              <a:rPr lang="en-US" sz="2400" dirty="0" smtClean="0"/>
              <a:t>Contain chlorophyll (green plant pigment, type a is most common)</a:t>
            </a:r>
          </a:p>
          <a:p>
            <a:pPr lvl="2">
              <a:lnSpc>
                <a:spcPct val="80000"/>
              </a:lnSpc>
            </a:pPr>
            <a:r>
              <a:rPr lang="en-US" sz="2400" dirty="0" smtClean="0"/>
              <a:t>Double outer membrane</a:t>
            </a:r>
          </a:p>
          <a:p>
            <a:pPr lvl="2">
              <a:lnSpc>
                <a:spcPct val="80000"/>
              </a:lnSpc>
            </a:pPr>
            <a:r>
              <a:rPr lang="en-US" sz="2400" dirty="0" smtClean="0"/>
              <a:t>Contains membranous discs called </a:t>
            </a:r>
            <a:r>
              <a:rPr lang="en-US" sz="2400" dirty="0" err="1" smtClean="0"/>
              <a:t>thylakoids</a:t>
            </a:r>
            <a:r>
              <a:rPr lang="en-US" sz="2400" dirty="0" smtClean="0"/>
              <a:t> that are stacked into </a:t>
            </a:r>
            <a:r>
              <a:rPr lang="en-US" sz="2400" dirty="0" err="1" smtClean="0"/>
              <a:t>grana</a:t>
            </a:r>
            <a:r>
              <a:rPr lang="en-US" sz="2400" dirty="0" smtClean="0"/>
              <a:t>-chlorophyll is embedded on the </a:t>
            </a:r>
            <a:r>
              <a:rPr lang="en-US" sz="2400" dirty="0" err="1" smtClean="0"/>
              <a:t>thylakoid</a:t>
            </a:r>
            <a:r>
              <a:rPr lang="en-US" sz="2400" dirty="0" smtClean="0"/>
              <a:t> membranes</a:t>
            </a:r>
          </a:p>
          <a:p>
            <a:pPr lvl="2">
              <a:lnSpc>
                <a:spcPct val="80000"/>
              </a:lnSpc>
            </a:pPr>
            <a:r>
              <a:rPr lang="en-US" sz="2400" dirty="0" smtClean="0"/>
              <a:t>Contains fluid called </a:t>
            </a:r>
            <a:r>
              <a:rPr lang="en-US" sz="2400" dirty="0" err="1" smtClean="0"/>
              <a:t>stroma</a:t>
            </a:r>
            <a:r>
              <a:rPr lang="en-US" sz="2400" dirty="0" smtClean="0"/>
              <a:t> that surrounds the </a:t>
            </a:r>
            <a:r>
              <a:rPr lang="en-US" sz="2400" dirty="0" err="1" smtClean="0"/>
              <a:t>thylakoids</a:t>
            </a:r>
            <a:endParaRPr lang="en-US" sz="2400"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heckerboard(across)">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heckerboard(across)">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checkerboard(across)">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checkerboard(across)">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checkerboard(across)">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checkerboard(across)">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checkerboard(across)">
                                      <p:cBhvr>
                                        <p:cTn id="6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60" descr="06_17_Mitochondrion-U"/>
          <p:cNvPicPr>
            <a:picLocks noChangeAspect="1" noChangeArrowheads="1"/>
          </p:cNvPicPr>
          <p:nvPr/>
        </p:nvPicPr>
        <p:blipFill>
          <a:blip r:embed="rId3" cstate="print"/>
          <a:srcRect/>
          <a:stretch>
            <a:fillRect/>
          </a:stretch>
        </p:blipFill>
        <p:spPr bwMode="auto">
          <a:xfrm>
            <a:off x="296863" y="1666875"/>
            <a:ext cx="8548687" cy="3524250"/>
          </a:xfrm>
          <a:prstGeom prst="rect">
            <a:avLst/>
          </a:prstGeom>
          <a:noFill/>
          <a:ln w="9525">
            <a:noFill/>
            <a:miter lim="800000"/>
            <a:headEnd/>
            <a:tailEnd/>
          </a:ln>
        </p:spPr>
      </p:pic>
      <p:sp>
        <p:nvSpPr>
          <p:cNvPr id="62467" name="Line 48"/>
          <p:cNvSpPr>
            <a:spLocks noChangeShapeType="1"/>
          </p:cNvSpPr>
          <p:nvPr/>
        </p:nvSpPr>
        <p:spPr bwMode="auto">
          <a:xfrm flipH="1">
            <a:off x="6430963" y="2952750"/>
            <a:ext cx="196850" cy="615950"/>
          </a:xfrm>
          <a:prstGeom prst="line">
            <a:avLst/>
          </a:prstGeom>
          <a:noFill/>
          <a:ln w="25400">
            <a:solidFill>
              <a:schemeClr val="bg1"/>
            </a:solidFill>
            <a:round/>
            <a:headEnd/>
            <a:tailEnd/>
          </a:ln>
        </p:spPr>
        <p:txBody>
          <a:bodyPr wrap="none" anchor="ctr"/>
          <a:lstStyle/>
          <a:p>
            <a:endParaRPr lang="en-US"/>
          </a:p>
        </p:txBody>
      </p:sp>
      <p:sp>
        <p:nvSpPr>
          <p:cNvPr id="62468" name="Line 49"/>
          <p:cNvSpPr>
            <a:spLocks noChangeShapeType="1"/>
          </p:cNvSpPr>
          <p:nvPr/>
        </p:nvSpPr>
        <p:spPr bwMode="auto">
          <a:xfrm flipH="1">
            <a:off x="6424613" y="3051175"/>
            <a:ext cx="377825" cy="520700"/>
          </a:xfrm>
          <a:prstGeom prst="line">
            <a:avLst/>
          </a:prstGeom>
          <a:noFill/>
          <a:ln w="25400">
            <a:solidFill>
              <a:schemeClr val="bg1"/>
            </a:solidFill>
            <a:round/>
            <a:headEnd/>
            <a:tailEnd/>
          </a:ln>
        </p:spPr>
        <p:txBody>
          <a:bodyPr wrap="none" anchor="ctr"/>
          <a:lstStyle/>
          <a:p>
            <a:endParaRPr lang="en-US"/>
          </a:p>
        </p:txBody>
      </p:sp>
      <p:sp>
        <p:nvSpPr>
          <p:cNvPr id="62469" name="Line 50"/>
          <p:cNvSpPr>
            <a:spLocks noChangeShapeType="1"/>
          </p:cNvSpPr>
          <p:nvPr/>
        </p:nvSpPr>
        <p:spPr bwMode="auto">
          <a:xfrm flipH="1">
            <a:off x="7308850" y="3609975"/>
            <a:ext cx="368300" cy="714375"/>
          </a:xfrm>
          <a:prstGeom prst="line">
            <a:avLst/>
          </a:prstGeom>
          <a:noFill/>
          <a:ln w="25400">
            <a:solidFill>
              <a:schemeClr val="bg1"/>
            </a:solidFill>
            <a:round/>
            <a:headEnd/>
            <a:tailEnd/>
          </a:ln>
        </p:spPr>
        <p:txBody>
          <a:bodyPr wrap="none" anchor="ctr"/>
          <a:lstStyle/>
          <a:p>
            <a:endParaRPr lang="en-US"/>
          </a:p>
        </p:txBody>
      </p:sp>
      <p:sp>
        <p:nvSpPr>
          <p:cNvPr id="62470" name="Line 51"/>
          <p:cNvSpPr>
            <a:spLocks noChangeShapeType="1"/>
          </p:cNvSpPr>
          <p:nvPr/>
        </p:nvSpPr>
        <p:spPr bwMode="auto">
          <a:xfrm flipV="1">
            <a:off x="7062788" y="2406650"/>
            <a:ext cx="644525" cy="123825"/>
          </a:xfrm>
          <a:prstGeom prst="line">
            <a:avLst/>
          </a:prstGeom>
          <a:noFill/>
          <a:ln w="25400">
            <a:solidFill>
              <a:schemeClr val="bg1"/>
            </a:solidFill>
            <a:round/>
            <a:headEnd/>
            <a:tailEnd/>
          </a:ln>
        </p:spPr>
        <p:txBody>
          <a:bodyPr wrap="none" anchor="ctr"/>
          <a:lstStyle/>
          <a:p>
            <a:endParaRPr lang="en-US"/>
          </a:p>
        </p:txBody>
      </p:sp>
      <p:sp>
        <p:nvSpPr>
          <p:cNvPr id="62471" name="Line 52"/>
          <p:cNvSpPr>
            <a:spLocks noChangeShapeType="1"/>
          </p:cNvSpPr>
          <p:nvPr/>
        </p:nvSpPr>
        <p:spPr bwMode="auto">
          <a:xfrm flipV="1">
            <a:off x="7265988" y="2406650"/>
            <a:ext cx="444500" cy="298450"/>
          </a:xfrm>
          <a:prstGeom prst="line">
            <a:avLst/>
          </a:prstGeom>
          <a:noFill/>
          <a:ln w="25400">
            <a:solidFill>
              <a:schemeClr val="bg1"/>
            </a:solidFill>
            <a:round/>
            <a:headEnd/>
            <a:tailEnd/>
          </a:ln>
        </p:spPr>
        <p:txBody>
          <a:bodyPr wrap="none" anchor="ctr"/>
          <a:lstStyle/>
          <a:p>
            <a:endParaRPr lang="en-US"/>
          </a:p>
        </p:txBody>
      </p:sp>
      <p:sp>
        <p:nvSpPr>
          <p:cNvPr id="62472" name="Rectangle 2"/>
          <p:cNvSpPr>
            <a:spLocks noGrp="1" noChangeArrowheads="1"/>
          </p:cNvSpPr>
          <p:nvPr>
            <p:ph type="ctrTitle"/>
          </p:nvPr>
        </p:nvSpPr>
        <p:spPr bwMode="auto">
          <a:xfrm>
            <a:off x="152400" y="0"/>
            <a:ext cx="1981200" cy="304800"/>
          </a:xfrm>
          <a:noFill/>
          <a:ln w="3175">
            <a:miter lim="800000"/>
            <a:headEnd/>
            <a:tailEnd/>
          </a:ln>
        </p:spPr>
        <p:txBody>
          <a:bodyPr vert="horz" wrap="square" lIns="91440" tIns="45720" rIns="91440" bIns="45720" numCol="1" anchor="t" anchorCtr="0" compatLnSpc="1">
            <a:prstTxWarp prst="textNoShape">
              <a:avLst/>
            </a:prstTxWarp>
          </a:bodyPr>
          <a:lstStyle/>
          <a:p>
            <a:pPr algn="l" eaLnBrk="1" hangingPunct="1"/>
            <a:r>
              <a:rPr lang="en-US" sz="1200" dirty="0" smtClean="0">
                <a:latin typeface="Arial" charset="0"/>
              </a:rPr>
              <a:t>Figure 6.17</a:t>
            </a:r>
          </a:p>
        </p:txBody>
      </p:sp>
      <p:sp>
        <p:nvSpPr>
          <p:cNvPr id="62473" name="Text Box 3"/>
          <p:cNvSpPr txBox="1">
            <a:spLocks noChangeArrowheads="1"/>
          </p:cNvSpPr>
          <p:nvPr/>
        </p:nvSpPr>
        <p:spPr bwMode="auto">
          <a:xfrm>
            <a:off x="1846263" y="2070100"/>
            <a:ext cx="1589087" cy="165100"/>
          </a:xfrm>
          <a:prstGeom prst="rect">
            <a:avLst/>
          </a:prstGeom>
          <a:noFill/>
          <a:ln w="9525">
            <a:noFill/>
            <a:miter lim="800000"/>
            <a:headEnd/>
            <a:tailEnd/>
          </a:ln>
        </p:spPr>
        <p:txBody>
          <a:bodyPr wrap="none" lIns="0" tIns="0" rIns="0" bIns="0"/>
          <a:lstStyle/>
          <a:p>
            <a:r>
              <a:rPr lang="en-US" sz="1200" b="1">
                <a:latin typeface="Arial" charset="0"/>
              </a:rPr>
              <a:t>Intermembrane space</a:t>
            </a:r>
          </a:p>
        </p:txBody>
      </p:sp>
      <p:sp>
        <p:nvSpPr>
          <p:cNvPr id="62474" name="Line 6"/>
          <p:cNvSpPr>
            <a:spLocks noChangeShapeType="1"/>
          </p:cNvSpPr>
          <p:nvPr/>
        </p:nvSpPr>
        <p:spPr bwMode="auto">
          <a:xfrm flipV="1">
            <a:off x="1973263" y="2247900"/>
            <a:ext cx="231775" cy="525463"/>
          </a:xfrm>
          <a:prstGeom prst="line">
            <a:avLst/>
          </a:prstGeom>
          <a:noFill/>
          <a:ln w="12700">
            <a:solidFill>
              <a:schemeClr val="tx1"/>
            </a:solidFill>
            <a:round/>
            <a:headEnd/>
            <a:tailEnd/>
          </a:ln>
        </p:spPr>
        <p:txBody>
          <a:bodyPr wrap="none" anchor="ctr"/>
          <a:lstStyle/>
          <a:p>
            <a:endParaRPr lang="en-US"/>
          </a:p>
        </p:txBody>
      </p:sp>
      <p:sp>
        <p:nvSpPr>
          <p:cNvPr id="62475" name="Line 7"/>
          <p:cNvSpPr>
            <a:spLocks noChangeShapeType="1"/>
          </p:cNvSpPr>
          <p:nvPr/>
        </p:nvSpPr>
        <p:spPr bwMode="auto">
          <a:xfrm flipV="1">
            <a:off x="2709863" y="2433638"/>
            <a:ext cx="554037" cy="190500"/>
          </a:xfrm>
          <a:prstGeom prst="line">
            <a:avLst/>
          </a:prstGeom>
          <a:noFill/>
          <a:ln w="12700">
            <a:solidFill>
              <a:schemeClr val="tx1"/>
            </a:solidFill>
            <a:round/>
            <a:headEnd/>
            <a:tailEnd/>
          </a:ln>
        </p:spPr>
        <p:txBody>
          <a:bodyPr wrap="none" anchor="ctr"/>
          <a:lstStyle/>
          <a:p>
            <a:endParaRPr lang="en-US"/>
          </a:p>
        </p:txBody>
      </p:sp>
      <p:sp>
        <p:nvSpPr>
          <p:cNvPr id="62476" name="Line 8"/>
          <p:cNvSpPr>
            <a:spLocks noChangeShapeType="1"/>
          </p:cNvSpPr>
          <p:nvPr/>
        </p:nvSpPr>
        <p:spPr bwMode="auto">
          <a:xfrm>
            <a:off x="3751263" y="2438400"/>
            <a:ext cx="660400" cy="139700"/>
          </a:xfrm>
          <a:prstGeom prst="line">
            <a:avLst/>
          </a:prstGeom>
          <a:noFill/>
          <a:ln w="12700">
            <a:solidFill>
              <a:schemeClr val="tx1"/>
            </a:solidFill>
            <a:round/>
            <a:headEnd/>
            <a:tailEnd/>
          </a:ln>
        </p:spPr>
        <p:txBody>
          <a:bodyPr wrap="none" anchor="ctr"/>
          <a:lstStyle/>
          <a:p>
            <a:endParaRPr lang="en-US"/>
          </a:p>
        </p:txBody>
      </p:sp>
      <p:sp>
        <p:nvSpPr>
          <p:cNvPr id="62477" name="Text Box 9"/>
          <p:cNvSpPr txBox="1">
            <a:spLocks noChangeArrowheads="1"/>
          </p:cNvSpPr>
          <p:nvPr/>
        </p:nvSpPr>
        <p:spPr bwMode="auto">
          <a:xfrm>
            <a:off x="3308350" y="2332038"/>
            <a:ext cx="425450" cy="152400"/>
          </a:xfrm>
          <a:prstGeom prst="rect">
            <a:avLst/>
          </a:prstGeom>
          <a:noFill/>
          <a:ln w="9525">
            <a:noFill/>
            <a:miter lim="800000"/>
            <a:headEnd/>
            <a:tailEnd/>
          </a:ln>
        </p:spPr>
        <p:txBody>
          <a:bodyPr wrap="none" lIns="0" tIns="0" rIns="0" bIns="0"/>
          <a:lstStyle/>
          <a:p>
            <a:r>
              <a:rPr lang="en-US" sz="1200" b="1">
                <a:latin typeface="Arial" charset="0"/>
              </a:rPr>
              <a:t>Outer</a:t>
            </a:r>
          </a:p>
        </p:txBody>
      </p:sp>
      <p:sp>
        <p:nvSpPr>
          <p:cNvPr id="62478" name="Text Box 10"/>
          <p:cNvSpPr txBox="1">
            <a:spLocks noChangeArrowheads="1"/>
          </p:cNvSpPr>
          <p:nvPr/>
        </p:nvSpPr>
        <p:spPr bwMode="auto">
          <a:xfrm>
            <a:off x="3127375" y="2519363"/>
            <a:ext cx="857250" cy="152400"/>
          </a:xfrm>
          <a:prstGeom prst="rect">
            <a:avLst/>
          </a:prstGeom>
          <a:noFill/>
          <a:ln w="9525">
            <a:noFill/>
            <a:miter lim="800000"/>
            <a:headEnd/>
            <a:tailEnd/>
          </a:ln>
        </p:spPr>
        <p:txBody>
          <a:bodyPr wrap="none" lIns="0" tIns="0" rIns="0" bIns="0"/>
          <a:lstStyle/>
          <a:p>
            <a:r>
              <a:rPr lang="en-US" sz="1200" b="1">
                <a:latin typeface="Arial" charset="0"/>
              </a:rPr>
              <a:t>membrane</a:t>
            </a:r>
          </a:p>
        </p:txBody>
      </p:sp>
      <p:sp>
        <p:nvSpPr>
          <p:cNvPr id="62479" name="Text Box 11"/>
          <p:cNvSpPr txBox="1">
            <a:spLocks noChangeArrowheads="1"/>
          </p:cNvSpPr>
          <p:nvPr/>
        </p:nvSpPr>
        <p:spPr bwMode="auto">
          <a:xfrm>
            <a:off x="3132138" y="3127375"/>
            <a:ext cx="339725" cy="152400"/>
          </a:xfrm>
          <a:prstGeom prst="rect">
            <a:avLst/>
          </a:prstGeom>
          <a:noFill/>
          <a:ln w="9525">
            <a:noFill/>
            <a:miter lim="800000"/>
            <a:headEnd/>
            <a:tailEnd/>
          </a:ln>
        </p:spPr>
        <p:txBody>
          <a:bodyPr wrap="none" lIns="0" tIns="0" rIns="0" bIns="0"/>
          <a:lstStyle/>
          <a:p>
            <a:r>
              <a:rPr lang="en-US" sz="1200" b="1">
                <a:latin typeface="Arial" charset="0"/>
              </a:rPr>
              <a:t>DNA</a:t>
            </a:r>
          </a:p>
        </p:txBody>
      </p:sp>
      <p:sp>
        <p:nvSpPr>
          <p:cNvPr id="62480" name="Line 12"/>
          <p:cNvSpPr>
            <a:spLocks noChangeShapeType="1"/>
          </p:cNvSpPr>
          <p:nvPr/>
        </p:nvSpPr>
        <p:spPr bwMode="auto">
          <a:xfrm flipH="1">
            <a:off x="1138238" y="3589338"/>
            <a:ext cx="695325" cy="342900"/>
          </a:xfrm>
          <a:prstGeom prst="line">
            <a:avLst/>
          </a:prstGeom>
          <a:noFill/>
          <a:ln w="12700">
            <a:solidFill>
              <a:schemeClr val="tx1"/>
            </a:solidFill>
            <a:round/>
            <a:headEnd/>
            <a:tailEnd/>
          </a:ln>
        </p:spPr>
        <p:txBody>
          <a:bodyPr wrap="none" anchor="ctr"/>
          <a:lstStyle/>
          <a:p>
            <a:endParaRPr lang="en-US"/>
          </a:p>
        </p:txBody>
      </p:sp>
      <p:sp>
        <p:nvSpPr>
          <p:cNvPr id="62481" name="Line 13"/>
          <p:cNvSpPr>
            <a:spLocks noChangeShapeType="1"/>
          </p:cNvSpPr>
          <p:nvPr/>
        </p:nvSpPr>
        <p:spPr bwMode="auto">
          <a:xfrm flipH="1">
            <a:off x="1138238" y="3932238"/>
            <a:ext cx="487362" cy="4762"/>
          </a:xfrm>
          <a:prstGeom prst="line">
            <a:avLst/>
          </a:prstGeom>
          <a:noFill/>
          <a:ln w="12700">
            <a:solidFill>
              <a:schemeClr val="tx1"/>
            </a:solidFill>
            <a:round/>
            <a:headEnd/>
            <a:tailEnd/>
          </a:ln>
        </p:spPr>
        <p:txBody>
          <a:bodyPr wrap="none" anchor="ctr"/>
          <a:lstStyle/>
          <a:p>
            <a:endParaRPr lang="en-US"/>
          </a:p>
        </p:txBody>
      </p:sp>
      <p:sp>
        <p:nvSpPr>
          <p:cNvPr id="62482" name="Line 14"/>
          <p:cNvSpPr>
            <a:spLocks noChangeShapeType="1"/>
          </p:cNvSpPr>
          <p:nvPr/>
        </p:nvSpPr>
        <p:spPr bwMode="auto">
          <a:xfrm flipV="1">
            <a:off x="2125663" y="3217863"/>
            <a:ext cx="968375" cy="368300"/>
          </a:xfrm>
          <a:prstGeom prst="line">
            <a:avLst/>
          </a:prstGeom>
          <a:noFill/>
          <a:ln w="12700">
            <a:solidFill>
              <a:schemeClr val="tx1"/>
            </a:solidFill>
            <a:round/>
            <a:headEnd/>
            <a:tailEnd/>
          </a:ln>
        </p:spPr>
        <p:txBody>
          <a:bodyPr wrap="none" anchor="ctr"/>
          <a:lstStyle/>
          <a:p>
            <a:endParaRPr lang="en-US"/>
          </a:p>
        </p:txBody>
      </p:sp>
      <p:sp>
        <p:nvSpPr>
          <p:cNvPr id="62483" name="Line 15"/>
          <p:cNvSpPr>
            <a:spLocks noChangeShapeType="1"/>
          </p:cNvSpPr>
          <p:nvPr/>
        </p:nvSpPr>
        <p:spPr bwMode="auto">
          <a:xfrm flipV="1">
            <a:off x="2293938" y="3586163"/>
            <a:ext cx="631825" cy="96837"/>
          </a:xfrm>
          <a:prstGeom prst="line">
            <a:avLst/>
          </a:prstGeom>
          <a:noFill/>
          <a:ln w="12700">
            <a:solidFill>
              <a:schemeClr val="tx1"/>
            </a:solidFill>
            <a:round/>
            <a:headEnd/>
            <a:tailEnd/>
          </a:ln>
        </p:spPr>
        <p:txBody>
          <a:bodyPr wrap="none" anchor="ctr"/>
          <a:lstStyle/>
          <a:p>
            <a:endParaRPr lang="en-US"/>
          </a:p>
        </p:txBody>
      </p:sp>
      <p:sp>
        <p:nvSpPr>
          <p:cNvPr id="62484" name="Line 16"/>
          <p:cNvSpPr>
            <a:spLocks noChangeShapeType="1"/>
          </p:cNvSpPr>
          <p:nvPr/>
        </p:nvSpPr>
        <p:spPr bwMode="auto">
          <a:xfrm>
            <a:off x="3382963" y="3598863"/>
            <a:ext cx="477837" cy="96837"/>
          </a:xfrm>
          <a:prstGeom prst="line">
            <a:avLst/>
          </a:prstGeom>
          <a:noFill/>
          <a:ln w="12700">
            <a:solidFill>
              <a:schemeClr val="tx1"/>
            </a:solidFill>
            <a:round/>
            <a:headEnd/>
            <a:tailEnd/>
          </a:ln>
        </p:spPr>
        <p:txBody>
          <a:bodyPr wrap="none" anchor="ctr"/>
          <a:lstStyle/>
          <a:p>
            <a:endParaRPr lang="en-US"/>
          </a:p>
        </p:txBody>
      </p:sp>
      <p:sp>
        <p:nvSpPr>
          <p:cNvPr id="62485" name="Line 17"/>
          <p:cNvSpPr>
            <a:spLocks noChangeShapeType="1"/>
          </p:cNvSpPr>
          <p:nvPr/>
        </p:nvSpPr>
        <p:spPr bwMode="auto">
          <a:xfrm>
            <a:off x="2141538" y="4064000"/>
            <a:ext cx="733425" cy="322263"/>
          </a:xfrm>
          <a:prstGeom prst="line">
            <a:avLst/>
          </a:prstGeom>
          <a:noFill/>
          <a:ln w="12700">
            <a:solidFill>
              <a:schemeClr val="tx1"/>
            </a:solidFill>
            <a:round/>
            <a:headEnd/>
            <a:tailEnd/>
          </a:ln>
        </p:spPr>
        <p:txBody>
          <a:bodyPr wrap="none" anchor="ctr"/>
          <a:lstStyle/>
          <a:p>
            <a:endParaRPr lang="en-US"/>
          </a:p>
        </p:txBody>
      </p:sp>
      <p:sp>
        <p:nvSpPr>
          <p:cNvPr id="62486" name="Line 18"/>
          <p:cNvSpPr>
            <a:spLocks noChangeShapeType="1"/>
          </p:cNvSpPr>
          <p:nvPr/>
        </p:nvSpPr>
        <p:spPr bwMode="auto">
          <a:xfrm>
            <a:off x="2001838" y="3924300"/>
            <a:ext cx="817562" cy="144463"/>
          </a:xfrm>
          <a:prstGeom prst="line">
            <a:avLst/>
          </a:prstGeom>
          <a:noFill/>
          <a:ln w="12700">
            <a:solidFill>
              <a:schemeClr val="tx1"/>
            </a:solidFill>
            <a:round/>
            <a:headEnd/>
            <a:tailEnd/>
          </a:ln>
        </p:spPr>
        <p:txBody>
          <a:bodyPr wrap="none" anchor="ctr"/>
          <a:lstStyle/>
          <a:p>
            <a:endParaRPr lang="en-US"/>
          </a:p>
        </p:txBody>
      </p:sp>
      <p:sp>
        <p:nvSpPr>
          <p:cNvPr id="62487" name="Line 19"/>
          <p:cNvSpPr>
            <a:spLocks noChangeShapeType="1"/>
          </p:cNvSpPr>
          <p:nvPr/>
        </p:nvSpPr>
        <p:spPr bwMode="auto">
          <a:xfrm>
            <a:off x="2036763" y="3810000"/>
            <a:ext cx="777875" cy="254000"/>
          </a:xfrm>
          <a:prstGeom prst="line">
            <a:avLst/>
          </a:prstGeom>
          <a:noFill/>
          <a:ln w="12700">
            <a:solidFill>
              <a:schemeClr val="tx1"/>
            </a:solidFill>
            <a:round/>
            <a:headEnd/>
            <a:tailEnd/>
          </a:ln>
        </p:spPr>
        <p:txBody>
          <a:bodyPr wrap="none" anchor="ctr"/>
          <a:lstStyle/>
          <a:p>
            <a:endParaRPr lang="en-US"/>
          </a:p>
        </p:txBody>
      </p:sp>
      <p:sp>
        <p:nvSpPr>
          <p:cNvPr id="62488" name="Line 20"/>
          <p:cNvSpPr>
            <a:spLocks noChangeShapeType="1"/>
          </p:cNvSpPr>
          <p:nvPr/>
        </p:nvSpPr>
        <p:spPr bwMode="auto">
          <a:xfrm flipH="1">
            <a:off x="3416300" y="3878263"/>
            <a:ext cx="728663" cy="203200"/>
          </a:xfrm>
          <a:prstGeom prst="line">
            <a:avLst/>
          </a:prstGeom>
          <a:noFill/>
          <a:ln w="12700">
            <a:solidFill>
              <a:schemeClr val="tx1"/>
            </a:solidFill>
            <a:round/>
            <a:headEnd/>
            <a:tailEnd/>
          </a:ln>
        </p:spPr>
        <p:txBody>
          <a:bodyPr wrap="none" anchor="ctr"/>
          <a:lstStyle/>
          <a:p>
            <a:endParaRPr lang="en-US"/>
          </a:p>
        </p:txBody>
      </p:sp>
      <p:sp>
        <p:nvSpPr>
          <p:cNvPr id="62489" name="Line 21"/>
          <p:cNvSpPr>
            <a:spLocks noChangeShapeType="1"/>
          </p:cNvSpPr>
          <p:nvPr/>
        </p:nvSpPr>
        <p:spPr bwMode="auto">
          <a:xfrm flipH="1">
            <a:off x="3411538" y="4051300"/>
            <a:ext cx="876300" cy="33338"/>
          </a:xfrm>
          <a:prstGeom prst="line">
            <a:avLst/>
          </a:prstGeom>
          <a:noFill/>
          <a:ln w="12700">
            <a:solidFill>
              <a:schemeClr val="tx1"/>
            </a:solidFill>
            <a:round/>
            <a:headEnd/>
            <a:tailEnd/>
          </a:ln>
        </p:spPr>
        <p:txBody>
          <a:bodyPr wrap="none" anchor="ctr"/>
          <a:lstStyle/>
          <a:p>
            <a:endParaRPr lang="en-US"/>
          </a:p>
        </p:txBody>
      </p:sp>
      <p:sp>
        <p:nvSpPr>
          <p:cNvPr id="62490" name="Line 22"/>
          <p:cNvSpPr>
            <a:spLocks noChangeShapeType="1"/>
          </p:cNvSpPr>
          <p:nvPr/>
        </p:nvSpPr>
        <p:spPr bwMode="auto">
          <a:xfrm flipV="1">
            <a:off x="3386138" y="4160838"/>
            <a:ext cx="863600" cy="241300"/>
          </a:xfrm>
          <a:prstGeom prst="line">
            <a:avLst/>
          </a:prstGeom>
          <a:noFill/>
          <a:ln w="12700">
            <a:solidFill>
              <a:schemeClr val="tx1"/>
            </a:solidFill>
            <a:round/>
            <a:headEnd/>
            <a:tailEnd/>
          </a:ln>
        </p:spPr>
        <p:txBody>
          <a:bodyPr wrap="none" anchor="ctr"/>
          <a:lstStyle/>
          <a:p>
            <a:endParaRPr lang="en-US"/>
          </a:p>
        </p:txBody>
      </p:sp>
      <p:sp>
        <p:nvSpPr>
          <p:cNvPr id="62491" name="Text Box 23"/>
          <p:cNvSpPr txBox="1">
            <a:spLocks noChangeArrowheads="1"/>
          </p:cNvSpPr>
          <p:nvPr/>
        </p:nvSpPr>
        <p:spPr bwMode="auto">
          <a:xfrm>
            <a:off x="2976563" y="3490913"/>
            <a:ext cx="441325" cy="165100"/>
          </a:xfrm>
          <a:prstGeom prst="rect">
            <a:avLst/>
          </a:prstGeom>
          <a:noFill/>
          <a:ln w="9525">
            <a:noFill/>
            <a:miter lim="800000"/>
            <a:headEnd/>
            <a:tailEnd/>
          </a:ln>
        </p:spPr>
        <p:txBody>
          <a:bodyPr wrap="none" lIns="0" tIns="0" rIns="0" bIns="0"/>
          <a:lstStyle/>
          <a:p>
            <a:r>
              <a:rPr lang="en-US" sz="1200" b="1">
                <a:latin typeface="Arial" charset="0"/>
              </a:rPr>
              <a:t>Inner</a:t>
            </a:r>
          </a:p>
        </p:txBody>
      </p:sp>
      <p:sp>
        <p:nvSpPr>
          <p:cNvPr id="62492" name="Text Box 24"/>
          <p:cNvSpPr txBox="1">
            <a:spLocks noChangeArrowheads="1"/>
          </p:cNvSpPr>
          <p:nvPr/>
        </p:nvSpPr>
        <p:spPr bwMode="auto">
          <a:xfrm>
            <a:off x="2784475" y="3668713"/>
            <a:ext cx="781050" cy="165100"/>
          </a:xfrm>
          <a:prstGeom prst="rect">
            <a:avLst/>
          </a:prstGeom>
          <a:noFill/>
          <a:ln w="9525">
            <a:noFill/>
            <a:miter lim="800000"/>
            <a:headEnd/>
            <a:tailEnd/>
          </a:ln>
        </p:spPr>
        <p:txBody>
          <a:bodyPr wrap="none" lIns="0" tIns="0" rIns="0" bIns="0"/>
          <a:lstStyle/>
          <a:p>
            <a:r>
              <a:rPr lang="en-US" sz="1200" b="1">
                <a:latin typeface="Arial" charset="0"/>
              </a:rPr>
              <a:t>membrane</a:t>
            </a:r>
          </a:p>
        </p:txBody>
      </p:sp>
      <p:sp>
        <p:nvSpPr>
          <p:cNvPr id="62493" name="Text Box 25"/>
          <p:cNvSpPr txBox="1">
            <a:spLocks noChangeArrowheads="1"/>
          </p:cNvSpPr>
          <p:nvPr/>
        </p:nvSpPr>
        <p:spPr bwMode="auto">
          <a:xfrm>
            <a:off x="2855913" y="3971925"/>
            <a:ext cx="781050" cy="165100"/>
          </a:xfrm>
          <a:prstGeom prst="rect">
            <a:avLst/>
          </a:prstGeom>
          <a:noFill/>
          <a:ln w="9525">
            <a:noFill/>
            <a:miter lim="800000"/>
            <a:headEnd/>
            <a:tailEnd/>
          </a:ln>
        </p:spPr>
        <p:txBody>
          <a:bodyPr wrap="none" lIns="0" tIns="0" rIns="0" bIns="0"/>
          <a:lstStyle/>
          <a:p>
            <a:r>
              <a:rPr lang="en-US" sz="1200" b="1">
                <a:latin typeface="Arial" charset="0"/>
              </a:rPr>
              <a:t>Cristae</a:t>
            </a:r>
          </a:p>
        </p:txBody>
      </p:sp>
      <p:sp>
        <p:nvSpPr>
          <p:cNvPr id="62494" name="Text Box 26"/>
          <p:cNvSpPr txBox="1">
            <a:spLocks noChangeArrowheads="1"/>
          </p:cNvSpPr>
          <p:nvPr/>
        </p:nvSpPr>
        <p:spPr bwMode="auto">
          <a:xfrm>
            <a:off x="2905125" y="4291013"/>
            <a:ext cx="463550" cy="168275"/>
          </a:xfrm>
          <a:prstGeom prst="rect">
            <a:avLst/>
          </a:prstGeom>
          <a:noFill/>
          <a:ln w="9525">
            <a:noFill/>
            <a:miter lim="800000"/>
            <a:headEnd/>
            <a:tailEnd/>
          </a:ln>
        </p:spPr>
        <p:txBody>
          <a:bodyPr wrap="none" lIns="0" tIns="0" rIns="0" bIns="0"/>
          <a:lstStyle/>
          <a:p>
            <a:r>
              <a:rPr lang="en-US" sz="1200" b="1">
                <a:latin typeface="Arial" charset="0"/>
              </a:rPr>
              <a:t>Matrix</a:t>
            </a:r>
          </a:p>
        </p:txBody>
      </p:sp>
      <p:sp>
        <p:nvSpPr>
          <p:cNvPr id="62495" name="Text Box 27"/>
          <p:cNvSpPr txBox="1">
            <a:spLocks noChangeArrowheads="1"/>
          </p:cNvSpPr>
          <p:nvPr/>
        </p:nvSpPr>
        <p:spPr bwMode="auto">
          <a:xfrm>
            <a:off x="334963" y="3659188"/>
            <a:ext cx="946150" cy="887412"/>
          </a:xfrm>
          <a:prstGeom prst="rect">
            <a:avLst/>
          </a:prstGeom>
          <a:noFill/>
          <a:ln w="9525">
            <a:noFill/>
            <a:miter lim="800000"/>
            <a:headEnd/>
            <a:tailEnd/>
          </a:ln>
        </p:spPr>
        <p:txBody>
          <a:bodyPr wrap="none" lIns="0" tIns="0" rIns="0" bIns="0"/>
          <a:lstStyle/>
          <a:p>
            <a:r>
              <a:rPr lang="en-US" sz="1200" b="1">
                <a:latin typeface="Arial" charset="0"/>
              </a:rPr>
              <a:t>Free</a:t>
            </a:r>
            <a:br>
              <a:rPr lang="en-US" sz="1200" b="1">
                <a:latin typeface="Arial" charset="0"/>
              </a:rPr>
            </a:br>
            <a:r>
              <a:rPr lang="en-US" sz="1200" b="1">
                <a:latin typeface="Arial" charset="0"/>
              </a:rPr>
              <a:t>ribosomes</a:t>
            </a:r>
            <a:br>
              <a:rPr lang="en-US" sz="1200" b="1">
                <a:latin typeface="Arial" charset="0"/>
              </a:rPr>
            </a:br>
            <a:r>
              <a:rPr lang="en-US" sz="1200" b="1">
                <a:latin typeface="Arial" charset="0"/>
              </a:rPr>
              <a:t>in the</a:t>
            </a:r>
            <a:br>
              <a:rPr lang="en-US" sz="1200" b="1">
                <a:latin typeface="Arial" charset="0"/>
              </a:rPr>
            </a:br>
            <a:r>
              <a:rPr lang="en-US" sz="1200" b="1">
                <a:latin typeface="Arial" charset="0"/>
              </a:rPr>
              <a:t>mitochondrial</a:t>
            </a:r>
            <a:br>
              <a:rPr lang="en-US" sz="1200" b="1">
                <a:latin typeface="Arial" charset="0"/>
              </a:rPr>
            </a:br>
            <a:r>
              <a:rPr lang="en-US" sz="1200" b="1">
                <a:latin typeface="Arial" charset="0"/>
              </a:rPr>
              <a:t>matrix</a:t>
            </a:r>
          </a:p>
        </p:txBody>
      </p:sp>
      <p:sp>
        <p:nvSpPr>
          <p:cNvPr id="62496" name="Text Box 28"/>
          <p:cNvSpPr txBox="1">
            <a:spLocks noChangeArrowheads="1"/>
          </p:cNvSpPr>
          <p:nvPr/>
        </p:nvSpPr>
        <p:spPr bwMode="auto">
          <a:xfrm>
            <a:off x="336550" y="4668838"/>
            <a:ext cx="2774950" cy="168275"/>
          </a:xfrm>
          <a:prstGeom prst="rect">
            <a:avLst/>
          </a:prstGeom>
          <a:noFill/>
          <a:ln w="9525">
            <a:noFill/>
            <a:miter lim="800000"/>
            <a:headEnd/>
            <a:tailEnd/>
          </a:ln>
        </p:spPr>
        <p:txBody>
          <a:bodyPr wrap="none" lIns="0" tIns="0" rIns="0" bIns="0"/>
          <a:lstStyle/>
          <a:p>
            <a:r>
              <a:rPr lang="en-US" sz="1200" b="1">
                <a:latin typeface="Arial" charset="0"/>
              </a:rPr>
              <a:t>(a) Diagram and TEM of mitochondrion</a:t>
            </a:r>
          </a:p>
        </p:txBody>
      </p:sp>
      <p:sp>
        <p:nvSpPr>
          <p:cNvPr id="62497" name="Text Box 29"/>
          <p:cNvSpPr txBox="1">
            <a:spLocks noChangeArrowheads="1"/>
          </p:cNvSpPr>
          <p:nvPr/>
        </p:nvSpPr>
        <p:spPr bwMode="auto">
          <a:xfrm>
            <a:off x="5759450" y="4645025"/>
            <a:ext cx="234950" cy="152400"/>
          </a:xfrm>
          <a:prstGeom prst="rect">
            <a:avLst/>
          </a:prstGeom>
          <a:noFill/>
          <a:ln w="9525">
            <a:noFill/>
            <a:miter lim="800000"/>
            <a:headEnd/>
            <a:tailEnd/>
          </a:ln>
        </p:spPr>
        <p:txBody>
          <a:bodyPr wrap="none" lIns="0" tIns="0" rIns="0" bIns="0"/>
          <a:lstStyle/>
          <a:p>
            <a:r>
              <a:rPr lang="en-US" sz="1200" b="1">
                <a:latin typeface="Arial" charset="0"/>
              </a:rPr>
              <a:t>(b)</a:t>
            </a:r>
          </a:p>
        </p:txBody>
      </p:sp>
      <p:sp>
        <p:nvSpPr>
          <p:cNvPr id="62498" name="Text Box 30"/>
          <p:cNvSpPr txBox="1">
            <a:spLocks noChangeArrowheads="1"/>
          </p:cNvSpPr>
          <p:nvPr/>
        </p:nvSpPr>
        <p:spPr bwMode="auto">
          <a:xfrm>
            <a:off x="5995988" y="4640263"/>
            <a:ext cx="2689225" cy="338137"/>
          </a:xfrm>
          <a:prstGeom prst="rect">
            <a:avLst/>
          </a:prstGeom>
          <a:noFill/>
          <a:ln w="9525">
            <a:noFill/>
            <a:miter lim="800000"/>
            <a:headEnd/>
            <a:tailEnd/>
          </a:ln>
        </p:spPr>
        <p:txBody>
          <a:bodyPr wrap="none" lIns="0" tIns="0" rIns="0" bIns="0"/>
          <a:lstStyle/>
          <a:p>
            <a:r>
              <a:rPr lang="en-US" sz="1200" b="1">
                <a:latin typeface="Arial" charset="0"/>
              </a:rPr>
              <a:t>Network of mitochondria in a protist</a:t>
            </a:r>
            <a:br>
              <a:rPr lang="en-US" sz="1200" b="1">
                <a:latin typeface="Arial" charset="0"/>
              </a:rPr>
            </a:br>
            <a:r>
              <a:rPr lang="en-US" sz="1200" b="1">
                <a:latin typeface="Arial" charset="0"/>
              </a:rPr>
              <a:t>cell (LM)</a:t>
            </a:r>
          </a:p>
        </p:txBody>
      </p:sp>
      <p:sp>
        <p:nvSpPr>
          <p:cNvPr id="62499" name="Text Box 31"/>
          <p:cNvSpPr txBox="1">
            <a:spLocks noChangeArrowheads="1"/>
          </p:cNvSpPr>
          <p:nvPr/>
        </p:nvSpPr>
        <p:spPr bwMode="auto">
          <a:xfrm>
            <a:off x="5149850" y="4470400"/>
            <a:ext cx="484188" cy="157163"/>
          </a:xfrm>
          <a:prstGeom prst="rect">
            <a:avLst/>
          </a:prstGeom>
          <a:noFill/>
          <a:ln w="9525">
            <a:noFill/>
            <a:miter lim="800000"/>
            <a:headEnd/>
            <a:tailEnd/>
          </a:ln>
        </p:spPr>
        <p:txBody>
          <a:bodyPr wrap="none" lIns="0" tIns="0" rIns="0" bIns="0"/>
          <a:lstStyle/>
          <a:p>
            <a:r>
              <a:rPr lang="en-US" sz="1200" b="1">
                <a:latin typeface="Arial" charset="0"/>
              </a:rPr>
              <a:t>0.1 </a:t>
            </a:r>
            <a:r>
              <a:rPr lang="en-US" sz="1200" b="1">
                <a:latin typeface="Arial" charset="0"/>
                <a:sym typeface="Symbol" pitchFamily="84" charset="2"/>
              </a:rPr>
              <a:t>m</a:t>
            </a:r>
            <a:endParaRPr lang="en-US" sz="1200" b="1">
              <a:latin typeface="Arial" charset="0"/>
            </a:endParaRPr>
          </a:p>
        </p:txBody>
      </p:sp>
      <p:grpSp>
        <p:nvGrpSpPr>
          <p:cNvPr id="2" name="Group 35"/>
          <p:cNvGrpSpPr>
            <a:grpSpLocks/>
          </p:cNvGrpSpPr>
          <p:nvPr/>
        </p:nvGrpSpPr>
        <p:grpSpPr bwMode="auto">
          <a:xfrm>
            <a:off x="5280025" y="4378325"/>
            <a:ext cx="247650" cy="92075"/>
            <a:chOff x="3326" y="2758"/>
            <a:chExt cx="156" cy="58"/>
          </a:xfrm>
        </p:grpSpPr>
        <p:sp>
          <p:nvSpPr>
            <p:cNvPr id="62514" name="Line 32"/>
            <p:cNvSpPr>
              <a:spLocks noChangeShapeType="1"/>
            </p:cNvSpPr>
            <p:nvPr/>
          </p:nvSpPr>
          <p:spPr bwMode="auto">
            <a:xfrm>
              <a:off x="3326" y="2788"/>
              <a:ext cx="152" cy="0"/>
            </a:xfrm>
            <a:prstGeom prst="line">
              <a:avLst/>
            </a:prstGeom>
            <a:noFill/>
            <a:ln w="12700">
              <a:solidFill>
                <a:schemeClr val="tx1"/>
              </a:solidFill>
              <a:round/>
              <a:headEnd/>
              <a:tailEnd/>
            </a:ln>
          </p:spPr>
          <p:txBody>
            <a:bodyPr wrap="none" anchor="ctr"/>
            <a:lstStyle/>
            <a:p>
              <a:endParaRPr lang="en-US"/>
            </a:p>
          </p:txBody>
        </p:sp>
        <p:sp>
          <p:nvSpPr>
            <p:cNvPr id="62515" name="Line 33"/>
            <p:cNvSpPr>
              <a:spLocks noChangeShapeType="1"/>
            </p:cNvSpPr>
            <p:nvPr/>
          </p:nvSpPr>
          <p:spPr bwMode="auto">
            <a:xfrm>
              <a:off x="3326" y="2758"/>
              <a:ext cx="0" cy="58"/>
            </a:xfrm>
            <a:prstGeom prst="line">
              <a:avLst/>
            </a:prstGeom>
            <a:noFill/>
            <a:ln w="12700">
              <a:solidFill>
                <a:schemeClr val="tx1"/>
              </a:solidFill>
              <a:round/>
              <a:headEnd/>
              <a:tailEnd/>
            </a:ln>
          </p:spPr>
          <p:txBody>
            <a:bodyPr wrap="none" anchor="ctr"/>
            <a:lstStyle/>
            <a:p>
              <a:endParaRPr lang="en-US"/>
            </a:p>
          </p:txBody>
        </p:sp>
        <p:sp>
          <p:nvSpPr>
            <p:cNvPr id="62516" name="Line 34"/>
            <p:cNvSpPr>
              <a:spLocks noChangeShapeType="1"/>
            </p:cNvSpPr>
            <p:nvPr/>
          </p:nvSpPr>
          <p:spPr bwMode="auto">
            <a:xfrm>
              <a:off x="3482" y="2758"/>
              <a:ext cx="0" cy="58"/>
            </a:xfrm>
            <a:prstGeom prst="line">
              <a:avLst/>
            </a:prstGeom>
            <a:noFill/>
            <a:ln w="12700">
              <a:solidFill>
                <a:schemeClr val="tx1"/>
              </a:solidFill>
              <a:round/>
              <a:headEnd/>
              <a:tailEnd/>
            </a:ln>
          </p:spPr>
          <p:txBody>
            <a:bodyPr wrap="none" anchor="ctr"/>
            <a:lstStyle/>
            <a:p>
              <a:endParaRPr lang="en-US"/>
            </a:p>
          </p:txBody>
        </p:sp>
      </p:grpSp>
      <p:sp>
        <p:nvSpPr>
          <p:cNvPr id="62501" name="Text Box 36"/>
          <p:cNvSpPr txBox="1">
            <a:spLocks noChangeArrowheads="1"/>
          </p:cNvSpPr>
          <p:nvPr/>
        </p:nvSpPr>
        <p:spPr bwMode="auto">
          <a:xfrm>
            <a:off x="5969000" y="3587750"/>
            <a:ext cx="1008063" cy="306388"/>
          </a:xfrm>
          <a:prstGeom prst="rect">
            <a:avLst/>
          </a:prstGeom>
          <a:noFill/>
          <a:ln w="9525">
            <a:noFill/>
            <a:miter lim="800000"/>
            <a:headEnd/>
            <a:tailEnd/>
          </a:ln>
        </p:spPr>
        <p:txBody>
          <a:bodyPr wrap="none" lIns="0" tIns="0" rIns="0" bIns="0"/>
          <a:lstStyle/>
          <a:p>
            <a:r>
              <a:rPr lang="en-US" sz="1200" b="1">
                <a:solidFill>
                  <a:schemeClr val="bg1"/>
                </a:solidFill>
                <a:latin typeface="Arial" charset="0"/>
              </a:rPr>
              <a:t>Mitochondrial</a:t>
            </a:r>
            <a:br>
              <a:rPr lang="en-US" sz="1200" b="1">
                <a:solidFill>
                  <a:schemeClr val="bg1"/>
                </a:solidFill>
                <a:latin typeface="Arial" charset="0"/>
              </a:rPr>
            </a:br>
            <a:r>
              <a:rPr lang="en-US" sz="1200" b="1">
                <a:solidFill>
                  <a:schemeClr val="bg1"/>
                </a:solidFill>
                <a:latin typeface="Arial" charset="0"/>
              </a:rPr>
              <a:t>DNA</a:t>
            </a:r>
          </a:p>
        </p:txBody>
      </p:sp>
      <p:sp>
        <p:nvSpPr>
          <p:cNvPr id="62502" name="Text Box 37"/>
          <p:cNvSpPr txBox="1">
            <a:spLocks noChangeArrowheads="1"/>
          </p:cNvSpPr>
          <p:nvPr/>
        </p:nvSpPr>
        <p:spPr bwMode="auto">
          <a:xfrm>
            <a:off x="6359525" y="4251325"/>
            <a:ext cx="944563" cy="157163"/>
          </a:xfrm>
          <a:prstGeom prst="rect">
            <a:avLst/>
          </a:prstGeom>
          <a:noFill/>
          <a:ln w="9525">
            <a:noFill/>
            <a:miter lim="800000"/>
            <a:headEnd/>
            <a:tailEnd/>
          </a:ln>
        </p:spPr>
        <p:txBody>
          <a:bodyPr wrap="none" lIns="0" tIns="0" rIns="0" bIns="0"/>
          <a:lstStyle/>
          <a:p>
            <a:r>
              <a:rPr lang="en-US" sz="1200" b="1">
                <a:solidFill>
                  <a:schemeClr val="bg1"/>
                </a:solidFill>
                <a:latin typeface="Arial" charset="0"/>
              </a:rPr>
              <a:t>Nuclear DNA</a:t>
            </a:r>
          </a:p>
        </p:txBody>
      </p:sp>
      <p:sp>
        <p:nvSpPr>
          <p:cNvPr id="62503" name="Line 38"/>
          <p:cNvSpPr>
            <a:spLocks noChangeShapeType="1"/>
          </p:cNvSpPr>
          <p:nvPr/>
        </p:nvSpPr>
        <p:spPr bwMode="auto">
          <a:xfrm flipH="1">
            <a:off x="6426200" y="2957513"/>
            <a:ext cx="196850" cy="615950"/>
          </a:xfrm>
          <a:prstGeom prst="line">
            <a:avLst/>
          </a:prstGeom>
          <a:noFill/>
          <a:ln w="12700">
            <a:solidFill>
              <a:schemeClr val="tx1"/>
            </a:solidFill>
            <a:round/>
            <a:headEnd/>
            <a:tailEnd/>
          </a:ln>
        </p:spPr>
        <p:txBody>
          <a:bodyPr wrap="none" anchor="ctr"/>
          <a:lstStyle/>
          <a:p>
            <a:endParaRPr lang="en-US"/>
          </a:p>
        </p:txBody>
      </p:sp>
      <p:sp>
        <p:nvSpPr>
          <p:cNvPr id="62504" name="Line 39"/>
          <p:cNvSpPr>
            <a:spLocks noChangeShapeType="1"/>
          </p:cNvSpPr>
          <p:nvPr/>
        </p:nvSpPr>
        <p:spPr bwMode="auto">
          <a:xfrm flipH="1">
            <a:off x="6419850" y="3055938"/>
            <a:ext cx="377825" cy="520700"/>
          </a:xfrm>
          <a:prstGeom prst="line">
            <a:avLst/>
          </a:prstGeom>
          <a:noFill/>
          <a:ln w="12700">
            <a:solidFill>
              <a:schemeClr val="tx1"/>
            </a:solidFill>
            <a:round/>
            <a:headEnd/>
            <a:tailEnd/>
          </a:ln>
        </p:spPr>
        <p:txBody>
          <a:bodyPr wrap="none" anchor="ctr"/>
          <a:lstStyle/>
          <a:p>
            <a:endParaRPr lang="en-US"/>
          </a:p>
        </p:txBody>
      </p:sp>
      <p:sp>
        <p:nvSpPr>
          <p:cNvPr id="62505" name="Line 40"/>
          <p:cNvSpPr>
            <a:spLocks noChangeShapeType="1"/>
          </p:cNvSpPr>
          <p:nvPr/>
        </p:nvSpPr>
        <p:spPr bwMode="auto">
          <a:xfrm flipH="1">
            <a:off x="7308850" y="3606800"/>
            <a:ext cx="368300" cy="714375"/>
          </a:xfrm>
          <a:prstGeom prst="line">
            <a:avLst/>
          </a:prstGeom>
          <a:noFill/>
          <a:ln w="12700">
            <a:solidFill>
              <a:schemeClr val="tx1"/>
            </a:solidFill>
            <a:round/>
            <a:headEnd/>
            <a:tailEnd/>
          </a:ln>
        </p:spPr>
        <p:txBody>
          <a:bodyPr wrap="none" anchor="ctr"/>
          <a:lstStyle/>
          <a:p>
            <a:endParaRPr lang="en-US"/>
          </a:p>
        </p:txBody>
      </p:sp>
      <p:sp>
        <p:nvSpPr>
          <p:cNvPr id="62506" name="Line 41"/>
          <p:cNvSpPr>
            <a:spLocks noChangeShapeType="1"/>
          </p:cNvSpPr>
          <p:nvPr/>
        </p:nvSpPr>
        <p:spPr bwMode="auto">
          <a:xfrm flipV="1">
            <a:off x="7054850" y="2401888"/>
            <a:ext cx="644525" cy="123825"/>
          </a:xfrm>
          <a:prstGeom prst="line">
            <a:avLst/>
          </a:prstGeom>
          <a:noFill/>
          <a:ln w="12700">
            <a:solidFill>
              <a:schemeClr val="tx1"/>
            </a:solidFill>
            <a:round/>
            <a:headEnd/>
            <a:tailEnd/>
          </a:ln>
        </p:spPr>
        <p:txBody>
          <a:bodyPr wrap="none" anchor="ctr"/>
          <a:lstStyle/>
          <a:p>
            <a:endParaRPr lang="en-US"/>
          </a:p>
        </p:txBody>
      </p:sp>
      <p:sp>
        <p:nvSpPr>
          <p:cNvPr id="62507" name="Line 42"/>
          <p:cNvSpPr>
            <a:spLocks noChangeShapeType="1"/>
          </p:cNvSpPr>
          <p:nvPr/>
        </p:nvSpPr>
        <p:spPr bwMode="auto">
          <a:xfrm flipV="1">
            <a:off x="7258050" y="2401888"/>
            <a:ext cx="444500" cy="298450"/>
          </a:xfrm>
          <a:prstGeom prst="line">
            <a:avLst/>
          </a:prstGeom>
          <a:noFill/>
          <a:ln w="12700">
            <a:solidFill>
              <a:schemeClr val="tx1"/>
            </a:solidFill>
            <a:round/>
            <a:headEnd/>
            <a:tailEnd/>
          </a:ln>
        </p:spPr>
        <p:txBody>
          <a:bodyPr wrap="none" anchor="ctr"/>
          <a:lstStyle/>
          <a:p>
            <a:endParaRPr lang="en-US"/>
          </a:p>
        </p:txBody>
      </p:sp>
      <p:sp>
        <p:nvSpPr>
          <p:cNvPr id="62508" name="Text Box 53"/>
          <p:cNvSpPr txBox="1">
            <a:spLocks noChangeArrowheads="1"/>
          </p:cNvSpPr>
          <p:nvPr/>
        </p:nvSpPr>
        <p:spPr bwMode="auto">
          <a:xfrm>
            <a:off x="7764463" y="2298700"/>
            <a:ext cx="944562" cy="157163"/>
          </a:xfrm>
          <a:prstGeom prst="rect">
            <a:avLst/>
          </a:prstGeom>
          <a:noFill/>
          <a:ln w="9525">
            <a:noFill/>
            <a:miter lim="800000"/>
            <a:headEnd/>
            <a:tailEnd/>
          </a:ln>
        </p:spPr>
        <p:txBody>
          <a:bodyPr wrap="none" lIns="0" tIns="0" rIns="0" bIns="0"/>
          <a:lstStyle/>
          <a:p>
            <a:r>
              <a:rPr lang="en-US" sz="1200" b="1">
                <a:solidFill>
                  <a:schemeClr val="bg1"/>
                </a:solidFill>
                <a:latin typeface="Arial" charset="0"/>
              </a:rPr>
              <a:t>Mitochondria</a:t>
            </a:r>
          </a:p>
        </p:txBody>
      </p:sp>
      <p:sp>
        <p:nvSpPr>
          <p:cNvPr id="62509" name="Text Box 54"/>
          <p:cNvSpPr txBox="1">
            <a:spLocks noChangeArrowheads="1"/>
          </p:cNvSpPr>
          <p:nvPr/>
        </p:nvSpPr>
        <p:spPr bwMode="auto">
          <a:xfrm>
            <a:off x="8228013" y="1774825"/>
            <a:ext cx="449262" cy="165100"/>
          </a:xfrm>
          <a:prstGeom prst="rect">
            <a:avLst/>
          </a:prstGeom>
          <a:noFill/>
          <a:ln w="9525">
            <a:noFill/>
            <a:miter lim="800000"/>
            <a:headEnd/>
            <a:tailEnd/>
          </a:ln>
        </p:spPr>
        <p:txBody>
          <a:bodyPr wrap="none" lIns="0" tIns="0" rIns="0" bIns="0"/>
          <a:lstStyle/>
          <a:p>
            <a:r>
              <a:rPr lang="en-US" sz="1200" b="1">
                <a:solidFill>
                  <a:schemeClr val="bg1"/>
                </a:solidFill>
                <a:latin typeface="Arial" charset="0"/>
              </a:rPr>
              <a:t>10 </a:t>
            </a:r>
            <a:r>
              <a:rPr lang="en-US" sz="1200" b="1">
                <a:solidFill>
                  <a:schemeClr val="bg1"/>
                </a:solidFill>
                <a:latin typeface="Arial" charset="0"/>
                <a:sym typeface="Symbol" pitchFamily="84" charset="2"/>
              </a:rPr>
              <a:t>m</a:t>
            </a:r>
            <a:endParaRPr lang="en-US" sz="1200" b="1">
              <a:solidFill>
                <a:schemeClr val="bg1"/>
              </a:solidFill>
              <a:latin typeface="Arial" charset="0"/>
            </a:endParaRPr>
          </a:p>
        </p:txBody>
      </p:sp>
      <p:grpSp>
        <p:nvGrpSpPr>
          <p:cNvPr id="3" name="Group 58"/>
          <p:cNvGrpSpPr>
            <a:grpSpLocks/>
          </p:cNvGrpSpPr>
          <p:nvPr/>
        </p:nvGrpSpPr>
        <p:grpSpPr bwMode="auto">
          <a:xfrm>
            <a:off x="8223250" y="1939925"/>
            <a:ext cx="463550" cy="95250"/>
            <a:chOff x="5180" y="1222"/>
            <a:chExt cx="292" cy="60"/>
          </a:xfrm>
        </p:grpSpPr>
        <p:sp>
          <p:nvSpPr>
            <p:cNvPr id="62511" name="Line 55"/>
            <p:cNvSpPr>
              <a:spLocks noChangeShapeType="1"/>
            </p:cNvSpPr>
            <p:nvPr/>
          </p:nvSpPr>
          <p:spPr bwMode="auto">
            <a:xfrm>
              <a:off x="5180" y="1252"/>
              <a:ext cx="292" cy="0"/>
            </a:xfrm>
            <a:prstGeom prst="line">
              <a:avLst/>
            </a:prstGeom>
            <a:noFill/>
            <a:ln w="12700">
              <a:solidFill>
                <a:schemeClr val="bg1"/>
              </a:solidFill>
              <a:round/>
              <a:headEnd/>
              <a:tailEnd/>
            </a:ln>
          </p:spPr>
          <p:txBody>
            <a:bodyPr wrap="none" anchor="ctr"/>
            <a:lstStyle/>
            <a:p>
              <a:endParaRPr lang="en-US"/>
            </a:p>
          </p:txBody>
        </p:sp>
        <p:sp>
          <p:nvSpPr>
            <p:cNvPr id="62512" name="Line 56"/>
            <p:cNvSpPr>
              <a:spLocks noChangeShapeType="1"/>
            </p:cNvSpPr>
            <p:nvPr/>
          </p:nvSpPr>
          <p:spPr bwMode="auto">
            <a:xfrm>
              <a:off x="5182" y="1222"/>
              <a:ext cx="0" cy="60"/>
            </a:xfrm>
            <a:prstGeom prst="line">
              <a:avLst/>
            </a:prstGeom>
            <a:noFill/>
            <a:ln w="12700">
              <a:solidFill>
                <a:schemeClr val="bg1"/>
              </a:solidFill>
              <a:round/>
              <a:headEnd/>
              <a:tailEnd/>
            </a:ln>
          </p:spPr>
          <p:txBody>
            <a:bodyPr wrap="none" anchor="ctr"/>
            <a:lstStyle/>
            <a:p>
              <a:endParaRPr lang="en-US"/>
            </a:p>
          </p:txBody>
        </p:sp>
        <p:sp>
          <p:nvSpPr>
            <p:cNvPr id="62513" name="Line 57"/>
            <p:cNvSpPr>
              <a:spLocks noChangeShapeType="1"/>
            </p:cNvSpPr>
            <p:nvPr/>
          </p:nvSpPr>
          <p:spPr bwMode="auto">
            <a:xfrm>
              <a:off x="5472" y="1222"/>
              <a:ext cx="0" cy="60"/>
            </a:xfrm>
            <a:prstGeom prst="line">
              <a:avLst/>
            </a:prstGeom>
            <a:noFill/>
            <a:ln w="12700">
              <a:solidFill>
                <a:schemeClr val="bg1"/>
              </a:solidFill>
              <a:round/>
              <a:headEnd/>
              <a:tailEnd/>
            </a:ln>
          </p:spPr>
          <p:txBody>
            <a:bodyPr wrap="none" anchor="ctr"/>
            <a:lstStyle/>
            <a:p>
              <a:endParaRPr lang="en-US"/>
            </a:p>
          </p:txBody>
        </p:sp>
      </p:grpSp>
      <p:cxnSp>
        <p:nvCxnSpPr>
          <p:cNvPr id="62526" name="AutoShape 62"/>
          <p:cNvCxnSpPr>
            <a:cxnSpLocks noChangeShapeType="1"/>
          </p:cNvCxnSpPr>
          <p:nvPr/>
        </p:nvCxnSpPr>
        <p:spPr bwMode="auto">
          <a:xfrm rot="10800000" flipH="1" flipV="1">
            <a:off x="296863" y="3429000"/>
            <a:ext cx="1587" cy="1588"/>
          </a:xfrm>
          <a:prstGeom prst="curvedConnector3">
            <a:avLst>
              <a:gd name="adj1" fmla="val -14400000"/>
            </a:avLst>
          </a:prstGeom>
          <a:noFill/>
          <a:ln w="12700">
            <a:solidFill>
              <a:schemeClr val="tx1"/>
            </a:solidFill>
            <a:round/>
            <a:headEnd/>
            <a:tailEnd/>
          </a:ln>
          <a:effectLst/>
        </p:spPr>
      </p:cxnSp>
      <p:sp>
        <p:nvSpPr>
          <p:cNvPr id="62528" name="Freeform 64"/>
          <p:cNvSpPr>
            <a:spLocks/>
          </p:cNvSpPr>
          <p:nvPr/>
        </p:nvSpPr>
        <p:spPr bwMode="auto">
          <a:xfrm>
            <a:off x="1965325" y="3559175"/>
            <a:ext cx="161925" cy="73025"/>
          </a:xfrm>
          <a:custGeom>
            <a:avLst/>
            <a:gdLst/>
            <a:ahLst/>
            <a:cxnLst>
              <a:cxn ang="0">
                <a:pos x="76" y="0"/>
              </a:cxn>
              <a:cxn ang="0">
                <a:pos x="94" y="6"/>
              </a:cxn>
              <a:cxn ang="0">
                <a:pos x="102" y="18"/>
              </a:cxn>
              <a:cxn ang="0">
                <a:pos x="60" y="32"/>
              </a:cxn>
              <a:cxn ang="0">
                <a:pos x="48" y="36"/>
              </a:cxn>
              <a:cxn ang="0">
                <a:pos x="42" y="40"/>
              </a:cxn>
              <a:cxn ang="0">
                <a:pos x="30" y="44"/>
              </a:cxn>
              <a:cxn ang="0">
                <a:pos x="0" y="32"/>
              </a:cxn>
              <a:cxn ang="0">
                <a:pos x="30" y="20"/>
              </a:cxn>
              <a:cxn ang="0">
                <a:pos x="48" y="10"/>
              </a:cxn>
              <a:cxn ang="0">
                <a:pos x="72" y="2"/>
              </a:cxn>
              <a:cxn ang="0">
                <a:pos x="76" y="0"/>
              </a:cxn>
            </a:cxnLst>
            <a:rect l="0" t="0" r="r" b="b"/>
            <a:pathLst>
              <a:path w="102" h="46">
                <a:moveTo>
                  <a:pt x="76" y="0"/>
                </a:moveTo>
                <a:cubicBezTo>
                  <a:pt x="82" y="1"/>
                  <a:pt x="89" y="0"/>
                  <a:pt x="94" y="6"/>
                </a:cubicBezTo>
                <a:cubicBezTo>
                  <a:pt x="97" y="9"/>
                  <a:pt x="102" y="18"/>
                  <a:pt x="102" y="18"/>
                </a:cubicBezTo>
                <a:cubicBezTo>
                  <a:pt x="86" y="28"/>
                  <a:pt x="78" y="29"/>
                  <a:pt x="60" y="32"/>
                </a:cubicBezTo>
                <a:cubicBezTo>
                  <a:pt x="56" y="33"/>
                  <a:pt x="51" y="33"/>
                  <a:pt x="48" y="36"/>
                </a:cubicBezTo>
                <a:cubicBezTo>
                  <a:pt x="46" y="37"/>
                  <a:pt x="44" y="39"/>
                  <a:pt x="42" y="40"/>
                </a:cubicBezTo>
                <a:cubicBezTo>
                  <a:pt x="38" y="41"/>
                  <a:pt x="30" y="44"/>
                  <a:pt x="30" y="44"/>
                </a:cubicBezTo>
                <a:cubicBezTo>
                  <a:pt x="14" y="42"/>
                  <a:pt x="4" y="46"/>
                  <a:pt x="0" y="32"/>
                </a:cubicBezTo>
                <a:cubicBezTo>
                  <a:pt x="4" y="18"/>
                  <a:pt x="19" y="27"/>
                  <a:pt x="30" y="20"/>
                </a:cubicBezTo>
                <a:cubicBezTo>
                  <a:pt x="35" y="12"/>
                  <a:pt x="38" y="12"/>
                  <a:pt x="48" y="10"/>
                </a:cubicBezTo>
                <a:cubicBezTo>
                  <a:pt x="60" y="14"/>
                  <a:pt x="60" y="4"/>
                  <a:pt x="72" y="2"/>
                </a:cubicBezTo>
                <a:cubicBezTo>
                  <a:pt x="81" y="4"/>
                  <a:pt x="81" y="5"/>
                  <a:pt x="76" y="0"/>
                </a:cubicBezTo>
                <a:close/>
              </a:path>
            </a:pathLst>
          </a:custGeom>
          <a:noFill/>
          <a:ln w="12700" cap="flat" cmpd="sng">
            <a:solidFill>
              <a:srgbClr val="775071"/>
            </a:solidFill>
            <a:prstDash val="solid"/>
            <a:round/>
            <a:headEnd type="none" w="med" len="med"/>
            <a:tailEnd type="none" w="med" len="me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57" descr="06_18_Chloroplast-U"/>
          <p:cNvPicPr>
            <a:picLocks noChangeAspect="1" noChangeArrowheads="1"/>
          </p:cNvPicPr>
          <p:nvPr/>
        </p:nvPicPr>
        <p:blipFill>
          <a:blip r:embed="rId3" cstate="print"/>
          <a:srcRect/>
          <a:stretch>
            <a:fillRect/>
          </a:stretch>
        </p:blipFill>
        <p:spPr bwMode="auto">
          <a:xfrm>
            <a:off x="296863" y="2074863"/>
            <a:ext cx="8548687" cy="2706687"/>
          </a:xfrm>
          <a:prstGeom prst="rect">
            <a:avLst/>
          </a:prstGeom>
          <a:noFill/>
          <a:ln w="9525">
            <a:noFill/>
            <a:miter lim="800000"/>
            <a:headEnd/>
            <a:tailEnd/>
          </a:ln>
        </p:spPr>
      </p:pic>
      <p:sp>
        <p:nvSpPr>
          <p:cNvPr id="66563" name="Line 51"/>
          <p:cNvSpPr>
            <a:spLocks noChangeShapeType="1"/>
          </p:cNvSpPr>
          <p:nvPr/>
        </p:nvSpPr>
        <p:spPr bwMode="auto">
          <a:xfrm flipH="1">
            <a:off x="7069138" y="3111500"/>
            <a:ext cx="254000" cy="642938"/>
          </a:xfrm>
          <a:prstGeom prst="line">
            <a:avLst/>
          </a:prstGeom>
          <a:noFill/>
          <a:ln w="25400">
            <a:solidFill>
              <a:schemeClr val="bg1"/>
            </a:solidFill>
            <a:round/>
            <a:headEnd/>
            <a:tailEnd/>
          </a:ln>
        </p:spPr>
        <p:txBody>
          <a:bodyPr wrap="none" anchor="ctr"/>
          <a:lstStyle/>
          <a:p>
            <a:endParaRPr lang="en-US"/>
          </a:p>
        </p:txBody>
      </p:sp>
      <p:sp>
        <p:nvSpPr>
          <p:cNvPr id="66564" name="Line 52"/>
          <p:cNvSpPr>
            <a:spLocks noChangeShapeType="1"/>
          </p:cNvSpPr>
          <p:nvPr/>
        </p:nvSpPr>
        <p:spPr bwMode="auto">
          <a:xfrm flipH="1">
            <a:off x="7064375" y="3533775"/>
            <a:ext cx="538163" cy="220663"/>
          </a:xfrm>
          <a:prstGeom prst="line">
            <a:avLst/>
          </a:prstGeom>
          <a:noFill/>
          <a:ln w="25400">
            <a:solidFill>
              <a:schemeClr val="bg1"/>
            </a:solidFill>
            <a:round/>
            <a:headEnd/>
            <a:tailEnd/>
          </a:ln>
        </p:spPr>
        <p:txBody>
          <a:bodyPr wrap="none" anchor="ctr"/>
          <a:lstStyle/>
          <a:p>
            <a:endParaRPr lang="en-US"/>
          </a:p>
        </p:txBody>
      </p:sp>
      <p:sp>
        <p:nvSpPr>
          <p:cNvPr id="66565" name="Line 35"/>
          <p:cNvSpPr>
            <a:spLocks noChangeShapeType="1"/>
          </p:cNvSpPr>
          <p:nvPr/>
        </p:nvSpPr>
        <p:spPr bwMode="auto">
          <a:xfrm flipH="1" flipV="1">
            <a:off x="3767138" y="2459038"/>
            <a:ext cx="909637" cy="479425"/>
          </a:xfrm>
          <a:prstGeom prst="line">
            <a:avLst/>
          </a:prstGeom>
          <a:noFill/>
          <a:ln w="25400">
            <a:solidFill>
              <a:schemeClr val="bg1"/>
            </a:solidFill>
            <a:round/>
            <a:headEnd/>
            <a:tailEnd/>
          </a:ln>
        </p:spPr>
        <p:txBody>
          <a:bodyPr wrap="none" anchor="ctr"/>
          <a:lstStyle/>
          <a:p>
            <a:endParaRPr lang="en-US"/>
          </a:p>
        </p:txBody>
      </p:sp>
      <p:sp>
        <p:nvSpPr>
          <p:cNvPr id="66566" name="Line 36"/>
          <p:cNvSpPr>
            <a:spLocks noChangeShapeType="1"/>
          </p:cNvSpPr>
          <p:nvPr/>
        </p:nvSpPr>
        <p:spPr bwMode="auto">
          <a:xfrm>
            <a:off x="3810000" y="3243263"/>
            <a:ext cx="508000" cy="0"/>
          </a:xfrm>
          <a:prstGeom prst="line">
            <a:avLst/>
          </a:prstGeom>
          <a:noFill/>
          <a:ln w="25400">
            <a:solidFill>
              <a:schemeClr val="bg1"/>
            </a:solidFill>
            <a:round/>
            <a:headEnd/>
            <a:tailEnd/>
          </a:ln>
        </p:spPr>
        <p:txBody>
          <a:bodyPr wrap="none" anchor="ctr"/>
          <a:lstStyle/>
          <a:p>
            <a:endParaRPr lang="en-US"/>
          </a:p>
        </p:txBody>
      </p:sp>
      <p:sp>
        <p:nvSpPr>
          <p:cNvPr id="66567" name="AutoShape 37"/>
          <p:cNvSpPr>
            <a:spLocks/>
          </p:cNvSpPr>
          <p:nvPr/>
        </p:nvSpPr>
        <p:spPr bwMode="auto">
          <a:xfrm rot="10800000">
            <a:off x="4278313" y="3175000"/>
            <a:ext cx="80962" cy="134938"/>
          </a:xfrm>
          <a:prstGeom prst="rightBrace">
            <a:avLst>
              <a:gd name="adj1" fmla="val 13889"/>
              <a:gd name="adj2" fmla="val 50000"/>
            </a:avLst>
          </a:prstGeom>
          <a:noFill/>
          <a:ln w="25400">
            <a:solidFill>
              <a:schemeClr val="bg1"/>
            </a:solidFill>
            <a:round/>
            <a:headEnd/>
            <a:tailEnd/>
          </a:ln>
        </p:spPr>
        <p:txBody>
          <a:bodyPr wrap="none" anchor="ctr"/>
          <a:lstStyle/>
          <a:p>
            <a:endParaRPr lang="en-US"/>
          </a:p>
        </p:txBody>
      </p:sp>
      <p:sp>
        <p:nvSpPr>
          <p:cNvPr id="66568" name="Rectangle 2"/>
          <p:cNvSpPr>
            <a:spLocks noGrp="1" noChangeArrowheads="1"/>
          </p:cNvSpPr>
          <p:nvPr>
            <p:ph type="ctrTitle"/>
          </p:nvPr>
        </p:nvSpPr>
        <p:spPr bwMode="auto">
          <a:xfrm>
            <a:off x="152400" y="0"/>
            <a:ext cx="1981200" cy="304800"/>
          </a:xfrm>
          <a:noFill/>
          <a:ln w="3175">
            <a:miter lim="800000"/>
            <a:headEnd/>
            <a:tailEnd/>
          </a:ln>
        </p:spPr>
        <p:txBody>
          <a:bodyPr vert="horz" wrap="square" lIns="91440" tIns="45720" rIns="91440" bIns="45720" numCol="1" anchor="t" anchorCtr="0" compatLnSpc="1">
            <a:prstTxWarp prst="textNoShape">
              <a:avLst/>
            </a:prstTxWarp>
          </a:bodyPr>
          <a:lstStyle/>
          <a:p>
            <a:pPr algn="l" eaLnBrk="1" hangingPunct="1"/>
            <a:r>
              <a:rPr lang="en-US" sz="1200" dirty="0" smtClean="0">
                <a:latin typeface="Arial" charset="0"/>
              </a:rPr>
              <a:t>Figure 6.18</a:t>
            </a:r>
          </a:p>
        </p:txBody>
      </p:sp>
      <p:sp>
        <p:nvSpPr>
          <p:cNvPr id="66569" name="Text Box 3"/>
          <p:cNvSpPr txBox="1">
            <a:spLocks noChangeArrowheads="1"/>
          </p:cNvSpPr>
          <p:nvPr/>
        </p:nvSpPr>
        <p:spPr bwMode="auto">
          <a:xfrm>
            <a:off x="2003425" y="2209800"/>
            <a:ext cx="828675" cy="146050"/>
          </a:xfrm>
          <a:prstGeom prst="rect">
            <a:avLst/>
          </a:prstGeom>
          <a:noFill/>
          <a:ln w="9525">
            <a:noFill/>
            <a:miter lim="800000"/>
            <a:headEnd/>
            <a:tailEnd/>
          </a:ln>
        </p:spPr>
        <p:txBody>
          <a:bodyPr wrap="none" lIns="0" tIns="0" rIns="0" bIns="0"/>
          <a:lstStyle/>
          <a:p>
            <a:r>
              <a:rPr lang="en-US" sz="1100" b="1">
                <a:latin typeface="Arial" charset="0"/>
              </a:rPr>
              <a:t>Ribosomes</a:t>
            </a:r>
          </a:p>
        </p:txBody>
      </p:sp>
      <p:sp>
        <p:nvSpPr>
          <p:cNvPr id="66570" name="Text Box 6"/>
          <p:cNvSpPr txBox="1">
            <a:spLocks noChangeArrowheads="1"/>
          </p:cNvSpPr>
          <p:nvPr/>
        </p:nvSpPr>
        <p:spPr bwMode="auto">
          <a:xfrm>
            <a:off x="3254375" y="2368550"/>
            <a:ext cx="479425" cy="158750"/>
          </a:xfrm>
          <a:prstGeom prst="rect">
            <a:avLst/>
          </a:prstGeom>
          <a:noFill/>
          <a:ln w="9525">
            <a:noFill/>
            <a:miter lim="800000"/>
            <a:headEnd/>
            <a:tailEnd/>
          </a:ln>
        </p:spPr>
        <p:txBody>
          <a:bodyPr wrap="none" lIns="0" tIns="0" rIns="0" bIns="0"/>
          <a:lstStyle/>
          <a:p>
            <a:r>
              <a:rPr lang="en-US" sz="1100" b="1">
                <a:latin typeface="Arial" charset="0"/>
              </a:rPr>
              <a:t>Stroma</a:t>
            </a:r>
          </a:p>
        </p:txBody>
      </p:sp>
      <p:sp>
        <p:nvSpPr>
          <p:cNvPr id="66571" name="Text Box 8"/>
          <p:cNvSpPr txBox="1">
            <a:spLocks noChangeArrowheads="1"/>
          </p:cNvSpPr>
          <p:nvPr/>
        </p:nvSpPr>
        <p:spPr bwMode="auto">
          <a:xfrm>
            <a:off x="2987675" y="2724150"/>
            <a:ext cx="1025525" cy="139700"/>
          </a:xfrm>
          <a:prstGeom prst="rect">
            <a:avLst/>
          </a:prstGeom>
          <a:noFill/>
          <a:ln w="9525">
            <a:noFill/>
            <a:miter lim="800000"/>
            <a:headEnd/>
            <a:tailEnd/>
          </a:ln>
        </p:spPr>
        <p:txBody>
          <a:bodyPr wrap="none" lIns="0" tIns="0" rIns="0" bIns="0"/>
          <a:lstStyle/>
          <a:p>
            <a:r>
              <a:rPr lang="en-US" sz="1100" b="1">
                <a:latin typeface="Arial" charset="0"/>
              </a:rPr>
              <a:t>Inner and outer</a:t>
            </a:r>
          </a:p>
        </p:txBody>
      </p:sp>
      <p:sp>
        <p:nvSpPr>
          <p:cNvPr id="66572" name="Text Box 9"/>
          <p:cNvSpPr txBox="1">
            <a:spLocks noChangeArrowheads="1"/>
          </p:cNvSpPr>
          <p:nvPr/>
        </p:nvSpPr>
        <p:spPr bwMode="auto">
          <a:xfrm>
            <a:off x="3108325" y="2895600"/>
            <a:ext cx="796925" cy="139700"/>
          </a:xfrm>
          <a:prstGeom prst="rect">
            <a:avLst/>
          </a:prstGeom>
          <a:noFill/>
          <a:ln w="9525">
            <a:noFill/>
            <a:miter lim="800000"/>
            <a:headEnd/>
            <a:tailEnd/>
          </a:ln>
        </p:spPr>
        <p:txBody>
          <a:bodyPr wrap="none" lIns="0" tIns="0" rIns="0" bIns="0"/>
          <a:lstStyle/>
          <a:p>
            <a:r>
              <a:rPr lang="en-US" sz="1100" b="1">
                <a:latin typeface="Arial" charset="0"/>
              </a:rPr>
              <a:t>membranes</a:t>
            </a:r>
          </a:p>
        </p:txBody>
      </p:sp>
      <p:sp>
        <p:nvSpPr>
          <p:cNvPr id="66573" name="Text Box 10"/>
          <p:cNvSpPr txBox="1">
            <a:spLocks noChangeArrowheads="1"/>
          </p:cNvSpPr>
          <p:nvPr/>
        </p:nvSpPr>
        <p:spPr bwMode="auto">
          <a:xfrm>
            <a:off x="3228975" y="3155950"/>
            <a:ext cx="568325" cy="139700"/>
          </a:xfrm>
          <a:prstGeom prst="rect">
            <a:avLst/>
          </a:prstGeom>
          <a:noFill/>
          <a:ln w="9525">
            <a:noFill/>
            <a:miter lim="800000"/>
            <a:headEnd/>
            <a:tailEnd/>
          </a:ln>
        </p:spPr>
        <p:txBody>
          <a:bodyPr wrap="none" lIns="0" tIns="0" rIns="0" bIns="0"/>
          <a:lstStyle/>
          <a:p>
            <a:r>
              <a:rPr lang="en-US" sz="1100" b="1">
                <a:latin typeface="Arial" charset="0"/>
              </a:rPr>
              <a:t>Granum</a:t>
            </a:r>
          </a:p>
        </p:txBody>
      </p:sp>
      <p:sp>
        <p:nvSpPr>
          <p:cNvPr id="66574" name="Text Box 11"/>
          <p:cNvSpPr txBox="1">
            <a:spLocks noChangeArrowheads="1"/>
          </p:cNvSpPr>
          <p:nvPr/>
        </p:nvSpPr>
        <p:spPr bwMode="auto">
          <a:xfrm>
            <a:off x="5962650" y="4217988"/>
            <a:ext cx="344488" cy="158750"/>
          </a:xfrm>
          <a:prstGeom prst="rect">
            <a:avLst/>
          </a:prstGeom>
          <a:noFill/>
          <a:ln w="9525">
            <a:noFill/>
            <a:miter lim="800000"/>
            <a:headEnd/>
            <a:tailEnd/>
          </a:ln>
        </p:spPr>
        <p:txBody>
          <a:bodyPr wrap="none" lIns="0" tIns="0" rIns="0" bIns="0"/>
          <a:lstStyle/>
          <a:p>
            <a:r>
              <a:rPr lang="en-US" sz="1100" b="1">
                <a:latin typeface="Arial" charset="0"/>
              </a:rPr>
              <a:t>1 </a:t>
            </a:r>
            <a:r>
              <a:rPr lang="en-US" sz="1100" b="1">
                <a:latin typeface="Arial" charset="0"/>
                <a:sym typeface="Symbol" pitchFamily="84" charset="2"/>
              </a:rPr>
              <a:t>m</a:t>
            </a:r>
            <a:endParaRPr lang="en-US" sz="1100" b="1">
              <a:latin typeface="Arial" charset="0"/>
            </a:endParaRPr>
          </a:p>
        </p:txBody>
      </p:sp>
      <p:sp>
        <p:nvSpPr>
          <p:cNvPr id="66575" name="Text Box 12"/>
          <p:cNvSpPr txBox="1">
            <a:spLocks noChangeArrowheads="1"/>
          </p:cNvSpPr>
          <p:nvPr/>
        </p:nvSpPr>
        <p:spPr bwMode="auto">
          <a:xfrm>
            <a:off x="2028825" y="4216400"/>
            <a:ext cx="1482725" cy="139700"/>
          </a:xfrm>
          <a:prstGeom prst="rect">
            <a:avLst/>
          </a:prstGeom>
          <a:noFill/>
          <a:ln w="9525">
            <a:noFill/>
            <a:miter lim="800000"/>
            <a:headEnd/>
            <a:tailEnd/>
          </a:ln>
        </p:spPr>
        <p:txBody>
          <a:bodyPr wrap="none" lIns="0" tIns="0" rIns="0" bIns="0"/>
          <a:lstStyle/>
          <a:p>
            <a:r>
              <a:rPr lang="en-US" sz="1100" b="1">
                <a:latin typeface="Arial" charset="0"/>
              </a:rPr>
              <a:t>Intermembrane space</a:t>
            </a:r>
          </a:p>
        </p:txBody>
      </p:sp>
      <p:sp>
        <p:nvSpPr>
          <p:cNvPr id="66576" name="Text Box 13"/>
          <p:cNvSpPr txBox="1">
            <a:spLocks noChangeArrowheads="1"/>
          </p:cNvSpPr>
          <p:nvPr/>
        </p:nvSpPr>
        <p:spPr bwMode="auto">
          <a:xfrm>
            <a:off x="1120775" y="4222750"/>
            <a:ext cx="663575" cy="146050"/>
          </a:xfrm>
          <a:prstGeom prst="rect">
            <a:avLst/>
          </a:prstGeom>
          <a:noFill/>
          <a:ln w="9525">
            <a:noFill/>
            <a:miter lim="800000"/>
            <a:headEnd/>
            <a:tailEnd/>
          </a:ln>
        </p:spPr>
        <p:txBody>
          <a:bodyPr wrap="none" lIns="0" tIns="0" rIns="0" bIns="0"/>
          <a:lstStyle/>
          <a:p>
            <a:r>
              <a:rPr lang="en-US" sz="1100" b="1">
                <a:latin typeface="Arial" charset="0"/>
              </a:rPr>
              <a:t>Thylakoid</a:t>
            </a:r>
          </a:p>
        </p:txBody>
      </p:sp>
      <p:sp>
        <p:nvSpPr>
          <p:cNvPr id="66577" name="Text Box 14"/>
          <p:cNvSpPr txBox="1">
            <a:spLocks noChangeArrowheads="1"/>
          </p:cNvSpPr>
          <p:nvPr/>
        </p:nvSpPr>
        <p:spPr bwMode="auto">
          <a:xfrm>
            <a:off x="346075" y="4425950"/>
            <a:ext cx="2333625" cy="158750"/>
          </a:xfrm>
          <a:prstGeom prst="rect">
            <a:avLst/>
          </a:prstGeom>
          <a:noFill/>
          <a:ln w="9525">
            <a:noFill/>
            <a:miter lim="800000"/>
            <a:headEnd/>
            <a:tailEnd/>
          </a:ln>
        </p:spPr>
        <p:txBody>
          <a:bodyPr wrap="none" lIns="0" tIns="0" rIns="0" bIns="0"/>
          <a:lstStyle/>
          <a:p>
            <a:r>
              <a:rPr lang="en-US" sz="1100" b="1">
                <a:latin typeface="Arial" charset="0"/>
              </a:rPr>
              <a:t>(a) Diagram and TEM of chloroplast</a:t>
            </a:r>
          </a:p>
        </p:txBody>
      </p:sp>
      <p:sp>
        <p:nvSpPr>
          <p:cNvPr id="66578" name="Line 15"/>
          <p:cNvSpPr>
            <a:spLocks noChangeShapeType="1"/>
          </p:cNvSpPr>
          <p:nvPr/>
        </p:nvSpPr>
        <p:spPr bwMode="auto">
          <a:xfrm flipV="1">
            <a:off x="1812925" y="2374900"/>
            <a:ext cx="533400" cy="358775"/>
          </a:xfrm>
          <a:prstGeom prst="line">
            <a:avLst/>
          </a:prstGeom>
          <a:noFill/>
          <a:ln w="12700">
            <a:solidFill>
              <a:schemeClr val="tx1"/>
            </a:solidFill>
            <a:round/>
            <a:headEnd/>
            <a:tailEnd/>
          </a:ln>
        </p:spPr>
        <p:txBody>
          <a:bodyPr wrap="none" anchor="ctr"/>
          <a:lstStyle/>
          <a:p>
            <a:endParaRPr lang="en-US"/>
          </a:p>
        </p:txBody>
      </p:sp>
      <p:sp>
        <p:nvSpPr>
          <p:cNvPr id="66579" name="Line 16"/>
          <p:cNvSpPr>
            <a:spLocks noChangeShapeType="1"/>
          </p:cNvSpPr>
          <p:nvPr/>
        </p:nvSpPr>
        <p:spPr bwMode="auto">
          <a:xfrm flipV="1">
            <a:off x="2028825" y="2368550"/>
            <a:ext cx="320675" cy="469900"/>
          </a:xfrm>
          <a:prstGeom prst="line">
            <a:avLst/>
          </a:prstGeom>
          <a:noFill/>
          <a:ln w="12700">
            <a:solidFill>
              <a:schemeClr val="tx1"/>
            </a:solidFill>
            <a:round/>
            <a:headEnd/>
            <a:tailEnd/>
          </a:ln>
        </p:spPr>
        <p:txBody>
          <a:bodyPr wrap="none" anchor="ctr"/>
          <a:lstStyle/>
          <a:p>
            <a:endParaRPr lang="en-US"/>
          </a:p>
        </p:txBody>
      </p:sp>
      <p:sp>
        <p:nvSpPr>
          <p:cNvPr id="66580" name="Line 17"/>
          <p:cNvSpPr>
            <a:spLocks noChangeShapeType="1"/>
          </p:cNvSpPr>
          <p:nvPr/>
        </p:nvSpPr>
        <p:spPr bwMode="auto">
          <a:xfrm flipV="1">
            <a:off x="2444750" y="2460625"/>
            <a:ext cx="781050" cy="444500"/>
          </a:xfrm>
          <a:prstGeom prst="line">
            <a:avLst/>
          </a:prstGeom>
          <a:noFill/>
          <a:ln w="12700">
            <a:solidFill>
              <a:schemeClr val="tx1"/>
            </a:solidFill>
            <a:round/>
            <a:headEnd/>
            <a:tailEnd/>
          </a:ln>
        </p:spPr>
        <p:txBody>
          <a:bodyPr wrap="none" anchor="ctr"/>
          <a:lstStyle/>
          <a:p>
            <a:endParaRPr lang="en-US"/>
          </a:p>
        </p:txBody>
      </p:sp>
      <p:sp>
        <p:nvSpPr>
          <p:cNvPr id="66581" name="Line 18"/>
          <p:cNvSpPr>
            <a:spLocks noChangeShapeType="1"/>
          </p:cNvSpPr>
          <p:nvPr/>
        </p:nvSpPr>
        <p:spPr bwMode="auto">
          <a:xfrm flipV="1">
            <a:off x="2686050" y="2819400"/>
            <a:ext cx="273050" cy="165100"/>
          </a:xfrm>
          <a:prstGeom prst="line">
            <a:avLst/>
          </a:prstGeom>
          <a:noFill/>
          <a:ln w="12700">
            <a:solidFill>
              <a:schemeClr val="tx1"/>
            </a:solidFill>
            <a:round/>
            <a:headEnd/>
            <a:tailEnd/>
          </a:ln>
        </p:spPr>
        <p:txBody>
          <a:bodyPr wrap="none" anchor="ctr"/>
          <a:lstStyle/>
          <a:p>
            <a:endParaRPr lang="en-US"/>
          </a:p>
        </p:txBody>
      </p:sp>
      <p:sp>
        <p:nvSpPr>
          <p:cNvPr id="66582" name="Line 19"/>
          <p:cNvSpPr>
            <a:spLocks noChangeShapeType="1"/>
          </p:cNvSpPr>
          <p:nvPr/>
        </p:nvSpPr>
        <p:spPr bwMode="auto">
          <a:xfrm flipV="1">
            <a:off x="2835275" y="2819400"/>
            <a:ext cx="123825" cy="168275"/>
          </a:xfrm>
          <a:prstGeom prst="line">
            <a:avLst/>
          </a:prstGeom>
          <a:noFill/>
          <a:ln w="12700">
            <a:solidFill>
              <a:schemeClr val="tx1"/>
            </a:solidFill>
            <a:round/>
            <a:headEnd/>
            <a:tailEnd/>
          </a:ln>
        </p:spPr>
        <p:txBody>
          <a:bodyPr wrap="none" anchor="ctr"/>
          <a:lstStyle/>
          <a:p>
            <a:endParaRPr lang="en-US"/>
          </a:p>
        </p:txBody>
      </p:sp>
      <p:sp>
        <p:nvSpPr>
          <p:cNvPr id="66583" name="Line 20"/>
          <p:cNvSpPr>
            <a:spLocks noChangeShapeType="1"/>
          </p:cNvSpPr>
          <p:nvPr/>
        </p:nvSpPr>
        <p:spPr bwMode="auto">
          <a:xfrm flipV="1">
            <a:off x="2854325" y="3246438"/>
            <a:ext cx="323850" cy="314325"/>
          </a:xfrm>
          <a:prstGeom prst="line">
            <a:avLst/>
          </a:prstGeom>
          <a:noFill/>
          <a:ln w="12700">
            <a:solidFill>
              <a:schemeClr val="tx1"/>
            </a:solidFill>
            <a:round/>
            <a:headEnd/>
            <a:tailEnd/>
          </a:ln>
        </p:spPr>
        <p:txBody>
          <a:bodyPr wrap="none" anchor="ctr"/>
          <a:lstStyle/>
          <a:p>
            <a:endParaRPr lang="en-US"/>
          </a:p>
        </p:txBody>
      </p:sp>
      <p:sp>
        <p:nvSpPr>
          <p:cNvPr id="66584" name="Line 21"/>
          <p:cNvSpPr>
            <a:spLocks noChangeShapeType="1"/>
          </p:cNvSpPr>
          <p:nvPr/>
        </p:nvSpPr>
        <p:spPr bwMode="auto">
          <a:xfrm>
            <a:off x="2486025" y="3883025"/>
            <a:ext cx="314325" cy="212725"/>
          </a:xfrm>
          <a:prstGeom prst="line">
            <a:avLst/>
          </a:prstGeom>
          <a:noFill/>
          <a:ln w="12700">
            <a:solidFill>
              <a:schemeClr val="tx1"/>
            </a:solidFill>
            <a:round/>
            <a:headEnd/>
            <a:tailEnd/>
          </a:ln>
        </p:spPr>
        <p:txBody>
          <a:bodyPr wrap="none" anchor="ctr"/>
          <a:lstStyle/>
          <a:p>
            <a:endParaRPr lang="en-US"/>
          </a:p>
        </p:txBody>
      </p:sp>
      <p:sp>
        <p:nvSpPr>
          <p:cNvPr id="66585" name="Line 22"/>
          <p:cNvSpPr>
            <a:spLocks noChangeShapeType="1"/>
          </p:cNvSpPr>
          <p:nvPr/>
        </p:nvSpPr>
        <p:spPr bwMode="auto">
          <a:xfrm flipH="1">
            <a:off x="2432050" y="4124325"/>
            <a:ext cx="38100" cy="117475"/>
          </a:xfrm>
          <a:prstGeom prst="line">
            <a:avLst/>
          </a:prstGeom>
          <a:noFill/>
          <a:ln w="12700">
            <a:solidFill>
              <a:schemeClr val="tx1"/>
            </a:solidFill>
            <a:round/>
            <a:headEnd/>
            <a:tailEnd/>
          </a:ln>
        </p:spPr>
        <p:txBody>
          <a:bodyPr wrap="none" anchor="ctr"/>
          <a:lstStyle/>
          <a:p>
            <a:endParaRPr lang="en-US"/>
          </a:p>
        </p:txBody>
      </p:sp>
      <p:grpSp>
        <p:nvGrpSpPr>
          <p:cNvPr id="2" name="Group 29"/>
          <p:cNvGrpSpPr>
            <a:grpSpLocks/>
          </p:cNvGrpSpPr>
          <p:nvPr/>
        </p:nvGrpSpPr>
        <p:grpSpPr bwMode="auto">
          <a:xfrm>
            <a:off x="1466850" y="3857625"/>
            <a:ext cx="180975" cy="358775"/>
            <a:chOff x="924" y="2430"/>
            <a:chExt cx="114" cy="226"/>
          </a:xfrm>
        </p:grpSpPr>
        <p:sp>
          <p:nvSpPr>
            <p:cNvPr id="66606" name="Line 23"/>
            <p:cNvSpPr>
              <a:spLocks noChangeShapeType="1"/>
            </p:cNvSpPr>
            <p:nvPr/>
          </p:nvSpPr>
          <p:spPr bwMode="auto">
            <a:xfrm flipV="1">
              <a:off x="924" y="2452"/>
              <a:ext cx="62" cy="204"/>
            </a:xfrm>
            <a:prstGeom prst="line">
              <a:avLst/>
            </a:prstGeom>
            <a:noFill/>
            <a:ln w="12700">
              <a:solidFill>
                <a:schemeClr val="tx1"/>
              </a:solidFill>
              <a:round/>
              <a:headEnd/>
              <a:tailEnd/>
            </a:ln>
          </p:spPr>
          <p:txBody>
            <a:bodyPr wrap="none" anchor="ctr"/>
            <a:lstStyle/>
            <a:p>
              <a:endParaRPr lang="en-US"/>
            </a:p>
          </p:txBody>
        </p:sp>
        <p:sp>
          <p:nvSpPr>
            <p:cNvPr id="66607" name="Line 24"/>
            <p:cNvSpPr>
              <a:spLocks noChangeShapeType="1"/>
            </p:cNvSpPr>
            <p:nvPr/>
          </p:nvSpPr>
          <p:spPr bwMode="auto">
            <a:xfrm>
              <a:off x="1000" y="2432"/>
              <a:ext cx="38" cy="0"/>
            </a:xfrm>
            <a:prstGeom prst="line">
              <a:avLst/>
            </a:prstGeom>
            <a:noFill/>
            <a:ln w="12700">
              <a:solidFill>
                <a:schemeClr val="tx1"/>
              </a:solidFill>
              <a:round/>
              <a:headEnd/>
              <a:tailEnd/>
            </a:ln>
          </p:spPr>
          <p:txBody>
            <a:bodyPr wrap="none" anchor="ctr"/>
            <a:lstStyle/>
            <a:p>
              <a:endParaRPr lang="en-US"/>
            </a:p>
          </p:txBody>
        </p:sp>
        <p:sp>
          <p:nvSpPr>
            <p:cNvPr id="66608" name="Line 25"/>
            <p:cNvSpPr>
              <a:spLocks noChangeShapeType="1"/>
            </p:cNvSpPr>
            <p:nvPr/>
          </p:nvSpPr>
          <p:spPr bwMode="auto">
            <a:xfrm>
              <a:off x="1000" y="2478"/>
              <a:ext cx="38" cy="0"/>
            </a:xfrm>
            <a:prstGeom prst="line">
              <a:avLst/>
            </a:prstGeom>
            <a:noFill/>
            <a:ln w="12700">
              <a:solidFill>
                <a:schemeClr val="tx1"/>
              </a:solidFill>
              <a:round/>
              <a:headEnd/>
              <a:tailEnd/>
            </a:ln>
          </p:spPr>
          <p:txBody>
            <a:bodyPr wrap="none" anchor="ctr"/>
            <a:lstStyle/>
            <a:p>
              <a:endParaRPr lang="en-US"/>
            </a:p>
          </p:txBody>
        </p:sp>
        <p:sp>
          <p:nvSpPr>
            <p:cNvPr id="66609" name="Line 26"/>
            <p:cNvSpPr>
              <a:spLocks noChangeShapeType="1"/>
            </p:cNvSpPr>
            <p:nvPr/>
          </p:nvSpPr>
          <p:spPr bwMode="auto">
            <a:xfrm>
              <a:off x="1002" y="2430"/>
              <a:ext cx="0" cy="52"/>
            </a:xfrm>
            <a:prstGeom prst="line">
              <a:avLst/>
            </a:prstGeom>
            <a:noFill/>
            <a:ln w="12700">
              <a:solidFill>
                <a:schemeClr val="tx1"/>
              </a:solidFill>
              <a:round/>
              <a:headEnd/>
              <a:tailEnd/>
            </a:ln>
          </p:spPr>
          <p:txBody>
            <a:bodyPr wrap="none" anchor="ctr"/>
            <a:lstStyle/>
            <a:p>
              <a:endParaRPr lang="en-US"/>
            </a:p>
          </p:txBody>
        </p:sp>
        <p:sp>
          <p:nvSpPr>
            <p:cNvPr id="66610" name="Line 28"/>
            <p:cNvSpPr>
              <a:spLocks noChangeShapeType="1"/>
            </p:cNvSpPr>
            <p:nvPr/>
          </p:nvSpPr>
          <p:spPr bwMode="auto">
            <a:xfrm>
              <a:off x="982" y="2454"/>
              <a:ext cx="16" cy="0"/>
            </a:xfrm>
            <a:prstGeom prst="line">
              <a:avLst/>
            </a:prstGeom>
            <a:noFill/>
            <a:ln w="12700">
              <a:solidFill>
                <a:schemeClr val="tx1"/>
              </a:solidFill>
              <a:round/>
              <a:headEnd/>
              <a:tailEnd/>
            </a:ln>
          </p:spPr>
          <p:txBody>
            <a:bodyPr wrap="none" anchor="ctr"/>
            <a:lstStyle/>
            <a:p>
              <a:endParaRPr lang="en-US"/>
            </a:p>
          </p:txBody>
        </p:sp>
      </p:grpSp>
      <p:sp>
        <p:nvSpPr>
          <p:cNvPr id="66587" name="Line 30"/>
          <p:cNvSpPr>
            <a:spLocks noChangeShapeType="1"/>
          </p:cNvSpPr>
          <p:nvPr/>
        </p:nvSpPr>
        <p:spPr bwMode="auto">
          <a:xfrm flipH="1" flipV="1">
            <a:off x="3759200" y="2459038"/>
            <a:ext cx="909638" cy="479425"/>
          </a:xfrm>
          <a:prstGeom prst="line">
            <a:avLst/>
          </a:prstGeom>
          <a:noFill/>
          <a:ln w="12700">
            <a:solidFill>
              <a:schemeClr val="tx1"/>
            </a:solidFill>
            <a:round/>
            <a:headEnd/>
            <a:tailEnd/>
          </a:ln>
        </p:spPr>
        <p:txBody>
          <a:bodyPr wrap="none" anchor="ctr"/>
          <a:lstStyle/>
          <a:p>
            <a:endParaRPr lang="en-US"/>
          </a:p>
        </p:txBody>
      </p:sp>
      <p:sp>
        <p:nvSpPr>
          <p:cNvPr id="66588" name="Line 31"/>
          <p:cNvSpPr>
            <a:spLocks noChangeShapeType="1"/>
          </p:cNvSpPr>
          <p:nvPr/>
        </p:nvSpPr>
        <p:spPr bwMode="auto">
          <a:xfrm>
            <a:off x="4021138" y="2827338"/>
            <a:ext cx="309562" cy="165100"/>
          </a:xfrm>
          <a:prstGeom prst="line">
            <a:avLst/>
          </a:prstGeom>
          <a:noFill/>
          <a:ln w="12700">
            <a:solidFill>
              <a:schemeClr val="tx1"/>
            </a:solidFill>
            <a:round/>
            <a:headEnd/>
            <a:tailEnd/>
          </a:ln>
        </p:spPr>
        <p:txBody>
          <a:bodyPr wrap="none" anchor="ctr"/>
          <a:lstStyle/>
          <a:p>
            <a:endParaRPr lang="en-US"/>
          </a:p>
        </p:txBody>
      </p:sp>
      <p:sp>
        <p:nvSpPr>
          <p:cNvPr id="66589" name="Line 32"/>
          <p:cNvSpPr>
            <a:spLocks noChangeShapeType="1"/>
          </p:cNvSpPr>
          <p:nvPr/>
        </p:nvSpPr>
        <p:spPr bwMode="auto">
          <a:xfrm>
            <a:off x="3802063" y="3243263"/>
            <a:ext cx="508000" cy="0"/>
          </a:xfrm>
          <a:prstGeom prst="line">
            <a:avLst/>
          </a:prstGeom>
          <a:noFill/>
          <a:ln w="12700">
            <a:solidFill>
              <a:schemeClr val="tx1"/>
            </a:solidFill>
            <a:round/>
            <a:headEnd/>
            <a:tailEnd/>
          </a:ln>
        </p:spPr>
        <p:txBody>
          <a:bodyPr wrap="none" anchor="ctr"/>
          <a:lstStyle/>
          <a:p>
            <a:endParaRPr lang="en-US"/>
          </a:p>
        </p:txBody>
      </p:sp>
      <p:sp>
        <p:nvSpPr>
          <p:cNvPr id="66590" name="AutoShape 33"/>
          <p:cNvSpPr>
            <a:spLocks/>
          </p:cNvSpPr>
          <p:nvPr/>
        </p:nvSpPr>
        <p:spPr bwMode="auto">
          <a:xfrm>
            <a:off x="2725738" y="3319463"/>
            <a:ext cx="144462" cy="477837"/>
          </a:xfrm>
          <a:prstGeom prst="rightBrace">
            <a:avLst>
              <a:gd name="adj1" fmla="val 27564"/>
              <a:gd name="adj2" fmla="val 50000"/>
            </a:avLst>
          </a:prstGeom>
          <a:noFill/>
          <a:ln w="12700">
            <a:solidFill>
              <a:schemeClr val="tx1"/>
            </a:solidFill>
            <a:round/>
            <a:headEnd/>
            <a:tailEnd/>
          </a:ln>
        </p:spPr>
        <p:txBody>
          <a:bodyPr wrap="none" anchor="ctr"/>
          <a:lstStyle/>
          <a:p>
            <a:endParaRPr lang="en-US"/>
          </a:p>
        </p:txBody>
      </p:sp>
      <p:sp>
        <p:nvSpPr>
          <p:cNvPr id="66591" name="AutoShape 34"/>
          <p:cNvSpPr>
            <a:spLocks/>
          </p:cNvSpPr>
          <p:nvPr/>
        </p:nvSpPr>
        <p:spPr bwMode="auto">
          <a:xfrm rot="10800000">
            <a:off x="4270375" y="3175000"/>
            <a:ext cx="80963" cy="134938"/>
          </a:xfrm>
          <a:prstGeom prst="rightBrace">
            <a:avLst>
              <a:gd name="adj1" fmla="val 13889"/>
              <a:gd name="adj2" fmla="val 50000"/>
            </a:avLst>
          </a:prstGeom>
          <a:noFill/>
          <a:ln w="12700">
            <a:solidFill>
              <a:schemeClr val="tx1"/>
            </a:solidFill>
            <a:round/>
            <a:headEnd/>
            <a:tailEnd/>
          </a:ln>
        </p:spPr>
        <p:txBody>
          <a:bodyPr wrap="none" anchor="ctr"/>
          <a:lstStyle/>
          <a:p>
            <a:endParaRPr lang="en-US"/>
          </a:p>
        </p:txBody>
      </p:sp>
      <p:grpSp>
        <p:nvGrpSpPr>
          <p:cNvPr id="3" name="Group 41"/>
          <p:cNvGrpSpPr>
            <a:grpSpLocks/>
          </p:cNvGrpSpPr>
          <p:nvPr/>
        </p:nvGrpSpPr>
        <p:grpSpPr bwMode="auto">
          <a:xfrm>
            <a:off x="5943600" y="4165600"/>
            <a:ext cx="368300" cy="88900"/>
            <a:chOff x="3744" y="2624"/>
            <a:chExt cx="232" cy="56"/>
          </a:xfrm>
        </p:grpSpPr>
        <p:sp>
          <p:nvSpPr>
            <p:cNvPr id="66603" name="Line 38"/>
            <p:cNvSpPr>
              <a:spLocks noChangeShapeType="1"/>
            </p:cNvSpPr>
            <p:nvPr/>
          </p:nvSpPr>
          <p:spPr bwMode="auto">
            <a:xfrm>
              <a:off x="3747" y="2624"/>
              <a:ext cx="0" cy="56"/>
            </a:xfrm>
            <a:prstGeom prst="line">
              <a:avLst/>
            </a:prstGeom>
            <a:noFill/>
            <a:ln w="12700">
              <a:solidFill>
                <a:schemeClr val="tx1"/>
              </a:solidFill>
              <a:round/>
              <a:headEnd/>
              <a:tailEnd/>
            </a:ln>
          </p:spPr>
          <p:txBody>
            <a:bodyPr wrap="none" anchor="ctr"/>
            <a:lstStyle/>
            <a:p>
              <a:endParaRPr lang="en-US"/>
            </a:p>
          </p:txBody>
        </p:sp>
        <p:sp>
          <p:nvSpPr>
            <p:cNvPr id="66604" name="Line 39"/>
            <p:cNvSpPr>
              <a:spLocks noChangeShapeType="1"/>
            </p:cNvSpPr>
            <p:nvPr/>
          </p:nvSpPr>
          <p:spPr bwMode="auto">
            <a:xfrm>
              <a:off x="3971" y="2624"/>
              <a:ext cx="0" cy="56"/>
            </a:xfrm>
            <a:prstGeom prst="line">
              <a:avLst/>
            </a:prstGeom>
            <a:noFill/>
            <a:ln w="12700">
              <a:solidFill>
                <a:schemeClr val="tx1"/>
              </a:solidFill>
              <a:round/>
              <a:headEnd/>
              <a:tailEnd/>
            </a:ln>
          </p:spPr>
          <p:txBody>
            <a:bodyPr wrap="none" anchor="ctr"/>
            <a:lstStyle/>
            <a:p>
              <a:endParaRPr lang="en-US"/>
            </a:p>
          </p:txBody>
        </p:sp>
        <p:sp>
          <p:nvSpPr>
            <p:cNvPr id="66605" name="Line 40"/>
            <p:cNvSpPr>
              <a:spLocks noChangeShapeType="1"/>
            </p:cNvSpPr>
            <p:nvPr/>
          </p:nvSpPr>
          <p:spPr bwMode="auto">
            <a:xfrm>
              <a:off x="3744" y="2651"/>
              <a:ext cx="232" cy="0"/>
            </a:xfrm>
            <a:prstGeom prst="line">
              <a:avLst/>
            </a:prstGeom>
            <a:noFill/>
            <a:ln w="12700">
              <a:solidFill>
                <a:schemeClr val="tx1"/>
              </a:solidFill>
              <a:round/>
              <a:headEnd/>
              <a:tailEnd/>
            </a:ln>
          </p:spPr>
          <p:txBody>
            <a:bodyPr wrap="none" anchor="ctr"/>
            <a:lstStyle/>
            <a:p>
              <a:endParaRPr lang="en-US"/>
            </a:p>
          </p:txBody>
        </p:sp>
      </p:grpSp>
      <p:sp>
        <p:nvSpPr>
          <p:cNvPr id="66593" name="Text Box 42"/>
          <p:cNvSpPr txBox="1">
            <a:spLocks noChangeArrowheads="1"/>
          </p:cNvSpPr>
          <p:nvPr/>
        </p:nvSpPr>
        <p:spPr bwMode="auto">
          <a:xfrm>
            <a:off x="6508750" y="4421188"/>
            <a:ext cx="2287588" cy="158750"/>
          </a:xfrm>
          <a:prstGeom prst="rect">
            <a:avLst/>
          </a:prstGeom>
          <a:noFill/>
          <a:ln w="9525">
            <a:noFill/>
            <a:miter lim="800000"/>
            <a:headEnd/>
            <a:tailEnd/>
          </a:ln>
        </p:spPr>
        <p:txBody>
          <a:bodyPr wrap="none" lIns="0" tIns="0" rIns="0" bIns="0"/>
          <a:lstStyle/>
          <a:p>
            <a:r>
              <a:rPr lang="en-US" sz="1100" b="1">
                <a:latin typeface="Arial" charset="0"/>
              </a:rPr>
              <a:t>(b) Chloroplasts in an algal cell</a:t>
            </a:r>
          </a:p>
        </p:txBody>
      </p:sp>
      <p:sp>
        <p:nvSpPr>
          <p:cNvPr id="66594" name="Text Box 43"/>
          <p:cNvSpPr txBox="1">
            <a:spLocks noChangeArrowheads="1"/>
          </p:cNvSpPr>
          <p:nvPr/>
        </p:nvSpPr>
        <p:spPr bwMode="auto">
          <a:xfrm>
            <a:off x="6672263" y="3768725"/>
            <a:ext cx="852487" cy="314325"/>
          </a:xfrm>
          <a:prstGeom prst="rect">
            <a:avLst/>
          </a:prstGeom>
          <a:noFill/>
          <a:ln w="9525">
            <a:noFill/>
            <a:miter lim="800000"/>
            <a:headEnd/>
            <a:tailEnd/>
          </a:ln>
        </p:spPr>
        <p:txBody>
          <a:bodyPr wrap="none" lIns="0" tIns="0" rIns="0" bIns="0"/>
          <a:lstStyle/>
          <a:p>
            <a:r>
              <a:rPr lang="en-US" sz="1100" b="1">
                <a:solidFill>
                  <a:schemeClr val="bg1"/>
                </a:solidFill>
                <a:latin typeface="Arial" charset="0"/>
              </a:rPr>
              <a:t>Chloroplasts</a:t>
            </a:r>
            <a:br>
              <a:rPr lang="en-US" sz="1100" b="1">
                <a:solidFill>
                  <a:schemeClr val="bg1"/>
                </a:solidFill>
                <a:latin typeface="Arial" charset="0"/>
              </a:rPr>
            </a:br>
            <a:r>
              <a:rPr lang="en-US" sz="1100" b="1">
                <a:solidFill>
                  <a:schemeClr val="bg1"/>
                </a:solidFill>
                <a:latin typeface="Arial" charset="0"/>
              </a:rPr>
              <a:t>(red)</a:t>
            </a:r>
          </a:p>
        </p:txBody>
      </p:sp>
      <p:sp>
        <p:nvSpPr>
          <p:cNvPr id="66595" name="Text Box 44"/>
          <p:cNvSpPr txBox="1">
            <a:spLocks noChangeArrowheads="1"/>
          </p:cNvSpPr>
          <p:nvPr/>
        </p:nvSpPr>
        <p:spPr bwMode="auto">
          <a:xfrm>
            <a:off x="8229600" y="2192338"/>
            <a:ext cx="425450" cy="153987"/>
          </a:xfrm>
          <a:prstGeom prst="rect">
            <a:avLst/>
          </a:prstGeom>
          <a:noFill/>
          <a:ln w="9525">
            <a:noFill/>
            <a:miter lim="800000"/>
            <a:headEnd/>
            <a:tailEnd/>
          </a:ln>
        </p:spPr>
        <p:txBody>
          <a:bodyPr wrap="none" lIns="0" tIns="0" rIns="0" bIns="0"/>
          <a:lstStyle/>
          <a:p>
            <a:r>
              <a:rPr lang="en-US" sz="1100" b="1">
                <a:solidFill>
                  <a:schemeClr val="bg1"/>
                </a:solidFill>
                <a:latin typeface="Arial" charset="0"/>
              </a:rPr>
              <a:t>50 </a:t>
            </a:r>
            <a:r>
              <a:rPr lang="en-US" sz="1100" b="1">
                <a:solidFill>
                  <a:schemeClr val="bg1"/>
                </a:solidFill>
                <a:latin typeface="Arial" charset="0"/>
                <a:sym typeface="Symbol" pitchFamily="84" charset="2"/>
              </a:rPr>
              <a:t>m</a:t>
            </a:r>
            <a:endParaRPr lang="en-US" sz="1100" b="1">
              <a:solidFill>
                <a:schemeClr val="bg1"/>
              </a:solidFill>
              <a:latin typeface="Arial" charset="0"/>
            </a:endParaRPr>
          </a:p>
        </p:txBody>
      </p:sp>
      <p:grpSp>
        <p:nvGrpSpPr>
          <p:cNvPr id="4" name="Group 45"/>
          <p:cNvGrpSpPr>
            <a:grpSpLocks/>
          </p:cNvGrpSpPr>
          <p:nvPr/>
        </p:nvGrpSpPr>
        <p:grpSpPr bwMode="auto">
          <a:xfrm>
            <a:off x="8237538" y="2352675"/>
            <a:ext cx="419100" cy="98425"/>
            <a:chOff x="3744" y="2624"/>
            <a:chExt cx="232" cy="56"/>
          </a:xfrm>
        </p:grpSpPr>
        <p:sp>
          <p:nvSpPr>
            <p:cNvPr id="66600" name="Line 46"/>
            <p:cNvSpPr>
              <a:spLocks noChangeShapeType="1"/>
            </p:cNvSpPr>
            <p:nvPr/>
          </p:nvSpPr>
          <p:spPr bwMode="auto">
            <a:xfrm>
              <a:off x="3747" y="2624"/>
              <a:ext cx="0" cy="56"/>
            </a:xfrm>
            <a:prstGeom prst="line">
              <a:avLst/>
            </a:prstGeom>
            <a:noFill/>
            <a:ln w="12700">
              <a:solidFill>
                <a:schemeClr val="bg1"/>
              </a:solidFill>
              <a:round/>
              <a:headEnd/>
              <a:tailEnd/>
            </a:ln>
          </p:spPr>
          <p:txBody>
            <a:bodyPr wrap="none" anchor="ctr"/>
            <a:lstStyle/>
            <a:p>
              <a:endParaRPr lang="en-US"/>
            </a:p>
          </p:txBody>
        </p:sp>
        <p:sp>
          <p:nvSpPr>
            <p:cNvPr id="66601" name="Line 47"/>
            <p:cNvSpPr>
              <a:spLocks noChangeShapeType="1"/>
            </p:cNvSpPr>
            <p:nvPr/>
          </p:nvSpPr>
          <p:spPr bwMode="auto">
            <a:xfrm>
              <a:off x="3971" y="2624"/>
              <a:ext cx="0" cy="56"/>
            </a:xfrm>
            <a:prstGeom prst="line">
              <a:avLst/>
            </a:prstGeom>
            <a:noFill/>
            <a:ln w="12700">
              <a:solidFill>
                <a:schemeClr val="bg1"/>
              </a:solidFill>
              <a:round/>
              <a:headEnd/>
              <a:tailEnd/>
            </a:ln>
          </p:spPr>
          <p:txBody>
            <a:bodyPr wrap="none" anchor="ctr"/>
            <a:lstStyle/>
            <a:p>
              <a:endParaRPr lang="en-US"/>
            </a:p>
          </p:txBody>
        </p:sp>
        <p:sp>
          <p:nvSpPr>
            <p:cNvPr id="66602" name="Line 48"/>
            <p:cNvSpPr>
              <a:spLocks noChangeShapeType="1"/>
            </p:cNvSpPr>
            <p:nvPr/>
          </p:nvSpPr>
          <p:spPr bwMode="auto">
            <a:xfrm>
              <a:off x="3744" y="2651"/>
              <a:ext cx="232" cy="0"/>
            </a:xfrm>
            <a:prstGeom prst="line">
              <a:avLst/>
            </a:prstGeom>
            <a:noFill/>
            <a:ln w="12700">
              <a:solidFill>
                <a:schemeClr val="bg1"/>
              </a:solidFill>
              <a:round/>
              <a:headEnd/>
              <a:tailEnd/>
            </a:ln>
          </p:spPr>
          <p:txBody>
            <a:bodyPr wrap="none" anchor="ctr"/>
            <a:lstStyle/>
            <a:p>
              <a:endParaRPr lang="en-US"/>
            </a:p>
          </p:txBody>
        </p:sp>
      </p:grpSp>
      <p:sp>
        <p:nvSpPr>
          <p:cNvPr id="66597" name="Line 49"/>
          <p:cNvSpPr>
            <a:spLocks noChangeShapeType="1"/>
          </p:cNvSpPr>
          <p:nvPr/>
        </p:nvSpPr>
        <p:spPr bwMode="auto">
          <a:xfrm flipH="1">
            <a:off x="7065963" y="3103563"/>
            <a:ext cx="254000" cy="642937"/>
          </a:xfrm>
          <a:prstGeom prst="line">
            <a:avLst/>
          </a:prstGeom>
          <a:noFill/>
          <a:ln w="12700">
            <a:solidFill>
              <a:schemeClr val="tx1"/>
            </a:solidFill>
            <a:round/>
            <a:headEnd/>
            <a:tailEnd/>
          </a:ln>
        </p:spPr>
        <p:txBody>
          <a:bodyPr wrap="none" anchor="ctr"/>
          <a:lstStyle/>
          <a:p>
            <a:endParaRPr lang="en-US"/>
          </a:p>
        </p:txBody>
      </p:sp>
      <p:sp>
        <p:nvSpPr>
          <p:cNvPr id="66598" name="Line 50"/>
          <p:cNvSpPr>
            <a:spLocks noChangeShapeType="1"/>
          </p:cNvSpPr>
          <p:nvPr/>
        </p:nvSpPr>
        <p:spPr bwMode="auto">
          <a:xfrm flipH="1">
            <a:off x="7061200" y="3525838"/>
            <a:ext cx="538163" cy="220662"/>
          </a:xfrm>
          <a:prstGeom prst="line">
            <a:avLst/>
          </a:prstGeom>
          <a:noFill/>
          <a:ln w="12700">
            <a:solidFill>
              <a:schemeClr val="tx1"/>
            </a:solidFill>
            <a:round/>
            <a:headEnd/>
            <a:tailEnd/>
          </a:ln>
        </p:spPr>
        <p:txBody>
          <a:bodyPr wrap="none" anchor="ctr"/>
          <a:lstStyle/>
          <a:p>
            <a:endParaRPr lang="en-US"/>
          </a:p>
        </p:txBody>
      </p:sp>
      <p:sp>
        <p:nvSpPr>
          <p:cNvPr id="66599" name="Text Box 56"/>
          <p:cNvSpPr txBox="1">
            <a:spLocks noChangeArrowheads="1"/>
          </p:cNvSpPr>
          <p:nvPr/>
        </p:nvSpPr>
        <p:spPr bwMode="auto">
          <a:xfrm>
            <a:off x="2820988" y="4014788"/>
            <a:ext cx="568325" cy="139700"/>
          </a:xfrm>
          <a:prstGeom prst="rect">
            <a:avLst/>
          </a:prstGeom>
          <a:noFill/>
          <a:ln w="9525">
            <a:noFill/>
            <a:miter lim="800000"/>
            <a:headEnd/>
            <a:tailEnd/>
          </a:ln>
        </p:spPr>
        <p:txBody>
          <a:bodyPr wrap="none" lIns="0" tIns="0" rIns="0" bIns="0"/>
          <a:lstStyle/>
          <a:p>
            <a:r>
              <a:rPr lang="en-US" sz="1100" b="1">
                <a:latin typeface="Arial" charset="0"/>
              </a:rPr>
              <a:t>DNA</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838200" y="0"/>
            <a:ext cx="7772400" cy="1143000"/>
          </a:xfrm>
        </p:spPr>
        <p:txBody>
          <a:bodyPr/>
          <a:lstStyle/>
          <a:p>
            <a:pPr eaLnBrk="1" hangingPunct="1"/>
            <a:r>
              <a:rPr lang="en-US" dirty="0" smtClean="0"/>
              <a:t>Cell Surfaces</a:t>
            </a:r>
          </a:p>
        </p:txBody>
      </p:sp>
      <p:sp>
        <p:nvSpPr>
          <p:cNvPr id="30723" name="Rectangle 3"/>
          <p:cNvSpPr>
            <a:spLocks noGrp="1" noChangeArrowheads="1"/>
          </p:cNvSpPr>
          <p:nvPr>
            <p:ph type="body" idx="1"/>
          </p:nvPr>
        </p:nvSpPr>
        <p:spPr>
          <a:xfrm>
            <a:off x="0" y="1066800"/>
            <a:ext cx="9144000" cy="5791200"/>
          </a:xfrm>
        </p:spPr>
        <p:txBody>
          <a:bodyPr>
            <a:noAutofit/>
          </a:bodyPr>
          <a:lstStyle/>
          <a:p>
            <a:pPr eaLnBrk="1" hangingPunct="1">
              <a:lnSpc>
                <a:spcPct val="80000"/>
              </a:lnSpc>
            </a:pPr>
            <a:r>
              <a:rPr lang="en-US" sz="3500" b="1" dirty="0" smtClean="0"/>
              <a:t>Cell Wall</a:t>
            </a:r>
          </a:p>
          <a:p>
            <a:pPr lvl="1">
              <a:lnSpc>
                <a:spcPct val="80000"/>
              </a:lnSpc>
            </a:pPr>
            <a:r>
              <a:rPr lang="en-US" sz="3200" dirty="0" smtClean="0"/>
              <a:t>Structural </a:t>
            </a:r>
          </a:p>
          <a:p>
            <a:pPr lvl="1" eaLnBrk="1" hangingPunct="1">
              <a:lnSpc>
                <a:spcPct val="80000"/>
              </a:lnSpc>
            </a:pPr>
            <a:r>
              <a:rPr lang="en-US" sz="3200" dirty="0" smtClean="0"/>
              <a:t>In plant cells, made of cellulose</a:t>
            </a:r>
          </a:p>
          <a:p>
            <a:pPr lvl="1" eaLnBrk="1" hangingPunct="1">
              <a:lnSpc>
                <a:spcPct val="80000"/>
              </a:lnSpc>
            </a:pPr>
            <a:r>
              <a:rPr lang="en-US" sz="3200" dirty="0" smtClean="0"/>
              <a:t>Fungi, some </a:t>
            </a:r>
            <a:r>
              <a:rPr lang="en-US" sz="3200" dirty="0" err="1" smtClean="0"/>
              <a:t>Protists</a:t>
            </a:r>
            <a:r>
              <a:rPr lang="en-US" sz="3200" dirty="0" smtClean="0"/>
              <a:t> and some Bacteria also have cell walls</a:t>
            </a:r>
          </a:p>
          <a:p>
            <a:pPr lvl="1">
              <a:lnSpc>
                <a:spcPct val="80000"/>
              </a:lnSpc>
            </a:pPr>
            <a:r>
              <a:rPr lang="en-US" sz="3200" dirty="0" smtClean="0"/>
              <a:t>In plants, the cell walls have </a:t>
            </a:r>
            <a:r>
              <a:rPr lang="en-US" sz="3200" dirty="0" err="1" smtClean="0"/>
              <a:t>plasmodesmata</a:t>
            </a:r>
            <a:r>
              <a:rPr lang="en-US" sz="3200" dirty="0" smtClean="0"/>
              <a:t>  (channels) to allow for cytoplasmic exchange between cells.</a:t>
            </a:r>
          </a:p>
          <a:p>
            <a:pPr lvl="1">
              <a:lnSpc>
                <a:spcPct val="80000"/>
              </a:lnSpc>
              <a:buNone/>
            </a:pPr>
            <a:endParaRPr lang="en-US" sz="3200" dirty="0" smtClean="0"/>
          </a:p>
          <a:p>
            <a:pPr>
              <a:lnSpc>
                <a:spcPct val="80000"/>
              </a:lnSpc>
            </a:pPr>
            <a:r>
              <a:rPr lang="en-US" sz="3500" b="1" dirty="0" smtClean="0"/>
              <a:t>Cell Membrane</a:t>
            </a:r>
          </a:p>
          <a:p>
            <a:pPr lvl="1">
              <a:lnSpc>
                <a:spcPct val="80000"/>
              </a:lnSpc>
            </a:pPr>
            <a:r>
              <a:rPr lang="en-US" sz="3000" dirty="0" smtClean="0"/>
              <a:t>ALL CELLS have a cell membrane or plasma membrane (same thing)</a:t>
            </a:r>
          </a:p>
          <a:p>
            <a:pPr lvl="1">
              <a:lnSpc>
                <a:spcPct val="80000"/>
              </a:lnSpc>
            </a:pPr>
            <a:r>
              <a:rPr lang="en-US" sz="3000" dirty="0" smtClean="0"/>
              <a:t>Regulation</a:t>
            </a:r>
          </a:p>
          <a:p>
            <a:pPr lvl="1" eaLnBrk="1" hangingPunct="1">
              <a:lnSpc>
                <a:spcPct val="80000"/>
              </a:lnSpc>
              <a:buNone/>
            </a:pPr>
            <a:endParaRPr lang="en-US"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checkerboard(across)">
                                      <p:cBhvr>
                                        <p:cTn id="7" dur="500"/>
                                        <p:tgtEl>
                                          <p:spTgt spid="307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0723">
                                            <p:txEl>
                                              <p:pRg st="1" end="1"/>
                                            </p:txEl>
                                          </p:spTgt>
                                        </p:tgtEl>
                                        <p:attrNameLst>
                                          <p:attrName>style.visibility</p:attrName>
                                        </p:attrNameLst>
                                      </p:cBhvr>
                                      <p:to>
                                        <p:strVal val="visible"/>
                                      </p:to>
                                    </p:set>
                                    <p:animEffect transition="in" filter="checkerboard(across)">
                                      <p:cBhvr>
                                        <p:cTn id="12" dur="500"/>
                                        <p:tgtEl>
                                          <p:spTgt spid="307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0723">
                                            <p:txEl>
                                              <p:pRg st="2" end="2"/>
                                            </p:txEl>
                                          </p:spTgt>
                                        </p:tgtEl>
                                        <p:attrNameLst>
                                          <p:attrName>style.visibility</p:attrName>
                                        </p:attrNameLst>
                                      </p:cBhvr>
                                      <p:to>
                                        <p:strVal val="visible"/>
                                      </p:to>
                                    </p:set>
                                    <p:animEffect transition="in" filter="checkerboard(across)">
                                      <p:cBhvr>
                                        <p:cTn id="17" dur="500"/>
                                        <p:tgtEl>
                                          <p:spTgt spid="307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0723">
                                            <p:txEl>
                                              <p:pRg st="3" end="3"/>
                                            </p:txEl>
                                          </p:spTgt>
                                        </p:tgtEl>
                                        <p:attrNameLst>
                                          <p:attrName>style.visibility</p:attrName>
                                        </p:attrNameLst>
                                      </p:cBhvr>
                                      <p:to>
                                        <p:strVal val="visible"/>
                                      </p:to>
                                    </p:set>
                                    <p:animEffect transition="in" filter="checkerboard(across)">
                                      <p:cBhvr>
                                        <p:cTn id="22" dur="500"/>
                                        <p:tgtEl>
                                          <p:spTgt spid="307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0723">
                                            <p:txEl>
                                              <p:pRg st="4" end="4"/>
                                            </p:txEl>
                                          </p:spTgt>
                                        </p:tgtEl>
                                        <p:attrNameLst>
                                          <p:attrName>style.visibility</p:attrName>
                                        </p:attrNameLst>
                                      </p:cBhvr>
                                      <p:to>
                                        <p:strVal val="visible"/>
                                      </p:to>
                                    </p:set>
                                    <p:animEffect transition="in" filter="checkerboard(across)">
                                      <p:cBhvr>
                                        <p:cTn id="27" dur="500"/>
                                        <p:tgtEl>
                                          <p:spTgt spid="3072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0723">
                                            <p:txEl>
                                              <p:pRg st="6" end="6"/>
                                            </p:txEl>
                                          </p:spTgt>
                                        </p:tgtEl>
                                        <p:attrNameLst>
                                          <p:attrName>style.visibility</p:attrName>
                                        </p:attrNameLst>
                                      </p:cBhvr>
                                      <p:to>
                                        <p:strVal val="visible"/>
                                      </p:to>
                                    </p:set>
                                    <p:animEffect transition="in" filter="checkerboard(across)">
                                      <p:cBhvr>
                                        <p:cTn id="32" dur="500"/>
                                        <p:tgtEl>
                                          <p:spTgt spid="3072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30723">
                                            <p:txEl>
                                              <p:pRg st="7" end="7"/>
                                            </p:txEl>
                                          </p:spTgt>
                                        </p:tgtEl>
                                        <p:attrNameLst>
                                          <p:attrName>style.visibility</p:attrName>
                                        </p:attrNameLst>
                                      </p:cBhvr>
                                      <p:to>
                                        <p:strVal val="visible"/>
                                      </p:to>
                                    </p:set>
                                    <p:animEffect transition="in" filter="checkerboard(across)">
                                      <p:cBhvr>
                                        <p:cTn id="37" dur="500"/>
                                        <p:tgtEl>
                                          <p:spTgt spid="3072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30723">
                                            <p:txEl>
                                              <p:pRg st="8" end="8"/>
                                            </p:txEl>
                                          </p:spTgt>
                                        </p:tgtEl>
                                        <p:attrNameLst>
                                          <p:attrName>style.visibility</p:attrName>
                                        </p:attrNameLst>
                                      </p:cBhvr>
                                      <p:to>
                                        <p:strVal val="visible"/>
                                      </p:to>
                                    </p:set>
                                    <p:animEffect transition="in" filter="checkerboard(across)">
                                      <p:cBhvr>
                                        <p:cTn id="42" dur="500"/>
                                        <p:tgtEl>
                                          <p:spTgt spid="3072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228600" y="228600"/>
            <a:ext cx="8534400" cy="762000"/>
          </a:xfrm>
        </p:spPr>
        <p:txBody>
          <a:bodyPr/>
          <a:lstStyle/>
          <a:p>
            <a:pPr eaLnBrk="1" hangingPunct="1"/>
            <a:r>
              <a:rPr lang="en-US" dirty="0" smtClean="0"/>
              <a:t>Plasma(Cell) Membrane - Structure</a:t>
            </a:r>
          </a:p>
        </p:txBody>
      </p:sp>
      <p:sp>
        <p:nvSpPr>
          <p:cNvPr id="39939" name="Rectangle 3"/>
          <p:cNvSpPr>
            <a:spLocks noGrp="1" noChangeArrowheads="1"/>
          </p:cNvSpPr>
          <p:nvPr>
            <p:ph type="body" idx="1"/>
          </p:nvPr>
        </p:nvSpPr>
        <p:spPr>
          <a:xfrm>
            <a:off x="0" y="838200"/>
            <a:ext cx="9144000" cy="5791200"/>
          </a:xfrm>
        </p:spPr>
        <p:txBody>
          <a:bodyPr>
            <a:normAutofit/>
          </a:bodyPr>
          <a:lstStyle/>
          <a:p>
            <a:pPr eaLnBrk="1" hangingPunct="1">
              <a:lnSpc>
                <a:spcPct val="80000"/>
              </a:lnSpc>
              <a:buNone/>
            </a:pPr>
            <a:endParaRPr lang="en-US" sz="2800" dirty="0" smtClean="0"/>
          </a:p>
          <a:p>
            <a:pPr eaLnBrk="1" hangingPunct="1">
              <a:lnSpc>
                <a:spcPct val="80000"/>
              </a:lnSpc>
            </a:pPr>
            <a:r>
              <a:rPr lang="en-US" sz="2800" dirty="0" smtClean="0"/>
              <a:t>Phospholipids are the primary membrane molecules</a:t>
            </a:r>
          </a:p>
          <a:p>
            <a:pPr lvl="1" eaLnBrk="1" hangingPunct="1">
              <a:lnSpc>
                <a:spcPct val="80000"/>
              </a:lnSpc>
            </a:pPr>
            <a:r>
              <a:rPr lang="en-US" sz="2800" dirty="0" smtClean="0"/>
              <a:t>They contain a phosphate (hydrophilic) head and 2 fatty acid tails (hydrophobic)-amphipathic (has both hydrophilic and phobic parts)</a:t>
            </a:r>
          </a:p>
          <a:p>
            <a:pPr eaLnBrk="1" hangingPunct="1">
              <a:lnSpc>
                <a:spcPct val="80000"/>
              </a:lnSpc>
            </a:pPr>
            <a:r>
              <a:rPr lang="en-US" sz="2800" dirty="0" smtClean="0"/>
              <a:t>Form bilayers so that the lipid tails are always isolated from water.</a:t>
            </a:r>
          </a:p>
          <a:p>
            <a:pPr marL="0" indent="0" eaLnBrk="1" hangingPunct="1">
              <a:lnSpc>
                <a:spcPct val="80000"/>
              </a:lnSpc>
              <a:buNone/>
            </a:pPr>
            <a:r>
              <a:rPr lang="en-US" sz="2800" dirty="0" smtClean="0"/>
              <a:t> </a:t>
            </a:r>
          </a:p>
          <a:p>
            <a:pPr eaLnBrk="1" hangingPunct="1">
              <a:lnSpc>
                <a:spcPct val="80000"/>
              </a:lnSpc>
              <a:buNone/>
            </a:pPr>
            <a:endParaRPr lang="en-US" sz="2800" dirty="0" smtClean="0"/>
          </a:p>
          <a:p>
            <a:pPr eaLnBrk="1" hangingPunct="1">
              <a:lnSpc>
                <a:spcPct val="80000"/>
              </a:lnSpc>
            </a:pPr>
            <a:r>
              <a:rPr lang="en-US" sz="2800" dirty="0" smtClean="0"/>
              <a:t>Chemical analysis reveals that proteins are present as well.  It was originally believed that the proteins coated the inner and outer surfaces of the P.M.</a:t>
            </a:r>
          </a:p>
          <a:p>
            <a:pPr lvl="1" eaLnBrk="1" hangingPunct="1">
              <a:lnSpc>
                <a:spcPct val="80000"/>
              </a:lnSpc>
            </a:pPr>
            <a:r>
              <a:rPr lang="en-US" sz="2800" dirty="0" smtClean="0"/>
              <a:t>However current understanding is that proteins of the plasma membrane are embedded.</a:t>
            </a:r>
          </a:p>
          <a:p>
            <a:pPr marL="320040" lvl="1" indent="0" eaLnBrk="1" hangingPunct="1">
              <a:lnSpc>
                <a:spcPct val="80000"/>
              </a:lnSpc>
              <a:buNone/>
            </a:pP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9939">
                                            <p:txEl>
                                              <p:pRg st="1" end="1"/>
                                            </p:txEl>
                                          </p:spTgt>
                                        </p:tgtEl>
                                        <p:attrNameLst>
                                          <p:attrName>style.visibility</p:attrName>
                                        </p:attrNameLst>
                                      </p:cBhvr>
                                      <p:to>
                                        <p:strVal val="visible"/>
                                      </p:to>
                                    </p:set>
                                    <p:animEffect transition="in" filter="blinds(horizontal)">
                                      <p:cBhvr>
                                        <p:cTn id="7" dur="500"/>
                                        <p:tgtEl>
                                          <p:spTgt spid="3993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9939">
                                            <p:txEl>
                                              <p:pRg st="2" end="2"/>
                                            </p:txEl>
                                          </p:spTgt>
                                        </p:tgtEl>
                                        <p:attrNameLst>
                                          <p:attrName>style.visibility</p:attrName>
                                        </p:attrNameLst>
                                      </p:cBhvr>
                                      <p:to>
                                        <p:strVal val="visible"/>
                                      </p:to>
                                    </p:set>
                                    <p:animEffect transition="in" filter="blinds(horizontal)">
                                      <p:cBhvr>
                                        <p:cTn id="12" dur="500"/>
                                        <p:tgtEl>
                                          <p:spTgt spid="3993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9939">
                                            <p:txEl>
                                              <p:pRg st="3" end="3"/>
                                            </p:txEl>
                                          </p:spTgt>
                                        </p:tgtEl>
                                        <p:attrNameLst>
                                          <p:attrName>style.visibility</p:attrName>
                                        </p:attrNameLst>
                                      </p:cBhvr>
                                      <p:to>
                                        <p:strVal val="visible"/>
                                      </p:to>
                                    </p:set>
                                    <p:animEffect transition="in" filter="blinds(horizontal)">
                                      <p:cBhvr>
                                        <p:cTn id="17" dur="500"/>
                                        <p:tgtEl>
                                          <p:spTgt spid="3993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9939">
                                            <p:txEl>
                                              <p:pRg st="4" end="4"/>
                                            </p:txEl>
                                          </p:spTgt>
                                        </p:tgtEl>
                                        <p:attrNameLst>
                                          <p:attrName>style.visibility</p:attrName>
                                        </p:attrNameLst>
                                      </p:cBhvr>
                                      <p:to>
                                        <p:strVal val="visible"/>
                                      </p:to>
                                    </p:set>
                                    <p:animEffect transition="in" filter="blinds(horizontal)">
                                      <p:cBhvr>
                                        <p:cTn id="22" dur="500"/>
                                        <p:tgtEl>
                                          <p:spTgt spid="3993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9939">
                                            <p:txEl>
                                              <p:pRg st="6" end="6"/>
                                            </p:txEl>
                                          </p:spTgt>
                                        </p:tgtEl>
                                        <p:attrNameLst>
                                          <p:attrName>style.visibility</p:attrName>
                                        </p:attrNameLst>
                                      </p:cBhvr>
                                      <p:to>
                                        <p:strVal val="visible"/>
                                      </p:to>
                                    </p:set>
                                    <p:animEffect transition="in" filter="blinds(horizontal)">
                                      <p:cBhvr>
                                        <p:cTn id="27" dur="500"/>
                                        <p:tgtEl>
                                          <p:spTgt spid="39939">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9939">
                                            <p:txEl>
                                              <p:pRg st="7" end="7"/>
                                            </p:txEl>
                                          </p:spTgt>
                                        </p:tgtEl>
                                        <p:attrNameLst>
                                          <p:attrName>style.visibility</p:attrName>
                                        </p:attrNameLst>
                                      </p:cBhvr>
                                      <p:to>
                                        <p:strVal val="visible"/>
                                      </p:to>
                                    </p:set>
                                    <p:animEffect transition="in" filter="blinds(horizontal)">
                                      <p:cBhvr>
                                        <p:cTn id="32" dur="500"/>
                                        <p:tgtEl>
                                          <p:spTgt spid="3993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dirty="0" smtClean="0"/>
              <a:t>Where did cells come from????</a:t>
            </a:r>
          </a:p>
        </p:txBody>
      </p:sp>
      <p:sp>
        <p:nvSpPr>
          <p:cNvPr id="6147" name="Content Placeholder 2"/>
          <p:cNvSpPr>
            <a:spLocks noGrp="1"/>
          </p:cNvSpPr>
          <p:nvPr>
            <p:ph idx="1"/>
          </p:nvPr>
        </p:nvSpPr>
        <p:spPr>
          <a:xfrm>
            <a:off x="0" y="1981200"/>
            <a:ext cx="8991600" cy="4114800"/>
          </a:xfrm>
        </p:spPr>
        <p:txBody>
          <a:bodyPr/>
          <a:lstStyle/>
          <a:p>
            <a:r>
              <a:rPr lang="en-US" altLang="en-US" dirty="0" smtClean="0"/>
              <a:t> Remember:  cells are composed of the 4 families of </a:t>
            </a:r>
            <a:r>
              <a:rPr lang="en-US" altLang="en-US" dirty="0" err="1" smtClean="0"/>
              <a:t>biochemicals</a:t>
            </a:r>
            <a:r>
              <a:rPr lang="en-US" altLang="en-US" dirty="0" smtClean="0"/>
              <a:t>.  If we know how the </a:t>
            </a:r>
            <a:r>
              <a:rPr lang="en-US" altLang="en-US" dirty="0" err="1" smtClean="0"/>
              <a:t>biochemicals</a:t>
            </a:r>
            <a:r>
              <a:rPr lang="en-US" altLang="en-US" dirty="0" smtClean="0"/>
              <a:t> were formed we can figure out how cells formed!</a:t>
            </a:r>
          </a:p>
          <a:p>
            <a:r>
              <a:rPr lang="en-US" altLang="en-US" b="1" dirty="0" smtClean="0"/>
              <a:t>Scientists </a:t>
            </a:r>
            <a:r>
              <a:rPr lang="en-US" altLang="en-US" b="1" u="sng" dirty="0" smtClean="0"/>
              <a:t>Miller and Urey</a:t>
            </a:r>
            <a:r>
              <a:rPr lang="en-US" altLang="en-US" b="1" dirty="0" smtClean="0"/>
              <a:t> developed an experiment to test </a:t>
            </a:r>
            <a:r>
              <a:rPr lang="en-US" altLang="en-US" b="1" dirty="0" err="1" smtClean="0"/>
              <a:t>Oparin’s</a:t>
            </a:r>
            <a:r>
              <a:rPr lang="en-US" altLang="en-US" b="1" dirty="0" smtClean="0"/>
              <a:t> hypothesis that the environment of early earth could produce </a:t>
            </a:r>
            <a:r>
              <a:rPr lang="en-US" altLang="en-US" b="1" dirty="0" err="1" smtClean="0"/>
              <a:t>biochemicals</a:t>
            </a:r>
            <a:r>
              <a:rPr lang="en-US" altLang="en-US" b="1" dirty="0" smtClean="0"/>
              <a:t>.</a:t>
            </a:r>
          </a:p>
          <a:p>
            <a:r>
              <a:rPr lang="en-US" altLang="en-US" dirty="0" err="1" smtClean="0"/>
              <a:t>Biochemicals</a:t>
            </a:r>
            <a:r>
              <a:rPr lang="en-US" altLang="en-US" dirty="0" smtClean="0"/>
              <a:t> create Cells</a:t>
            </a:r>
          </a:p>
        </p:txBody>
      </p:sp>
    </p:spTree>
    <p:extLst>
      <p:ext uri="{BB962C8B-B14F-4D97-AF65-F5344CB8AC3E}">
        <p14:creationId xmlns:p14="http://schemas.microsoft.com/office/powerpoint/2010/main" val="39082973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7259" name="Picture 11" descr="07_02PhospholipidBilayer-U"/>
          <p:cNvPicPr>
            <a:picLocks noChangeAspect="1" noChangeArrowheads="1"/>
          </p:cNvPicPr>
          <p:nvPr/>
        </p:nvPicPr>
        <p:blipFill>
          <a:blip r:embed="rId3" cstate="print"/>
          <a:srcRect/>
          <a:stretch>
            <a:fillRect/>
          </a:stretch>
        </p:blipFill>
        <p:spPr bwMode="auto">
          <a:xfrm>
            <a:off x="1223963" y="560388"/>
            <a:ext cx="6694487" cy="5737225"/>
          </a:xfrm>
          <a:prstGeom prst="rect">
            <a:avLst/>
          </a:prstGeom>
          <a:noFill/>
        </p:spPr>
      </p:pic>
      <p:sp>
        <p:nvSpPr>
          <p:cNvPr id="437250" name="Rectangle 2"/>
          <p:cNvSpPr>
            <a:spLocks noGrp="1" noChangeArrowheads="1"/>
          </p:cNvSpPr>
          <p:nvPr>
            <p:ph type="ctrTitle"/>
          </p:nvPr>
        </p:nvSpPr>
        <p:spPr bwMode="auto">
          <a:xfrm>
            <a:off x="152400" y="0"/>
            <a:ext cx="1981200" cy="304800"/>
          </a:xfrm>
          <a:noFill/>
          <a:ln w="3175">
            <a:miter lim="800000"/>
            <a:headEnd/>
            <a:tailEnd/>
          </a:ln>
        </p:spPr>
        <p:txBody>
          <a:bodyPr vert="horz" wrap="square" lIns="91440" tIns="45720" rIns="91440" bIns="45720" numCol="1" anchor="t" anchorCtr="0" compatLnSpc="1">
            <a:prstTxWarp prst="textNoShape">
              <a:avLst/>
            </a:prstTxWarp>
          </a:bodyPr>
          <a:lstStyle/>
          <a:p>
            <a:pPr algn="l"/>
            <a:r>
              <a:rPr lang="en-US" sz="1200">
                <a:latin typeface="Arial" charset="0"/>
              </a:rPr>
              <a:t>Figure 7.2</a:t>
            </a:r>
          </a:p>
        </p:txBody>
      </p:sp>
      <p:sp>
        <p:nvSpPr>
          <p:cNvPr id="437251" name="Text Box 3"/>
          <p:cNvSpPr txBox="1">
            <a:spLocks noChangeArrowheads="1"/>
          </p:cNvSpPr>
          <p:nvPr/>
        </p:nvSpPr>
        <p:spPr bwMode="auto">
          <a:xfrm>
            <a:off x="1265238" y="1874838"/>
            <a:ext cx="1325562" cy="530225"/>
          </a:xfrm>
          <a:prstGeom prst="rect">
            <a:avLst/>
          </a:prstGeom>
          <a:noFill/>
          <a:ln w="9525">
            <a:noFill/>
            <a:miter lim="800000"/>
            <a:headEnd/>
            <a:tailEnd/>
          </a:ln>
          <a:effectLst/>
        </p:spPr>
        <p:txBody>
          <a:bodyPr wrap="none" lIns="0" tIns="0" rIns="0" bIns="0"/>
          <a:lstStyle/>
          <a:p>
            <a:r>
              <a:rPr lang="en-US" sz="1700" b="1">
                <a:latin typeface="Arial" charset="0"/>
              </a:rPr>
              <a:t>Hydrophilic</a:t>
            </a:r>
            <a:br>
              <a:rPr lang="en-US" sz="1700" b="1">
                <a:latin typeface="Arial" charset="0"/>
              </a:rPr>
            </a:br>
            <a:r>
              <a:rPr lang="en-US" sz="1700" b="1">
                <a:latin typeface="Arial" charset="0"/>
              </a:rPr>
              <a:t>head</a:t>
            </a:r>
          </a:p>
        </p:txBody>
      </p:sp>
      <p:sp>
        <p:nvSpPr>
          <p:cNvPr id="437254" name="Text Box 6"/>
          <p:cNvSpPr txBox="1">
            <a:spLocks noChangeArrowheads="1"/>
          </p:cNvSpPr>
          <p:nvPr/>
        </p:nvSpPr>
        <p:spPr bwMode="auto">
          <a:xfrm>
            <a:off x="1270000" y="2678113"/>
            <a:ext cx="1325563" cy="530225"/>
          </a:xfrm>
          <a:prstGeom prst="rect">
            <a:avLst/>
          </a:prstGeom>
          <a:noFill/>
          <a:ln w="9525">
            <a:noFill/>
            <a:miter lim="800000"/>
            <a:headEnd/>
            <a:tailEnd/>
          </a:ln>
          <a:effectLst/>
        </p:spPr>
        <p:txBody>
          <a:bodyPr wrap="none" lIns="0" tIns="0" rIns="0" bIns="0"/>
          <a:lstStyle/>
          <a:p>
            <a:r>
              <a:rPr lang="en-US" sz="1700" b="1">
                <a:latin typeface="Arial" charset="0"/>
              </a:rPr>
              <a:t>Hydrophobic</a:t>
            </a:r>
            <a:br>
              <a:rPr lang="en-US" sz="1700" b="1">
                <a:latin typeface="Arial" charset="0"/>
              </a:rPr>
            </a:br>
            <a:r>
              <a:rPr lang="en-US" sz="1700" b="1">
                <a:latin typeface="Arial" charset="0"/>
              </a:rPr>
              <a:t>tail</a:t>
            </a:r>
          </a:p>
        </p:txBody>
      </p:sp>
      <p:sp>
        <p:nvSpPr>
          <p:cNvPr id="437255" name="Text Box 7"/>
          <p:cNvSpPr txBox="1">
            <a:spLocks noChangeArrowheads="1"/>
          </p:cNvSpPr>
          <p:nvPr/>
        </p:nvSpPr>
        <p:spPr bwMode="auto">
          <a:xfrm>
            <a:off x="3730625" y="1724025"/>
            <a:ext cx="849313" cy="277813"/>
          </a:xfrm>
          <a:prstGeom prst="rect">
            <a:avLst/>
          </a:prstGeom>
          <a:noFill/>
          <a:ln w="9525">
            <a:noFill/>
            <a:miter lim="800000"/>
            <a:headEnd/>
            <a:tailEnd/>
          </a:ln>
          <a:effectLst/>
        </p:spPr>
        <p:txBody>
          <a:bodyPr wrap="none" lIns="0" tIns="0" rIns="0" bIns="0"/>
          <a:lstStyle/>
          <a:p>
            <a:r>
              <a:rPr lang="en-US" sz="1700" b="1">
                <a:latin typeface="Arial" charset="0"/>
                <a:ea typeface="ヒラギノ角ゴ Pro W3" pitchFamily="84" charset="-128"/>
              </a:rPr>
              <a:t>WATER</a:t>
            </a:r>
          </a:p>
        </p:txBody>
      </p:sp>
      <p:sp>
        <p:nvSpPr>
          <p:cNvPr id="437256" name="Text Box 8"/>
          <p:cNvSpPr txBox="1">
            <a:spLocks noChangeArrowheads="1"/>
          </p:cNvSpPr>
          <p:nvPr/>
        </p:nvSpPr>
        <p:spPr bwMode="auto">
          <a:xfrm>
            <a:off x="3724275" y="3741738"/>
            <a:ext cx="849313" cy="277812"/>
          </a:xfrm>
          <a:prstGeom prst="rect">
            <a:avLst/>
          </a:prstGeom>
          <a:noFill/>
          <a:ln w="9525">
            <a:noFill/>
            <a:miter lim="800000"/>
            <a:headEnd/>
            <a:tailEnd/>
          </a:ln>
          <a:effectLst/>
        </p:spPr>
        <p:txBody>
          <a:bodyPr wrap="none" lIns="0" tIns="0" rIns="0" bIns="0"/>
          <a:lstStyle/>
          <a:p>
            <a:r>
              <a:rPr lang="en-US" sz="1700" b="1">
                <a:latin typeface="Arial" charset="0"/>
                <a:ea typeface="ヒラギノ角ゴ Pro W3" pitchFamily="84" charset="-128"/>
              </a:rPr>
              <a:t>WATER</a:t>
            </a:r>
          </a:p>
        </p:txBody>
      </p:sp>
      <p:sp>
        <p:nvSpPr>
          <p:cNvPr id="437257" name="Line 9"/>
          <p:cNvSpPr>
            <a:spLocks noChangeShapeType="1"/>
          </p:cNvSpPr>
          <p:nvPr/>
        </p:nvSpPr>
        <p:spPr bwMode="auto">
          <a:xfrm>
            <a:off x="1809750" y="2247900"/>
            <a:ext cx="996950" cy="0"/>
          </a:xfrm>
          <a:prstGeom prst="line">
            <a:avLst/>
          </a:prstGeom>
          <a:noFill/>
          <a:ln w="12700">
            <a:solidFill>
              <a:schemeClr val="tx1"/>
            </a:solidFill>
            <a:round/>
            <a:headEnd/>
            <a:tailEnd/>
          </a:ln>
          <a:effectLst/>
        </p:spPr>
        <p:txBody>
          <a:bodyPr wrap="none" anchor="ctr"/>
          <a:lstStyle/>
          <a:p>
            <a:endParaRPr lang="en-US"/>
          </a:p>
        </p:txBody>
      </p:sp>
      <p:sp>
        <p:nvSpPr>
          <p:cNvPr id="437258" name="Line 10"/>
          <p:cNvSpPr>
            <a:spLocks noChangeShapeType="1"/>
          </p:cNvSpPr>
          <p:nvPr/>
        </p:nvSpPr>
        <p:spPr bwMode="auto">
          <a:xfrm flipV="1">
            <a:off x="2632075" y="2686050"/>
            <a:ext cx="182563" cy="146050"/>
          </a:xfrm>
          <a:prstGeom prst="line">
            <a:avLst/>
          </a:prstGeom>
          <a:noFill/>
          <a:ln w="12700">
            <a:solidFill>
              <a:schemeClr val="tx1"/>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274638"/>
            <a:ext cx="9144000" cy="1143000"/>
          </a:xfrm>
        </p:spPr>
        <p:txBody>
          <a:bodyPr>
            <a:normAutofit/>
          </a:bodyPr>
          <a:lstStyle/>
          <a:p>
            <a:pPr eaLnBrk="1" hangingPunct="1"/>
            <a:r>
              <a:rPr lang="en-US" sz="3400" dirty="0" smtClean="0"/>
              <a:t>The </a:t>
            </a:r>
            <a:r>
              <a:rPr lang="en-US" sz="3400" b="1" dirty="0" smtClean="0"/>
              <a:t>Fluid Mosaic Model </a:t>
            </a:r>
            <a:r>
              <a:rPr lang="en-US" sz="3400" dirty="0" smtClean="0"/>
              <a:t>of the membrane.</a:t>
            </a:r>
          </a:p>
        </p:txBody>
      </p:sp>
      <p:sp>
        <p:nvSpPr>
          <p:cNvPr id="43011" name="Rectangle 3"/>
          <p:cNvSpPr>
            <a:spLocks noGrp="1" noChangeArrowheads="1"/>
          </p:cNvSpPr>
          <p:nvPr>
            <p:ph type="body" idx="1"/>
          </p:nvPr>
        </p:nvSpPr>
        <p:spPr>
          <a:xfrm>
            <a:off x="152400" y="1417638"/>
            <a:ext cx="8991600" cy="5135562"/>
          </a:xfrm>
        </p:spPr>
        <p:txBody>
          <a:bodyPr/>
          <a:lstStyle/>
          <a:p>
            <a:pPr eaLnBrk="1" hangingPunct="1">
              <a:lnSpc>
                <a:spcPct val="80000"/>
              </a:lnSpc>
            </a:pPr>
            <a:r>
              <a:rPr lang="en-US" sz="2600" dirty="0" smtClean="0"/>
              <a:t>Phospholipids within the P.M. are not static, they shift laterally past one another because the interactions of these molecules are weak </a:t>
            </a:r>
          </a:p>
          <a:p>
            <a:pPr marL="0" indent="0" eaLnBrk="1" hangingPunct="1">
              <a:lnSpc>
                <a:spcPct val="80000"/>
              </a:lnSpc>
              <a:buNone/>
            </a:pPr>
            <a:r>
              <a:rPr lang="en-US" dirty="0"/>
              <a:t>	</a:t>
            </a:r>
            <a:r>
              <a:rPr lang="en-US" sz="2600" b="1" dirty="0" smtClean="0"/>
              <a:t>= Fluid</a:t>
            </a:r>
          </a:p>
          <a:p>
            <a:pPr lvl="1" eaLnBrk="1" hangingPunct="1">
              <a:lnSpc>
                <a:spcPct val="80000"/>
              </a:lnSpc>
            </a:pPr>
            <a:r>
              <a:rPr lang="en-US" sz="2200" dirty="0" smtClean="0"/>
              <a:t>Proteins appear to be directed by the cytoskeleton below the PM</a:t>
            </a:r>
          </a:p>
          <a:p>
            <a:pPr lvl="1" eaLnBrk="1" hangingPunct="1">
              <a:lnSpc>
                <a:spcPct val="80000"/>
              </a:lnSpc>
              <a:buNone/>
            </a:pPr>
            <a:endParaRPr lang="en-US" sz="2200" dirty="0" smtClean="0"/>
          </a:p>
          <a:p>
            <a:pPr eaLnBrk="1" hangingPunct="1">
              <a:lnSpc>
                <a:spcPct val="80000"/>
              </a:lnSpc>
            </a:pPr>
            <a:r>
              <a:rPr lang="en-US" sz="2600" dirty="0" smtClean="0"/>
              <a:t>Besides phospholipids and proteins, cholesterol is also embedded in the membrane </a:t>
            </a:r>
            <a:r>
              <a:rPr lang="en-US" sz="2600" b="1" dirty="0" smtClean="0"/>
              <a:t>= Mosaic</a:t>
            </a:r>
          </a:p>
          <a:p>
            <a:pPr lvl="1" eaLnBrk="1" hangingPunct="1">
              <a:lnSpc>
                <a:spcPct val="80000"/>
              </a:lnSpc>
            </a:pPr>
            <a:r>
              <a:rPr lang="en-US" sz="2200" dirty="0" smtClean="0"/>
              <a:t>This lends </a:t>
            </a:r>
            <a:r>
              <a:rPr lang="en-US" sz="2200" b="1" dirty="0" smtClean="0"/>
              <a:t>stability</a:t>
            </a:r>
            <a:r>
              <a:rPr lang="en-US" sz="2200" dirty="0" smtClean="0"/>
              <a:t> to the membrane by reducing the fluid nature of the membrane at high temps and keeps the phospholipids from compacting at low temperatures and solidifying-this would reduce its permeability</a:t>
            </a:r>
          </a:p>
          <a:p>
            <a:pPr lvl="1" eaLnBrk="1" hangingPunct="1">
              <a:lnSpc>
                <a:spcPct val="80000"/>
              </a:lnSpc>
              <a:buNone/>
            </a:pPr>
            <a:endParaRPr lang="en-US" sz="2200" dirty="0" smtClean="0"/>
          </a:p>
          <a:p>
            <a:pPr>
              <a:lnSpc>
                <a:spcPct val="80000"/>
              </a:lnSpc>
            </a:pPr>
            <a:r>
              <a:rPr lang="en-US" dirty="0" smtClean="0"/>
              <a:t>Glycoproteins &amp; Glycolipids also part of structure </a:t>
            </a:r>
            <a:r>
              <a:rPr lang="en-US" b="1" dirty="0" smtClean="0"/>
              <a:t>= Mosaic</a:t>
            </a:r>
          </a:p>
          <a:p>
            <a:pPr lvl="1">
              <a:lnSpc>
                <a:spcPct val="80000"/>
              </a:lnSpc>
            </a:pPr>
            <a:r>
              <a:rPr lang="en-US" dirty="0" smtClean="0"/>
              <a:t>Carbohydrates covalently bonded with proteins or lipids</a:t>
            </a:r>
          </a:p>
          <a:p>
            <a:pPr lvl="1">
              <a:lnSpc>
                <a:spcPct val="80000"/>
              </a:lnSpc>
            </a:pPr>
            <a:r>
              <a:rPr lang="en-US" dirty="0" smtClean="0"/>
              <a:t>Used for attachment, recognition, communication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Effect transition="in" filter="blinds(horizontal)">
                                      <p:cBhvr>
                                        <p:cTn id="7" dur="500"/>
                                        <p:tgtEl>
                                          <p:spTgt spid="430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3011">
                                            <p:txEl>
                                              <p:pRg st="1" end="1"/>
                                            </p:txEl>
                                          </p:spTgt>
                                        </p:tgtEl>
                                        <p:attrNameLst>
                                          <p:attrName>style.visibility</p:attrName>
                                        </p:attrNameLst>
                                      </p:cBhvr>
                                      <p:to>
                                        <p:strVal val="visible"/>
                                      </p:to>
                                    </p:set>
                                    <p:animEffect transition="in" filter="blinds(horizontal)">
                                      <p:cBhvr>
                                        <p:cTn id="12" dur="500"/>
                                        <p:tgtEl>
                                          <p:spTgt spid="430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3011">
                                            <p:txEl>
                                              <p:pRg st="2" end="2"/>
                                            </p:txEl>
                                          </p:spTgt>
                                        </p:tgtEl>
                                        <p:attrNameLst>
                                          <p:attrName>style.visibility</p:attrName>
                                        </p:attrNameLst>
                                      </p:cBhvr>
                                      <p:to>
                                        <p:strVal val="visible"/>
                                      </p:to>
                                    </p:set>
                                    <p:animEffect transition="in" filter="blinds(horizontal)">
                                      <p:cBhvr>
                                        <p:cTn id="17" dur="500"/>
                                        <p:tgtEl>
                                          <p:spTgt spid="430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3011">
                                            <p:txEl>
                                              <p:pRg st="4" end="4"/>
                                            </p:txEl>
                                          </p:spTgt>
                                        </p:tgtEl>
                                        <p:attrNameLst>
                                          <p:attrName>style.visibility</p:attrName>
                                        </p:attrNameLst>
                                      </p:cBhvr>
                                      <p:to>
                                        <p:strVal val="visible"/>
                                      </p:to>
                                    </p:set>
                                    <p:animEffect transition="in" filter="blinds(horizontal)">
                                      <p:cBhvr>
                                        <p:cTn id="22" dur="500"/>
                                        <p:tgtEl>
                                          <p:spTgt spid="4301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3011">
                                            <p:txEl>
                                              <p:pRg st="5" end="5"/>
                                            </p:txEl>
                                          </p:spTgt>
                                        </p:tgtEl>
                                        <p:attrNameLst>
                                          <p:attrName>style.visibility</p:attrName>
                                        </p:attrNameLst>
                                      </p:cBhvr>
                                      <p:to>
                                        <p:strVal val="visible"/>
                                      </p:to>
                                    </p:set>
                                    <p:animEffect transition="in" filter="blinds(horizontal)">
                                      <p:cBhvr>
                                        <p:cTn id="27" dur="500"/>
                                        <p:tgtEl>
                                          <p:spTgt spid="43011">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3011">
                                            <p:txEl>
                                              <p:pRg st="7" end="7"/>
                                            </p:txEl>
                                          </p:spTgt>
                                        </p:tgtEl>
                                        <p:attrNameLst>
                                          <p:attrName>style.visibility</p:attrName>
                                        </p:attrNameLst>
                                      </p:cBhvr>
                                      <p:to>
                                        <p:strVal val="visible"/>
                                      </p:to>
                                    </p:set>
                                    <p:animEffect transition="in" filter="blinds(horizontal)">
                                      <p:cBhvr>
                                        <p:cTn id="32" dur="500"/>
                                        <p:tgtEl>
                                          <p:spTgt spid="43011">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43011">
                                            <p:txEl>
                                              <p:pRg st="8" end="8"/>
                                            </p:txEl>
                                          </p:spTgt>
                                        </p:tgtEl>
                                        <p:attrNameLst>
                                          <p:attrName>style.visibility</p:attrName>
                                        </p:attrNameLst>
                                      </p:cBhvr>
                                      <p:to>
                                        <p:strVal val="visible"/>
                                      </p:to>
                                    </p:set>
                                    <p:animEffect transition="in" filter="blinds(horizontal)">
                                      <p:cBhvr>
                                        <p:cTn id="37" dur="500"/>
                                        <p:tgtEl>
                                          <p:spTgt spid="43011">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43011">
                                            <p:txEl>
                                              <p:pRg st="9" end="9"/>
                                            </p:txEl>
                                          </p:spTgt>
                                        </p:tgtEl>
                                        <p:attrNameLst>
                                          <p:attrName>style.visibility</p:attrName>
                                        </p:attrNameLst>
                                      </p:cBhvr>
                                      <p:to>
                                        <p:strVal val="visible"/>
                                      </p:to>
                                    </p:set>
                                    <p:animEffect transition="in" filter="blinds(horizontal)">
                                      <p:cBhvr>
                                        <p:cTn id="42" dur="500"/>
                                        <p:tgtEl>
                                          <p:spTgt spid="430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7517" name="Picture 29" descr="07_05PlasmaMembrane-U"/>
          <p:cNvPicPr>
            <a:picLocks noChangeAspect="1" noChangeArrowheads="1"/>
          </p:cNvPicPr>
          <p:nvPr/>
        </p:nvPicPr>
        <p:blipFill>
          <a:blip r:embed="rId3" cstate="print"/>
          <a:srcRect/>
          <a:stretch>
            <a:fillRect/>
          </a:stretch>
        </p:blipFill>
        <p:spPr bwMode="auto">
          <a:xfrm>
            <a:off x="296863" y="679450"/>
            <a:ext cx="8548687" cy="5499100"/>
          </a:xfrm>
          <a:prstGeom prst="rect">
            <a:avLst/>
          </a:prstGeom>
          <a:noFill/>
        </p:spPr>
      </p:pic>
      <p:sp>
        <p:nvSpPr>
          <p:cNvPr id="447491" name="Rectangle 3"/>
          <p:cNvSpPr>
            <a:spLocks noGrp="1" noChangeArrowheads="1"/>
          </p:cNvSpPr>
          <p:nvPr>
            <p:ph type="ctrTitle"/>
          </p:nvPr>
        </p:nvSpPr>
        <p:spPr bwMode="auto">
          <a:xfrm>
            <a:off x="152400" y="0"/>
            <a:ext cx="1981200" cy="304800"/>
          </a:xfrm>
          <a:noFill/>
          <a:ln w="3175">
            <a:miter lim="800000"/>
            <a:headEnd/>
            <a:tailEnd/>
          </a:ln>
        </p:spPr>
        <p:txBody>
          <a:bodyPr vert="horz" wrap="square" lIns="91440" tIns="45720" rIns="91440" bIns="45720" numCol="1" anchor="t" anchorCtr="0" compatLnSpc="1">
            <a:prstTxWarp prst="textNoShape">
              <a:avLst/>
            </a:prstTxWarp>
          </a:bodyPr>
          <a:lstStyle/>
          <a:p>
            <a:pPr algn="l"/>
            <a:r>
              <a:rPr lang="en-US" sz="1200">
                <a:latin typeface="Arial" charset="0"/>
              </a:rPr>
              <a:t>Figure 7.5</a:t>
            </a:r>
          </a:p>
        </p:txBody>
      </p:sp>
      <p:sp>
        <p:nvSpPr>
          <p:cNvPr id="447492" name="Text Box 4"/>
          <p:cNvSpPr txBox="1">
            <a:spLocks noChangeArrowheads="1"/>
          </p:cNvSpPr>
          <p:nvPr/>
        </p:nvSpPr>
        <p:spPr bwMode="auto">
          <a:xfrm>
            <a:off x="2098675" y="2571750"/>
            <a:ext cx="628650" cy="423863"/>
          </a:xfrm>
          <a:prstGeom prst="rect">
            <a:avLst/>
          </a:prstGeom>
          <a:noFill/>
          <a:ln w="9525">
            <a:noFill/>
            <a:miter lim="800000"/>
            <a:headEnd/>
            <a:tailEnd/>
          </a:ln>
          <a:effectLst/>
        </p:spPr>
        <p:txBody>
          <a:bodyPr wrap="none" lIns="0" tIns="0" rIns="0" bIns="0"/>
          <a:lstStyle/>
          <a:p>
            <a:r>
              <a:rPr lang="en-US" sz="1200" b="1">
                <a:latin typeface="Arial" charset="0"/>
              </a:rPr>
              <a:t>Glyco-</a:t>
            </a:r>
            <a:br>
              <a:rPr lang="en-US" sz="1200" b="1">
                <a:latin typeface="Arial" charset="0"/>
              </a:rPr>
            </a:br>
            <a:r>
              <a:rPr lang="en-US" sz="1200" b="1">
                <a:latin typeface="Arial" charset="0"/>
              </a:rPr>
              <a:t>protein</a:t>
            </a:r>
          </a:p>
        </p:txBody>
      </p:sp>
      <p:sp>
        <p:nvSpPr>
          <p:cNvPr id="447494" name="Text Box 6"/>
          <p:cNvSpPr txBox="1">
            <a:spLocks noChangeArrowheads="1"/>
          </p:cNvSpPr>
          <p:nvPr/>
        </p:nvSpPr>
        <p:spPr bwMode="auto">
          <a:xfrm>
            <a:off x="3362325" y="2619375"/>
            <a:ext cx="985838" cy="211138"/>
          </a:xfrm>
          <a:prstGeom prst="rect">
            <a:avLst/>
          </a:prstGeom>
          <a:noFill/>
          <a:ln w="9525">
            <a:noFill/>
            <a:miter lim="800000"/>
            <a:headEnd/>
            <a:tailEnd/>
          </a:ln>
          <a:effectLst/>
        </p:spPr>
        <p:txBody>
          <a:bodyPr wrap="none" lIns="0" tIns="0" rIns="0" bIns="0"/>
          <a:lstStyle/>
          <a:p>
            <a:r>
              <a:rPr lang="en-US" sz="1200" b="1">
                <a:latin typeface="Arial" charset="0"/>
              </a:rPr>
              <a:t>Carbohydrate</a:t>
            </a:r>
          </a:p>
        </p:txBody>
      </p:sp>
      <p:sp>
        <p:nvSpPr>
          <p:cNvPr id="447495" name="Text Box 7"/>
          <p:cNvSpPr txBox="1">
            <a:spLocks noChangeArrowheads="1"/>
          </p:cNvSpPr>
          <p:nvPr/>
        </p:nvSpPr>
        <p:spPr bwMode="auto">
          <a:xfrm>
            <a:off x="6719888" y="2962275"/>
            <a:ext cx="800100" cy="185738"/>
          </a:xfrm>
          <a:prstGeom prst="rect">
            <a:avLst/>
          </a:prstGeom>
          <a:noFill/>
          <a:ln w="9525">
            <a:noFill/>
            <a:miter lim="800000"/>
            <a:headEnd/>
            <a:tailEnd/>
          </a:ln>
          <a:effectLst/>
        </p:spPr>
        <p:txBody>
          <a:bodyPr wrap="none" lIns="0" tIns="0" rIns="0" bIns="0"/>
          <a:lstStyle/>
          <a:p>
            <a:r>
              <a:rPr lang="en-US" sz="1200" b="1">
                <a:latin typeface="Arial" charset="0"/>
              </a:rPr>
              <a:t>Glycolipid</a:t>
            </a:r>
          </a:p>
        </p:txBody>
      </p:sp>
      <p:sp>
        <p:nvSpPr>
          <p:cNvPr id="447496" name="Text Box 8"/>
          <p:cNvSpPr txBox="1">
            <a:spLocks noChangeArrowheads="1"/>
          </p:cNvSpPr>
          <p:nvPr/>
        </p:nvSpPr>
        <p:spPr bwMode="auto">
          <a:xfrm>
            <a:off x="1633538" y="4940300"/>
            <a:ext cx="1290637" cy="411163"/>
          </a:xfrm>
          <a:prstGeom prst="rect">
            <a:avLst/>
          </a:prstGeom>
          <a:noFill/>
          <a:ln w="9525">
            <a:noFill/>
            <a:miter lim="800000"/>
            <a:headEnd/>
            <a:tailEnd/>
          </a:ln>
          <a:effectLst/>
        </p:spPr>
        <p:txBody>
          <a:bodyPr wrap="none" lIns="0" tIns="0" rIns="0" bIns="0"/>
          <a:lstStyle/>
          <a:p>
            <a:r>
              <a:rPr lang="en-US" sz="1200" b="1">
                <a:latin typeface="Arial" charset="0"/>
              </a:rPr>
              <a:t>Microfilaments</a:t>
            </a:r>
            <a:br>
              <a:rPr lang="en-US" sz="1200" b="1">
                <a:latin typeface="Arial" charset="0"/>
              </a:rPr>
            </a:br>
            <a:r>
              <a:rPr lang="en-US" sz="1200" b="1">
                <a:latin typeface="Arial" charset="0"/>
              </a:rPr>
              <a:t>of cytoskeleton</a:t>
            </a:r>
          </a:p>
        </p:txBody>
      </p:sp>
      <p:sp>
        <p:nvSpPr>
          <p:cNvPr id="447497" name="Text Box 9"/>
          <p:cNvSpPr txBox="1">
            <a:spLocks noChangeArrowheads="1"/>
          </p:cNvSpPr>
          <p:nvPr/>
        </p:nvSpPr>
        <p:spPr bwMode="auto">
          <a:xfrm>
            <a:off x="7440613" y="3127375"/>
            <a:ext cx="1355725" cy="596900"/>
          </a:xfrm>
          <a:prstGeom prst="rect">
            <a:avLst/>
          </a:prstGeom>
          <a:noFill/>
          <a:ln w="9525">
            <a:noFill/>
            <a:miter lim="800000"/>
            <a:headEnd/>
            <a:tailEnd/>
          </a:ln>
          <a:effectLst/>
        </p:spPr>
        <p:txBody>
          <a:bodyPr wrap="none" lIns="0" tIns="0" rIns="0" bIns="0"/>
          <a:lstStyle/>
          <a:p>
            <a:r>
              <a:rPr lang="en-US" sz="1200" b="1">
                <a:latin typeface="Arial" charset="0"/>
              </a:rPr>
              <a:t>EXTRACELLULAR</a:t>
            </a:r>
            <a:br>
              <a:rPr lang="en-US" sz="1200" b="1">
                <a:latin typeface="Arial" charset="0"/>
              </a:rPr>
            </a:br>
            <a:r>
              <a:rPr lang="en-US" sz="1200" b="1">
                <a:latin typeface="Arial" charset="0"/>
              </a:rPr>
              <a:t>SIDE OF</a:t>
            </a:r>
            <a:br>
              <a:rPr lang="en-US" sz="1200" b="1">
                <a:latin typeface="Arial" charset="0"/>
              </a:rPr>
            </a:br>
            <a:r>
              <a:rPr lang="en-US" sz="1200" b="1">
                <a:latin typeface="Arial" charset="0"/>
              </a:rPr>
              <a:t>MEMBRANE</a:t>
            </a:r>
          </a:p>
        </p:txBody>
      </p:sp>
      <p:sp>
        <p:nvSpPr>
          <p:cNvPr id="447498" name="Text Box 10"/>
          <p:cNvSpPr txBox="1">
            <a:spLocks noChangeArrowheads="1"/>
          </p:cNvSpPr>
          <p:nvPr/>
        </p:nvSpPr>
        <p:spPr bwMode="auto">
          <a:xfrm>
            <a:off x="6996113" y="5607050"/>
            <a:ext cx="1554162" cy="373063"/>
          </a:xfrm>
          <a:prstGeom prst="rect">
            <a:avLst/>
          </a:prstGeom>
          <a:noFill/>
          <a:ln w="9525">
            <a:noFill/>
            <a:miter lim="800000"/>
            <a:headEnd/>
            <a:tailEnd/>
          </a:ln>
          <a:effectLst/>
        </p:spPr>
        <p:txBody>
          <a:bodyPr wrap="none" lIns="0" tIns="0" rIns="0" bIns="0"/>
          <a:lstStyle/>
          <a:p>
            <a:r>
              <a:rPr lang="en-US" sz="1200" b="1">
                <a:solidFill>
                  <a:schemeClr val="bg1"/>
                </a:solidFill>
                <a:latin typeface="Arial" charset="0"/>
              </a:rPr>
              <a:t>CYTOPLASMIC SIDE</a:t>
            </a:r>
            <a:br>
              <a:rPr lang="en-US" sz="1200" b="1">
                <a:solidFill>
                  <a:schemeClr val="bg1"/>
                </a:solidFill>
                <a:latin typeface="Arial" charset="0"/>
              </a:rPr>
            </a:br>
            <a:r>
              <a:rPr lang="en-US" sz="1200" b="1">
                <a:solidFill>
                  <a:schemeClr val="bg1"/>
                </a:solidFill>
                <a:latin typeface="Arial" charset="0"/>
              </a:rPr>
              <a:t>OF MEMBRANE</a:t>
            </a:r>
          </a:p>
        </p:txBody>
      </p:sp>
      <p:sp>
        <p:nvSpPr>
          <p:cNvPr id="447499" name="Text Box 11"/>
          <p:cNvSpPr txBox="1">
            <a:spLocks noChangeArrowheads="1"/>
          </p:cNvSpPr>
          <p:nvPr/>
        </p:nvSpPr>
        <p:spPr bwMode="auto">
          <a:xfrm>
            <a:off x="6275388" y="5283200"/>
            <a:ext cx="627062" cy="374650"/>
          </a:xfrm>
          <a:prstGeom prst="rect">
            <a:avLst/>
          </a:prstGeom>
          <a:noFill/>
          <a:ln w="9525">
            <a:noFill/>
            <a:miter lim="800000"/>
            <a:headEnd/>
            <a:tailEnd/>
          </a:ln>
          <a:effectLst/>
        </p:spPr>
        <p:txBody>
          <a:bodyPr wrap="none" lIns="0" tIns="0" rIns="0" bIns="0"/>
          <a:lstStyle/>
          <a:p>
            <a:r>
              <a:rPr lang="en-US" sz="1200" b="1">
                <a:solidFill>
                  <a:schemeClr val="bg1"/>
                </a:solidFill>
                <a:latin typeface="Arial" charset="0"/>
              </a:rPr>
              <a:t>Integral</a:t>
            </a:r>
            <a:br>
              <a:rPr lang="en-US" sz="1200" b="1">
                <a:solidFill>
                  <a:schemeClr val="bg1"/>
                </a:solidFill>
                <a:latin typeface="Arial" charset="0"/>
              </a:rPr>
            </a:br>
            <a:r>
              <a:rPr lang="en-US" sz="1200" b="1">
                <a:solidFill>
                  <a:schemeClr val="bg1"/>
                </a:solidFill>
                <a:latin typeface="Arial" charset="0"/>
              </a:rPr>
              <a:t>protein</a:t>
            </a:r>
          </a:p>
        </p:txBody>
      </p:sp>
      <p:sp>
        <p:nvSpPr>
          <p:cNvPr id="447500" name="Text Box 12"/>
          <p:cNvSpPr txBox="1">
            <a:spLocks noChangeArrowheads="1"/>
          </p:cNvSpPr>
          <p:nvPr/>
        </p:nvSpPr>
        <p:spPr bwMode="auto">
          <a:xfrm>
            <a:off x="4151313" y="4945063"/>
            <a:ext cx="919162" cy="360362"/>
          </a:xfrm>
          <a:prstGeom prst="rect">
            <a:avLst/>
          </a:prstGeom>
          <a:noFill/>
          <a:ln w="9525">
            <a:noFill/>
            <a:miter lim="800000"/>
            <a:headEnd/>
            <a:tailEnd/>
          </a:ln>
          <a:effectLst/>
        </p:spPr>
        <p:txBody>
          <a:bodyPr wrap="none" lIns="0" tIns="0" rIns="0" bIns="0"/>
          <a:lstStyle/>
          <a:p>
            <a:r>
              <a:rPr lang="en-US" sz="1200" b="1">
                <a:solidFill>
                  <a:schemeClr val="bg1"/>
                </a:solidFill>
                <a:latin typeface="Arial" charset="0"/>
              </a:rPr>
              <a:t>Peripheral</a:t>
            </a:r>
            <a:br>
              <a:rPr lang="en-US" sz="1200" b="1">
                <a:solidFill>
                  <a:schemeClr val="bg1"/>
                </a:solidFill>
                <a:latin typeface="Arial" charset="0"/>
              </a:rPr>
            </a:br>
            <a:r>
              <a:rPr lang="en-US" sz="1200" b="1">
                <a:solidFill>
                  <a:schemeClr val="bg1"/>
                </a:solidFill>
                <a:latin typeface="Arial" charset="0"/>
              </a:rPr>
              <a:t>proteins</a:t>
            </a:r>
          </a:p>
        </p:txBody>
      </p:sp>
      <p:sp>
        <p:nvSpPr>
          <p:cNvPr id="447501" name="Text Box 13"/>
          <p:cNvSpPr txBox="1">
            <a:spLocks noChangeArrowheads="1"/>
          </p:cNvSpPr>
          <p:nvPr/>
        </p:nvSpPr>
        <p:spPr bwMode="auto">
          <a:xfrm>
            <a:off x="2960688" y="4522788"/>
            <a:ext cx="904875" cy="215900"/>
          </a:xfrm>
          <a:prstGeom prst="rect">
            <a:avLst/>
          </a:prstGeom>
          <a:noFill/>
          <a:ln w="9525">
            <a:noFill/>
            <a:miter lim="800000"/>
            <a:headEnd/>
            <a:tailEnd/>
          </a:ln>
          <a:effectLst/>
        </p:spPr>
        <p:txBody>
          <a:bodyPr wrap="none" lIns="0" tIns="0" rIns="0" bIns="0"/>
          <a:lstStyle/>
          <a:p>
            <a:r>
              <a:rPr lang="en-US" sz="1200" b="1">
                <a:solidFill>
                  <a:schemeClr val="bg1"/>
                </a:solidFill>
                <a:latin typeface="Arial" charset="0"/>
              </a:rPr>
              <a:t>Cholesterol</a:t>
            </a:r>
          </a:p>
        </p:txBody>
      </p:sp>
      <p:sp>
        <p:nvSpPr>
          <p:cNvPr id="447502" name="Text Box 14"/>
          <p:cNvSpPr txBox="1">
            <a:spLocks noChangeArrowheads="1"/>
          </p:cNvSpPr>
          <p:nvPr/>
        </p:nvSpPr>
        <p:spPr bwMode="auto">
          <a:xfrm>
            <a:off x="1585913" y="1149350"/>
            <a:ext cx="1593850" cy="374650"/>
          </a:xfrm>
          <a:prstGeom prst="rect">
            <a:avLst/>
          </a:prstGeom>
          <a:noFill/>
          <a:ln w="9525">
            <a:noFill/>
            <a:miter lim="800000"/>
            <a:headEnd/>
            <a:tailEnd/>
          </a:ln>
          <a:effectLst/>
        </p:spPr>
        <p:txBody>
          <a:bodyPr wrap="none" lIns="0" tIns="0" rIns="0" bIns="0"/>
          <a:lstStyle/>
          <a:p>
            <a:r>
              <a:rPr lang="en-US" sz="1200" b="1">
                <a:solidFill>
                  <a:schemeClr val="bg1"/>
                </a:solidFill>
                <a:latin typeface="Arial" charset="0"/>
              </a:rPr>
              <a:t>Fibers of extra-</a:t>
            </a:r>
            <a:br>
              <a:rPr lang="en-US" sz="1200" b="1">
                <a:solidFill>
                  <a:schemeClr val="bg1"/>
                </a:solidFill>
                <a:latin typeface="Arial" charset="0"/>
              </a:rPr>
            </a:br>
            <a:r>
              <a:rPr lang="en-US" sz="1200" b="1">
                <a:solidFill>
                  <a:schemeClr val="bg1"/>
                </a:solidFill>
                <a:latin typeface="Arial" charset="0"/>
              </a:rPr>
              <a:t>cellular matrix (ECM)</a:t>
            </a:r>
          </a:p>
        </p:txBody>
      </p:sp>
      <p:sp>
        <p:nvSpPr>
          <p:cNvPr id="447503" name="Line 15"/>
          <p:cNvSpPr>
            <a:spLocks noChangeShapeType="1"/>
          </p:cNvSpPr>
          <p:nvPr/>
        </p:nvSpPr>
        <p:spPr bwMode="auto">
          <a:xfrm flipH="1">
            <a:off x="1854200" y="1492250"/>
            <a:ext cx="241300" cy="254000"/>
          </a:xfrm>
          <a:prstGeom prst="line">
            <a:avLst/>
          </a:prstGeom>
          <a:noFill/>
          <a:ln w="25400">
            <a:solidFill>
              <a:schemeClr val="bg1"/>
            </a:solidFill>
            <a:round/>
            <a:headEnd/>
            <a:tailEnd/>
          </a:ln>
          <a:effectLst/>
        </p:spPr>
        <p:txBody>
          <a:bodyPr wrap="none" anchor="ctr"/>
          <a:lstStyle/>
          <a:p>
            <a:endParaRPr lang="en-US"/>
          </a:p>
        </p:txBody>
      </p:sp>
      <p:sp>
        <p:nvSpPr>
          <p:cNvPr id="447504" name="Line 16"/>
          <p:cNvSpPr>
            <a:spLocks noChangeShapeType="1"/>
          </p:cNvSpPr>
          <p:nvPr/>
        </p:nvSpPr>
        <p:spPr bwMode="auto">
          <a:xfrm flipH="1">
            <a:off x="1511300" y="1492250"/>
            <a:ext cx="584200" cy="1352550"/>
          </a:xfrm>
          <a:prstGeom prst="line">
            <a:avLst/>
          </a:prstGeom>
          <a:noFill/>
          <a:ln w="25400">
            <a:solidFill>
              <a:schemeClr val="bg1"/>
            </a:solidFill>
            <a:round/>
            <a:headEnd/>
            <a:tailEnd/>
          </a:ln>
          <a:effectLst/>
        </p:spPr>
        <p:txBody>
          <a:bodyPr wrap="none" anchor="ctr"/>
          <a:lstStyle/>
          <a:p>
            <a:endParaRPr lang="en-US"/>
          </a:p>
        </p:txBody>
      </p:sp>
      <p:sp>
        <p:nvSpPr>
          <p:cNvPr id="447505" name="Line 17"/>
          <p:cNvSpPr>
            <a:spLocks noChangeShapeType="1"/>
          </p:cNvSpPr>
          <p:nvPr/>
        </p:nvSpPr>
        <p:spPr bwMode="auto">
          <a:xfrm>
            <a:off x="2095500" y="1492250"/>
            <a:ext cx="44450" cy="711200"/>
          </a:xfrm>
          <a:prstGeom prst="line">
            <a:avLst/>
          </a:prstGeom>
          <a:noFill/>
          <a:ln w="25400">
            <a:solidFill>
              <a:schemeClr val="bg1"/>
            </a:solidFill>
            <a:round/>
            <a:headEnd/>
            <a:tailEnd/>
          </a:ln>
          <a:effectLst/>
        </p:spPr>
        <p:txBody>
          <a:bodyPr wrap="none" anchor="ctr"/>
          <a:lstStyle/>
          <a:p>
            <a:endParaRPr lang="en-US"/>
          </a:p>
        </p:txBody>
      </p:sp>
      <p:sp>
        <p:nvSpPr>
          <p:cNvPr id="447506" name="AutoShape 18"/>
          <p:cNvSpPr>
            <a:spLocks/>
          </p:cNvSpPr>
          <p:nvPr/>
        </p:nvSpPr>
        <p:spPr bwMode="auto">
          <a:xfrm rot="934219">
            <a:off x="2611438" y="2520950"/>
            <a:ext cx="146050" cy="487363"/>
          </a:xfrm>
          <a:prstGeom prst="leftBrace">
            <a:avLst>
              <a:gd name="adj1" fmla="val 27808"/>
              <a:gd name="adj2" fmla="val 50000"/>
            </a:avLst>
          </a:prstGeom>
          <a:noFill/>
          <a:ln w="25400">
            <a:solidFill>
              <a:schemeClr val="bg1"/>
            </a:solidFill>
            <a:round/>
            <a:headEnd/>
            <a:tailEnd/>
          </a:ln>
          <a:effectLst/>
        </p:spPr>
        <p:txBody>
          <a:bodyPr wrap="none" anchor="ctr"/>
          <a:lstStyle/>
          <a:p>
            <a:endParaRPr lang="en-US"/>
          </a:p>
        </p:txBody>
      </p:sp>
      <p:sp>
        <p:nvSpPr>
          <p:cNvPr id="447507" name="AutoShape 19"/>
          <p:cNvSpPr>
            <a:spLocks/>
          </p:cNvSpPr>
          <p:nvPr/>
        </p:nvSpPr>
        <p:spPr bwMode="auto">
          <a:xfrm>
            <a:off x="3232150" y="2578100"/>
            <a:ext cx="120650" cy="273050"/>
          </a:xfrm>
          <a:prstGeom prst="rightBrace">
            <a:avLst>
              <a:gd name="adj1" fmla="val 18860"/>
              <a:gd name="adj2" fmla="val 50000"/>
            </a:avLst>
          </a:prstGeom>
          <a:noFill/>
          <a:ln w="25400">
            <a:solidFill>
              <a:schemeClr val="bg1"/>
            </a:solidFill>
            <a:round/>
            <a:headEnd/>
            <a:tailEnd/>
          </a:ln>
          <a:effectLst/>
        </p:spPr>
        <p:txBody>
          <a:bodyPr wrap="none" anchor="ctr"/>
          <a:lstStyle/>
          <a:p>
            <a:endParaRPr lang="en-US"/>
          </a:p>
        </p:txBody>
      </p:sp>
      <p:sp>
        <p:nvSpPr>
          <p:cNvPr id="447508" name="Line 20"/>
          <p:cNvSpPr>
            <a:spLocks noChangeShapeType="1"/>
          </p:cNvSpPr>
          <p:nvPr/>
        </p:nvSpPr>
        <p:spPr bwMode="auto">
          <a:xfrm>
            <a:off x="1892300" y="4718050"/>
            <a:ext cx="273050" cy="196850"/>
          </a:xfrm>
          <a:prstGeom prst="line">
            <a:avLst/>
          </a:prstGeom>
          <a:noFill/>
          <a:ln w="25400">
            <a:solidFill>
              <a:schemeClr val="bg1"/>
            </a:solidFill>
            <a:round/>
            <a:headEnd/>
            <a:tailEnd/>
          </a:ln>
          <a:effectLst/>
        </p:spPr>
        <p:txBody>
          <a:bodyPr wrap="none" anchor="ctr"/>
          <a:lstStyle/>
          <a:p>
            <a:endParaRPr lang="en-US"/>
          </a:p>
        </p:txBody>
      </p:sp>
      <p:sp>
        <p:nvSpPr>
          <p:cNvPr id="447509" name="Line 21"/>
          <p:cNvSpPr>
            <a:spLocks noChangeShapeType="1"/>
          </p:cNvSpPr>
          <p:nvPr/>
        </p:nvSpPr>
        <p:spPr bwMode="auto">
          <a:xfrm flipH="1">
            <a:off x="2165350" y="4495800"/>
            <a:ext cx="501650" cy="419100"/>
          </a:xfrm>
          <a:prstGeom prst="line">
            <a:avLst/>
          </a:prstGeom>
          <a:noFill/>
          <a:ln w="25400">
            <a:solidFill>
              <a:schemeClr val="bg1"/>
            </a:solidFill>
            <a:round/>
            <a:headEnd/>
            <a:tailEnd/>
          </a:ln>
          <a:effectLst/>
        </p:spPr>
        <p:txBody>
          <a:bodyPr wrap="none" anchor="ctr"/>
          <a:lstStyle/>
          <a:p>
            <a:endParaRPr lang="en-US"/>
          </a:p>
        </p:txBody>
      </p:sp>
      <p:sp>
        <p:nvSpPr>
          <p:cNvPr id="447510" name="Line 22"/>
          <p:cNvSpPr>
            <a:spLocks noChangeShapeType="1"/>
          </p:cNvSpPr>
          <p:nvPr/>
        </p:nvSpPr>
        <p:spPr bwMode="auto">
          <a:xfrm>
            <a:off x="3371850" y="3949700"/>
            <a:ext cx="0" cy="577850"/>
          </a:xfrm>
          <a:prstGeom prst="line">
            <a:avLst/>
          </a:prstGeom>
          <a:noFill/>
          <a:ln w="25400">
            <a:solidFill>
              <a:schemeClr val="bg1"/>
            </a:solidFill>
            <a:round/>
            <a:headEnd/>
            <a:tailEnd/>
          </a:ln>
          <a:effectLst/>
        </p:spPr>
        <p:txBody>
          <a:bodyPr wrap="none" anchor="ctr"/>
          <a:lstStyle/>
          <a:p>
            <a:endParaRPr lang="en-US"/>
          </a:p>
        </p:txBody>
      </p:sp>
      <p:sp>
        <p:nvSpPr>
          <p:cNvPr id="447511" name="Line 23"/>
          <p:cNvSpPr>
            <a:spLocks noChangeShapeType="1"/>
          </p:cNvSpPr>
          <p:nvPr/>
        </p:nvSpPr>
        <p:spPr bwMode="auto">
          <a:xfrm>
            <a:off x="4349750" y="4781550"/>
            <a:ext cx="63500" cy="152400"/>
          </a:xfrm>
          <a:prstGeom prst="line">
            <a:avLst/>
          </a:prstGeom>
          <a:noFill/>
          <a:ln w="25400">
            <a:solidFill>
              <a:schemeClr val="bg1"/>
            </a:solidFill>
            <a:round/>
            <a:headEnd/>
            <a:tailEnd/>
          </a:ln>
          <a:effectLst/>
        </p:spPr>
        <p:txBody>
          <a:bodyPr wrap="none" anchor="ctr"/>
          <a:lstStyle/>
          <a:p>
            <a:endParaRPr lang="en-US"/>
          </a:p>
        </p:txBody>
      </p:sp>
      <p:sp>
        <p:nvSpPr>
          <p:cNvPr id="447512" name="Line 24"/>
          <p:cNvSpPr>
            <a:spLocks noChangeShapeType="1"/>
          </p:cNvSpPr>
          <p:nvPr/>
        </p:nvSpPr>
        <p:spPr bwMode="auto">
          <a:xfrm flipV="1">
            <a:off x="4921250" y="4940300"/>
            <a:ext cx="533400" cy="82550"/>
          </a:xfrm>
          <a:prstGeom prst="line">
            <a:avLst/>
          </a:prstGeom>
          <a:noFill/>
          <a:ln w="25400">
            <a:solidFill>
              <a:schemeClr val="bg1"/>
            </a:solidFill>
            <a:round/>
            <a:headEnd/>
            <a:tailEnd/>
          </a:ln>
          <a:effectLst/>
        </p:spPr>
        <p:txBody>
          <a:bodyPr wrap="none" anchor="ctr"/>
          <a:lstStyle/>
          <a:p>
            <a:endParaRPr lang="en-US"/>
          </a:p>
        </p:txBody>
      </p:sp>
      <p:sp>
        <p:nvSpPr>
          <p:cNvPr id="447513" name="Line 25"/>
          <p:cNvSpPr>
            <a:spLocks noChangeShapeType="1"/>
          </p:cNvSpPr>
          <p:nvPr/>
        </p:nvSpPr>
        <p:spPr bwMode="auto">
          <a:xfrm>
            <a:off x="6534150" y="4857750"/>
            <a:ext cx="0" cy="419100"/>
          </a:xfrm>
          <a:prstGeom prst="line">
            <a:avLst/>
          </a:prstGeom>
          <a:noFill/>
          <a:ln w="25400">
            <a:solidFill>
              <a:schemeClr val="bg1"/>
            </a:solidFill>
            <a:round/>
            <a:headEnd/>
            <a:tailEnd/>
          </a:ln>
          <a:effectLst/>
        </p:spPr>
        <p:txBody>
          <a:bodyPr wrap="none" anchor="ctr"/>
          <a:lstStyle/>
          <a:p>
            <a:endParaRPr lang="en-US"/>
          </a:p>
        </p:txBody>
      </p:sp>
      <p:sp>
        <p:nvSpPr>
          <p:cNvPr id="447514" name="Line 26"/>
          <p:cNvSpPr>
            <a:spLocks noChangeShapeType="1"/>
          </p:cNvSpPr>
          <p:nvPr/>
        </p:nvSpPr>
        <p:spPr bwMode="auto">
          <a:xfrm flipH="1">
            <a:off x="7670800" y="5175250"/>
            <a:ext cx="234950" cy="419100"/>
          </a:xfrm>
          <a:prstGeom prst="line">
            <a:avLst/>
          </a:prstGeom>
          <a:noFill/>
          <a:ln w="25400">
            <a:solidFill>
              <a:schemeClr val="bg1"/>
            </a:solidFill>
            <a:round/>
            <a:headEnd/>
            <a:tailEnd/>
          </a:ln>
          <a:effectLst/>
        </p:spPr>
        <p:txBody>
          <a:bodyPr wrap="none" anchor="ctr"/>
          <a:lstStyle/>
          <a:p>
            <a:endParaRPr lang="en-US"/>
          </a:p>
        </p:txBody>
      </p:sp>
      <p:sp>
        <p:nvSpPr>
          <p:cNvPr id="447515" name="Line 27"/>
          <p:cNvSpPr>
            <a:spLocks noChangeShapeType="1"/>
          </p:cNvSpPr>
          <p:nvPr/>
        </p:nvSpPr>
        <p:spPr bwMode="auto">
          <a:xfrm flipH="1">
            <a:off x="7562850" y="3657600"/>
            <a:ext cx="107950" cy="190500"/>
          </a:xfrm>
          <a:prstGeom prst="line">
            <a:avLst/>
          </a:prstGeom>
          <a:noFill/>
          <a:ln w="25400">
            <a:solidFill>
              <a:schemeClr val="bg1"/>
            </a:solidFill>
            <a:round/>
            <a:headEnd/>
            <a:tailEnd/>
          </a:ln>
          <a:effectLst/>
        </p:spPr>
        <p:txBody>
          <a:bodyPr wrap="none" anchor="ctr"/>
          <a:lstStyle/>
          <a:p>
            <a:endParaRPr lang="en-US"/>
          </a:p>
        </p:txBody>
      </p:sp>
      <p:sp>
        <p:nvSpPr>
          <p:cNvPr id="447516" name="Line 28"/>
          <p:cNvSpPr>
            <a:spLocks noChangeShapeType="1"/>
          </p:cNvSpPr>
          <p:nvPr/>
        </p:nvSpPr>
        <p:spPr bwMode="auto">
          <a:xfrm>
            <a:off x="7099300" y="3130550"/>
            <a:ext cx="0" cy="209550"/>
          </a:xfrm>
          <a:prstGeom prst="line">
            <a:avLst/>
          </a:prstGeom>
          <a:noFill/>
          <a:ln w="25400">
            <a:solidFill>
              <a:schemeClr val="bg1"/>
            </a:solidFill>
            <a:round/>
            <a:headEnd/>
            <a:tailEnd/>
          </a:ln>
          <a:effectLst/>
        </p:spPr>
        <p:txBody>
          <a:bodyPr wrap="none" anchor="ctr"/>
          <a:lstStyle/>
          <a:p>
            <a:endParaRPr lang="en-US"/>
          </a:p>
        </p:txBody>
      </p:sp>
      <p:sp>
        <p:nvSpPr>
          <p:cNvPr id="447518" name="Line 30"/>
          <p:cNvSpPr>
            <a:spLocks noChangeShapeType="1"/>
          </p:cNvSpPr>
          <p:nvPr/>
        </p:nvSpPr>
        <p:spPr bwMode="auto">
          <a:xfrm flipH="1">
            <a:off x="1854200" y="1492250"/>
            <a:ext cx="241300" cy="254000"/>
          </a:xfrm>
          <a:prstGeom prst="line">
            <a:avLst/>
          </a:prstGeom>
          <a:noFill/>
          <a:ln w="12700">
            <a:solidFill>
              <a:schemeClr val="tx1"/>
            </a:solidFill>
            <a:round/>
            <a:headEnd/>
            <a:tailEnd/>
          </a:ln>
          <a:effectLst/>
        </p:spPr>
        <p:txBody>
          <a:bodyPr wrap="none" anchor="ctr"/>
          <a:lstStyle/>
          <a:p>
            <a:endParaRPr lang="en-US"/>
          </a:p>
        </p:txBody>
      </p:sp>
      <p:sp>
        <p:nvSpPr>
          <p:cNvPr id="447519" name="Line 31"/>
          <p:cNvSpPr>
            <a:spLocks noChangeShapeType="1"/>
          </p:cNvSpPr>
          <p:nvPr/>
        </p:nvSpPr>
        <p:spPr bwMode="auto">
          <a:xfrm flipH="1">
            <a:off x="1511300" y="1492250"/>
            <a:ext cx="584200" cy="1352550"/>
          </a:xfrm>
          <a:prstGeom prst="line">
            <a:avLst/>
          </a:prstGeom>
          <a:noFill/>
          <a:ln w="12700">
            <a:solidFill>
              <a:schemeClr val="tx1"/>
            </a:solidFill>
            <a:round/>
            <a:headEnd/>
            <a:tailEnd/>
          </a:ln>
          <a:effectLst/>
        </p:spPr>
        <p:txBody>
          <a:bodyPr wrap="none" anchor="ctr"/>
          <a:lstStyle/>
          <a:p>
            <a:endParaRPr lang="en-US"/>
          </a:p>
        </p:txBody>
      </p:sp>
      <p:sp>
        <p:nvSpPr>
          <p:cNvPr id="447520" name="Line 32"/>
          <p:cNvSpPr>
            <a:spLocks noChangeShapeType="1"/>
          </p:cNvSpPr>
          <p:nvPr/>
        </p:nvSpPr>
        <p:spPr bwMode="auto">
          <a:xfrm>
            <a:off x="2095500" y="1492250"/>
            <a:ext cx="44450" cy="711200"/>
          </a:xfrm>
          <a:prstGeom prst="line">
            <a:avLst/>
          </a:prstGeom>
          <a:noFill/>
          <a:ln w="12700">
            <a:solidFill>
              <a:schemeClr val="tx1"/>
            </a:solidFill>
            <a:round/>
            <a:headEnd/>
            <a:tailEnd/>
          </a:ln>
          <a:effectLst/>
        </p:spPr>
        <p:txBody>
          <a:bodyPr wrap="none" anchor="ctr"/>
          <a:lstStyle/>
          <a:p>
            <a:endParaRPr lang="en-US"/>
          </a:p>
        </p:txBody>
      </p:sp>
      <p:sp>
        <p:nvSpPr>
          <p:cNvPr id="447521" name="AutoShape 33"/>
          <p:cNvSpPr>
            <a:spLocks/>
          </p:cNvSpPr>
          <p:nvPr/>
        </p:nvSpPr>
        <p:spPr bwMode="auto">
          <a:xfrm rot="934219">
            <a:off x="2611438" y="2520950"/>
            <a:ext cx="146050" cy="487363"/>
          </a:xfrm>
          <a:prstGeom prst="leftBrace">
            <a:avLst>
              <a:gd name="adj1" fmla="val 27808"/>
              <a:gd name="adj2" fmla="val 50000"/>
            </a:avLst>
          </a:prstGeom>
          <a:noFill/>
          <a:ln w="12700">
            <a:solidFill>
              <a:schemeClr val="tx1"/>
            </a:solidFill>
            <a:round/>
            <a:headEnd/>
            <a:tailEnd/>
          </a:ln>
          <a:effectLst/>
        </p:spPr>
        <p:txBody>
          <a:bodyPr wrap="none" anchor="ctr"/>
          <a:lstStyle/>
          <a:p>
            <a:endParaRPr lang="en-US"/>
          </a:p>
        </p:txBody>
      </p:sp>
      <p:sp>
        <p:nvSpPr>
          <p:cNvPr id="447522" name="AutoShape 34"/>
          <p:cNvSpPr>
            <a:spLocks/>
          </p:cNvSpPr>
          <p:nvPr/>
        </p:nvSpPr>
        <p:spPr bwMode="auto">
          <a:xfrm>
            <a:off x="3232150" y="2578100"/>
            <a:ext cx="120650" cy="273050"/>
          </a:xfrm>
          <a:prstGeom prst="rightBrace">
            <a:avLst>
              <a:gd name="adj1" fmla="val 18860"/>
              <a:gd name="adj2" fmla="val 50000"/>
            </a:avLst>
          </a:prstGeom>
          <a:noFill/>
          <a:ln w="12700">
            <a:solidFill>
              <a:schemeClr val="tx1"/>
            </a:solidFill>
            <a:round/>
            <a:headEnd/>
            <a:tailEnd/>
          </a:ln>
          <a:effectLst/>
        </p:spPr>
        <p:txBody>
          <a:bodyPr wrap="none" anchor="ctr"/>
          <a:lstStyle/>
          <a:p>
            <a:endParaRPr lang="en-US"/>
          </a:p>
        </p:txBody>
      </p:sp>
      <p:sp>
        <p:nvSpPr>
          <p:cNvPr id="447523" name="Line 35"/>
          <p:cNvSpPr>
            <a:spLocks noChangeShapeType="1"/>
          </p:cNvSpPr>
          <p:nvPr/>
        </p:nvSpPr>
        <p:spPr bwMode="auto">
          <a:xfrm>
            <a:off x="1892300" y="4718050"/>
            <a:ext cx="273050" cy="196850"/>
          </a:xfrm>
          <a:prstGeom prst="line">
            <a:avLst/>
          </a:prstGeom>
          <a:noFill/>
          <a:ln w="12700">
            <a:solidFill>
              <a:schemeClr val="tx1"/>
            </a:solidFill>
            <a:round/>
            <a:headEnd/>
            <a:tailEnd/>
          </a:ln>
          <a:effectLst/>
        </p:spPr>
        <p:txBody>
          <a:bodyPr wrap="none" anchor="ctr"/>
          <a:lstStyle/>
          <a:p>
            <a:endParaRPr lang="en-US"/>
          </a:p>
        </p:txBody>
      </p:sp>
      <p:sp>
        <p:nvSpPr>
          <p:cNvPr id="447524" name="Line 36"/>
          <p:cNvSpPr>
            <a:spLocks noChangeShapeType="1"/>
          </p:cNvSpPr>
          <p:nvPr/>
        </p:nvSpPr>
        <p:spPr bwMode="auto">
          <a:xfrm flipH="1">
            <a:off x="2165350" y="4495800"/>
            <a:ext cx="501650" cy="419100"/>
          </a:xfrm>
          <a:prstGeom prst="line">
            <a:avLst/>
          </a:prstGeom>
          <a:noFill/>
          <a:ln w="12700">
            <a:solidFill>
              <a:schemeClr val="tx1"/>
            </a:solidFill>
            <a:round/>
            <a:headEnd/>
            <a:tailEnd/>
          </a:ln>
          <a:effectLst/>
        </p:spPr>
        <p:txBody>
          <a:bodyPr wrap="none" anchor="ctr"/>
          <a:lstStyle/>
          <a:p>
            <a:endParaRPr lang="en-US"/>
          </a:p>
        </p:txBody>
      </p:sp>
      <p:sp>
        <p:nvSpPr>
          <p:cNvPr id="447525" name="Line 37"/>
          <p:cNvSpPr>
            <a:spLocks noChangeShapeType="1"/>
          </p:cNvSpPr>
          <p:nvPr/>
        </p:nvSpPr>
        <p:spPr bwMode="auto">
          <a:xfrm>
            <a:off x="3371850" y="3949700"/>
            <a:ext cx="0" cy="577850"/>
          </a:xfrm>
          <a:prstGeom prst="line">
            <a:avLst/>
          </a:prstGeom>
          <a:noFill/>
          <a:ln w="12700">
            <a:solidFill>
              <a:schemeClr val="tx1"/>
            </a:solidFill>
            <a:round/>
            <a:headEnd/>
            <a:tailEnd/>
          </a:ln>
          <a:effectLst/>
        </p:spPr>
        <p:txBody>
          <a:bodyPr wrap="none" anchor="ctr"/>
          <a:lstStyle/>
          <a:p>
            <a:endParaRPr lang="en-US"/>
          </a:p>
        </p:txBody>
      </p:sp>
      <p:sp>
        <p:nvSpPr>
          <p:cNvPr id="447526" name="Line 38"/>
          <p:cNvSpPr>
            <a:spLocks noChangeShapeType="1"/>
          </p:cNvSpPr>
          <p:nvPr/>
        </p:nvSpPr>
        <p:spPr bwMode="auto">
          <a:xfrm>
            <a:off x="4349750" y="4781550"/>
            <a:ext cx="63500" cy="152400"/>
          </a:xfrm>
          <a:prstGeom prst="line">
            <a:avLst/>
          </a:prstGeom>
          <a:noFill/>
          <a:ln w="12700">
            <a:solidFill>
              <a:schemeClr val="tx1"/>
            </a:solidFill>
            <a:round/>
            <a:headEnd/>
            <a:tailEnd/>
          </a:ln>
          <a:effectLst/>
        </p:spPr>
        <p:txBody>
          <a:bodyPr wrap="none" anchor="ctr"/>
          <a:lstStyle/>
          <a:p>
            <a:endParaRPr lang="en-US"/>
          </a:p>
        </p:txBody>
      </p:sp>
      <p:sp>
        <p:nvSpPr>
          <p:cNvPr id="447527" name="Line 39"/>
          <p:cNvSpPr>
            <a:spLocks noChangeShapeType="1"/>
          </p:cNvSpPr>
          <p:nvPr/>
        </p:nvSpPr>
        <p:spPr bwMode="auto">
          <a:xfrm flipV="1">
            <a:off x="4921250" y="4940300"/>
            <a:ext cx="533400" cy="82550"/>
          </a:xfrm>
          <a:prstGeom prst="line">
            <a:avLst/>
          </a:prstGeom>
          <a:noFill/>
          <a:ln w="12700">
            <a:solidFill>
              <a:schemeClr val="tx1"/>
            </a:solidFill>
            <a:round/>
            <a:headEnd/>
            <a:tailEnd/>
          </a:ln>
          <a:effectLst/>
        </p:spPr>
        <p:txBody>
          <a:bodyPr wrap="none" anchor="ctr"/>
          <a:lstStyle/>
          <a:p>
            <a:endParaRPr lang="en-US"/>
          </a:p>
        </p:txBody>
      </p:sp>
      <p:sp>
        <p:nvSpPr>
          <p:cNvPr id="447528" name="Line 40"/>
          <p:cNvSpPr>
            <a:spLocks noChangeShapeType="1"/>
          </p:cNvSpPr>
          <p:nvPr/>
        </p:nvSpPr>
        <p:spPr bwMode="auto">
          <a:xfrm>
            <a:off x="6534150" y="4857750"/>
            <a:ext cx="0" cy="419100"/>
          </a:xfrm>
          <a:prstGeom prst="line">
            <a:avLst/>
          </a:prstGeom>
          <a:noFill/>
          <a:ln w="12700">
            <a:solidFill>
              <a:schemeClr val="tx1"/>
            </a:solidFill>
            <a:round/>
            <a:headEnd/>
            <a:tailEnd/>
          </a:ln>
          <a:effectLst/>
        </p:spPr>
        <p:txBody>
          <a:bodyPr wrap="none" anchor="ctr"/>
          <a:lstStyle/>
          <a:p>
            <a:endParaRPr lang="en-US"/>
          </a:p>
        </p:txBody>
      </p:sp>
      <p:sp>
        <p:nvSpPr>
          <p:cNvPr id="447529" name="Line 41"/>
          <p:cNvSpPr>
            <a:spLocks noChangeShapeType="1"/>
          </p:cNvSpPr>
          <p:nvPr/>
        </p:nvSpPr>
        <p:spPr bwMode="auto">
          <a:xfrm flipH="1">
            <a:off x="7670800" y="5175250"/>
            <a:ext cx="234950" cy="419100"/>
          </a:xfrm>
          <a:prstGeom prst="line">
            <a:avLst/>
          </a:prstGeom>
          <a:noFill/>
          <a:ln w="12700">
            <a:solidFill>
              <a:schemeClr val="tx1"/>
            </a:solidFill>
            <a:round/>
            <a:headEnd/>
            <a:tailEnd/>
          </a:ln>
          <a:effectLst/>
        </p:spPr>
        <p:txBody>
          <a:bodyPr wrap="none" anchor="ctr"/>
          <a:lstStyle/>
          <a:p>
            <a:endParaRPr lang="en-US"/>
          </a:p>
        </p:txBody>
      </p:sp>
      <p:sp>
        <p:nvSpPr>
          <p:cNvPr id="447530" name="Line 42"/>
          <p:cNvSpPr>
            <a:spLocks noChangeShapeType="1"/>
          </p:cNvSpPr>
          <p:nvPr/>
        </p:nvSpPr>
        <p:spPr bwMode="auto">
          <a:xfrm flipH="1">
            <a:off x="7562850" y="3657600"/>
            <a:ext cx="107950" cy="190500"/>
          </a:xfrm>
          <a:prstGeom prst="line">
            <a:avLst/>
          </a:prstGeom>
          <a:noFill/>
          <a:ln w="12700">
            <a:solidFill>
              <a:schemeClr val="tx1"/>
            </a:solidFill>
            <a:round/>
            <a:headEnd/>
            <a:tailEnd/>
          </a:ln>
          <a:effectLst/>
        </p:spPr>
        <p:txBody>
          <a:bodyPr wrap="none" anchor="ctr"/>
          <a:lstStyle/>
          <a:p>
            <a:endParaRPr lang="en-US"/>
          </a:p>
        </p:txBody>
      </p:sp>
      <p:sp>
        <p:nvSpPr>
          <p:cNvPr id="447531" name="Line 43"/>
          <p:cNvSpPr>
            <a:spLocks noChangeShapeType="1"/>
          </p:cNvSpPr>
          <p:nvPr/>
        </p:nvSpPr>
        <p:spPr bwMode="auto">
          <a:xfrm>
            <a:off x="7099300" y="3130550"/>
            <a:ext cx="0" cy="209550"/>
          </a:xfrm>
          <a:prstGeom prst="line">
            <a:avLst/>
          </a:prstGeom>
          <a:noFill/>
          <a:ln w="12700">
            <a:solidFill>
              <a:schemeClr val="tx1"/>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dirty="0" smtClean="0"/>
              <a:t>Membrane Proteins</a:t>
            </a:r>
          </a:p>
        </p:txBody>
      </p:sp>
      <p:sp>
        <p:nvSpPr>
          <p:cNvPr id="46083" name="Rectangle 3"/>
          <p:cNvSpPr>
            <a:spLocks noGrp="1" noChangeArrowheads="1"/>
          </p:cNvSpPr>
          <p:nvPr>
            <p:ph type="body" idx="1"/>
          </p:nvPr>
        </p:nvSpPr>
        <p:spPr/>
        <p:txBody>
          <a:bodyPr/>
          <a:lstStyle/>
          <a:p>
            <a:pPr eaLnBrk="1" hangingPunct="1"/>
            <a:r>
              <a:rPr lang="en-US" dirty="0" smtClean="0"/>
              <a:t>Integral proteins (embedded)</a:t>
            </a:r>
          </a:p>
          <a:p>
            <a:pPr lvl="1" eaLnBrk="1" hangingPunct="1"/>
            <a:r>
              <a:rPr lang="en-US" dirty="0" smtClean="0"/>
              <a:t>Transect the membrane  </a:t>
            </a:r>
          </a:p>
          <a:p>
            <a:pPr lvl="1" eaLnBrk="1" hangingPunct="1"/>
            <a:r>
              <a:rPr lang="en-US" dirty="0" smtClean="0"/>
              <a:t>These can be hydrophilic and/or hydrophobic</a:t>
            </a:r>
          </a:p>
          <a:p>
            <a:pPr lvl="1" eaLnBrk="1" hangingPunct="1"/>
            <a:r>
              <a:rPr lang="en-US" dirty="0" smtClean="0"/>
              <a:t>Usually channel proteins</a:t>
            </a:r>
          </a:p>
          <a:p>
            <a:pPr lvl="1" eaLnBrk="1" hangingPunct="1">
              <a:buNone/>
            </a:pPr>
            <a:endParaRPr lang="en-US" dirty="0" smtClean="0"/>
          </a:p>
          <a:p>
            <a:pPr eaLnBrk="1" hangingPunct="1"/>
            <a:r>
              <a:rPr lang="en-US" dirty="0" smtClean="0"/>
              <a:t>Peripheral proteins</a:t>
            </a:r>
          </a:p>
          <a:p>
            <a:pPr lvl="1" eaLnBrk="1" hangingPunct="1"/>
            <a:r>
              <a:rPr lang="en-US" dirty="0" smtClean="0"/>
              <a:t>Bound loosely to the surface of the PM  </a:t>
            </a:r>
          </a:p>
          <a:p>
            <a:pPr eaLnBrk="1" hangingPunct="1">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Effect transition="in" filter="checkerboard(across)">
                                      <p:cBhvr>
                                        <p:cTn id="7" dur="500"/>
                                        <p:tgtEl>
                                          <p:spTgt spid="460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6083">
                                            <p:txEl>
                                              <p:pRg st="1" end="1"/>
                                            </p:txEl>
                                          </p:spTgt>
                                        </p:tgtEl>
                                        <p:attrNameLst>
                                          <p:attrName>style.visibility</p:attrName>
                                        </p:attrNameLst>
                                      </p:cBhvr>
                                      <p:to>
                                        <p:strVal val="visible"/>
                                      </p:to>
                                    </p:set>
                                    <p:animEffect transition="in" filter="checkerboard(across)">
                                      <p:cBhvr>
                                        <p:cTn id="12" dur="500"/>
                                        <p:tgtEl>
                                          <p:spTgt spid="460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6083">
                                            <p:txEl>
                                              <p:pRg st="2" end="2"/>
                                            </p:txEl>
                                          </p:spTgt>
                                        </p:tgtEl>
                                        <p:attrNameLst>
                                          <p:attrName>style.visibility</p:attrName>
                                        </p:attrNameLst>
                                      </p:cBhvr>
                                      <p:to>
                                        <p:strVal val="visible"/>
                                      </p:to>
                                    </p:set>
                                    <p:animEffect transition="in" filter="checkerboard(across)">
                                      <p:cBhvr>
                                        <p:cTn id="17" dur="500"/>
                                        <p:tgtEl>
                                          <p:spTgt spid="460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46083">
                                            <p:txEl>
                                              <p:pRg st="3" end="3"/>
                                            </p:txEl>
                                          </p:spTgt>
                                        </p:tgtEl>
                                        <p:attrNameLst>
                                          <p:attrName>style.visibility</p:attrName>
                                        </p:attrNameLst>
                                      </p:cBhvr>
                                      <p:to>
                                        <p:strVal val="visible"/>
                                      </p:to>
                                    </p:set>
                                    <p:animEffect transition="in" filter="checkerboard(across)">
                                      <p:cBhvr>
                                        <p:cTn id="22" dur="500"/>
                                        <p:tgtEl>
                                          <p:spTgt spid="4608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46083">
                                            <p:txEl>
                                              <p:pRg st="5" end="5"/>
                                            </p:txEl>
                                          </p:spTgt>
                                        </p:tgtEl>
                                        <p:attrNameLst>
                                          <p:attrName>style.visibility</p:attrName>
                                        </p:attrNameLst>
                                      </p:cBhvr>
                                      <p:to>
                                        <p:strVal val="visible"/>
                                      </p:to>
                                    </p:set>
                                    <p:animEffect transition="in" filter="checkerboard(across)">
                                      <p:cBhvr>
                                        <p:cTn id="27" dur="500"/>
                                        <p:tgtEl>
                                          <p:spTgt spid="4608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46083">
                                            <p:txEl>
                                              <p:pRg st="6" end="6"/>
                                            </p:txEl>
                                          </p:spTgt>
                                        </p:tgtEl>
                                        <p:attrNameLst>
                                          <p:attrName>style.visibility</p:attrName>
                                        </p:attrNameLst>
                                      </p:cBhvr>
                                      <p:to>
                                        <p:strVal val="visible"/>
                                      </p:to>
                                    </p:set>
                                    <p:animEffect transition="in" filter="checkerboard(across)">
                                      <p:cBhvr>
                                        <p:cTn id="32" dur="500"/>
                                        <p:tgtEl>
                                          <p:spTgt spid="4608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9315" name="Picture 19" descr="07_03FluidMosaicModel-U"/>
          <p:cNvPicPr>
            <a:picLocks noChangeAspect="1" noChangeArrowheads="1"/>
          </p:cNvPicPr>
          <p:nvPr/>
        </p:nvPicPr>
        <p:blipFill>
          <a:blip r:embed="rId3" cstate="print"/>
          <a:srcRect/>
          <a:stretch>
            <a:fillRect/>
          </a:stretch>
        </p:blipFill>
        <p:spPr bwMode="auto">
          <a:xfrm>
            <a:off x="1147763" y="1484313"/>
            <a:ext cx="6846887" cy="3889375"/>
          </a:xfrm>
          <a:prstGeom prst="rect">
            <a:avLst/>
          </a:prstGeom>
          <a:noFill/>
        </p:spPr>
      </p:pic>
      <p:sp>
        <p:nvSpPr>
          <p:cNvPr id="439299" name="Rectangle 3"/>
          <p:cNvSpPr>
            <a:spLocks noGrp="1" noChangeArrowheads="1"/>
          </p:cNvSpPr>
          <p:nvPr>
            <p:ph type="ctrTitle"/>
          </p:nvPr>
        </p:nvSpPr>
        <p:spPr bwMode="auto">
          <a:xfrm>
            <a:off x="152400" y="0"/>
            <a:ext cx="1981200" cy="304800"/>
          </a:xfrm>
          <a:noFill/>
          <a:ln w="3175">
            <a:miter lim="800000"/>
            <a:headEnd/>
            <a:tailEnd/>
          </a:ln>
        </p:spPr>
        <p:txBody>
          <a:bodyPr vert="horz" wrap="square" lIns="91440" tIns="45720" rIns="91440" bIns="45720" numCol="1" anchor="t" anchorCtr="0" compatLnSpc="1">
            <a:prstTxWarp prst="textNoShape">
              <a:avLst/>
            </a:prstTxWarp>
          </a:bodyPr>
          <a:lstStyle/>
          <a:p>
            <a:pPr algn="l"/>
            <a:r>
              <a:rPr lang="en-US" sz="1200" dirty="0">
                <a:latin typeface="Arial" charset="0"/>
              </a:rPr>
              <a:t>Figure 7.3</a:t>
            </a:r>
          </a:p>
        </p:txBody>
      </p:sp>
      <p:sp>
        <p:nvSpPr>
          <p:cNvPr id="439300" name="Text Box 4"/>
          <p:cNvSpPr txBox="1">
            <a:spLocks noChangeArrowheads="1"/>
          </p:cNvSpPr>
          <p:nvPr/>
        </p:nvSpPr>
        <p:spPr bwMode="auto">
          <a:xfrm>
            <a:off x="1173163" y="3303588"/>
            <a:ext cx="1417637" cy="542925"/>
          </a:xfrm>
          <a:prstGeom prst="rect">
            <a:avLst/>
          </a:prstGeom>
          <a:noFill/>
          <a:ln w="9525">
            <a:noFill/>
            <a:miter lim="800000"/>
            <a:headEnd/>
            <a:tailEnd/>
          </a:ln>
          <a:effectLst/>
        </p:spPr>
        <p:txBody>
          <a:bodyPr wrap="none" lIns="0" tIns="0" rIns="0" bIns="0"/>
          <a:lstStyle/>
          <a:p>
            <a:r>
              <a:rPr lang="en-US" sz="1700" b="1">
                <a:latin typeface="Arial" charset="0"/>
              </a:rPr>
              <a:t>Phospholipid</a:t>
            </a:r>
            <a:br>
              <a:rPr lang="en-US" sz="1700" b="1">
                <a:latin typeface="Arial" charset="0"/>
              </a:rPr>
            </a:br>
            <a:r>
              <a:rPr lang="en-US" sz="1700" b="1">
                <a:latin typeface="Arial" charset="0"/>
              </a:rPr>
              <a:t>bilayer</a:t>
            </a:r>
          </a:p>
        </p:txBody>
      </p:sp>
      <p:sp>
        <p:nvSpPr>
          <p:cNvPr id="439307" name="Text Box 11"/>
          <p:cNvSpPr txBox="1">
            <a:spLocks noChangeArrowheads="1"/>
          </p:cNvSpPr>
          <p:nvPr/>
        </p:nvSpPr>
        <p:spPr bwMode="auto">
          <a:xfrm>
            <a:off x="3189288" y="4619625"/>
            <a:ext cx="2173287" cy="515938"/>
          </a:xfrm>
          <a:prstGeom prst="rect">
            <a:avLst/>
          </a:prstGeom>
          <a:noFill/>
          <a:ln w="9525">
            <a:noFill/>
            <a:miter lim="800000"/>
            <a:headEnd/>
            <a:tailEnd/>
          </a:ln>
          <a:effectLst/>
        </p:spPr>
        <p:txBody>
          <a:bodyPr wrap="none" lIns="0" tIns="0" rIns="0" bIns="0"/>
          <a:lstStyle/>
          <a:p>
            <a:r>
              <a:rPr lang="en-US" sz="1600" b="1">
                <a:latin typeface="Arial" charset="0"/>
              </a:rPr>
              <a:t>Hydrophobic regions</a:t>
            </a:r>
            <a:br>
              <a:rPr lang="en-US" sz="1600" b="1">
                <a:latin typeface="Arial" charset="0"/>
              </a:rPr>
            </a:br>
            <a:r>
              <a:rPr lang="en-US" sz="1600" b="1">
                <a:latin typeface="Arial" charset="0"/>
              </a:rPr>
              <a:t>of protein</a:t>
            </a:r>
          </a:p>
        </p:txBody>
      </p:sp>
      <p:sp>
        <p:nvSpPr>
          <p:cNvPr id="439308" name="Text Box 12"/>
          <p:cNvSpPr txBox="1">
            <a:spLocks noChangeArrowheads="1"/>
          </p:cNvSpPr>
          <p:nvPr/>
        </p:nvSpPr>
        <p:spPr bwMode="auto">
          <a:xfrm>
            <a:off x="6078538" y="4627563"/>
            <a:ext cx="1790700" cy="515937"/>
          </a:xfrm>
          <a:prstGeom prst="rect">
            <a:avLst/>
          </a:prstGeom>
          <a:noFill/>
          <a:ln w="9525">
            <a:noFill/>
            <a:miter lim="800000"/>
            <a:headEnd/>
            <a:tailEnd/>
          </a:ln>
          <a:effectLst/>
        </p:spPr>
        <p:txBody>
          <a:bodyPr wrap="none" lIns="0" tIns="0" rIns="0" bIns="0"/>
          <a:lstStyle/>
          <a:p>
            <a:r>
              <a:rPr lang="en-US" sz="1600" b="1">
                <a:latin typeface="Arial" charset="0"/>
              </a:rPr>
              <a:t>Hydrophilic</a:t>
            </a:r>
            <a:br>
              <a:rPr lang="en-US" sz="1600" b="1">
                <a:latin typeface="Arial" charset="0"/>
              </a:rPr>
            </a:br>
            <a:r>
              <a:rPr lang="en-US" sz="1600" b="1">
                <a:latin typeface="Arial" charset="0"/>
              </a:rPr>
              <a:t>regions of protein</a:t>
            </a:r>
          </a:p>
        </p:txBody>
      </p:sp>
      <p:sp>
        <p:nvSpPr>
          <p:cNvPr id="439309" name="Line 13"/>
          <p:cNvSpPr>
            <a:spLocks noChangeShapeType="1"/>
          </p:cNvSpPr>
          <p:nvPr/>
        </p:nvSpPr>
        <p:spPr bwMode="auto">
          <a:xfrm>
            <a:off x="2592388" y="3419475"/>
            <a:ext cx="146050" cy="0"/>
          </a:xfrm>
          <a:prstGeom prst="line">
            <a:avLst/>
          </a:prstGeom>
          <a:noFill/>
          <a:ln w="12700">
            <a:solidFill>
              <a:schemeClr val="tx1"/>
            </a:solidFill>
            <a:round/>
            <a:headEnd/>
            <a:tailEnd/>
          </a:ln>
          <a:effectLst/>
        </p:spPr>
        <p:txBody>
          <a:bodyPr wrap="none" anchor="ctr"/>
          <a:lstStyle/>
          <a:p>
            <a:endParaRPr lang="en-US"/>
          </a:p>
        </p:txBody>
      </p:sp>
      <p:sp>
        <p:nvSpPr>
          <p:cNvPr id="439310" name="Line 14"/>
          <p:cNvSpPr>
            <a:spLocks noChangeShapeType="1"/>
          </p:cNvSpPr>
          <p:nvPr/>
        </p:nvSpPr>
        <p:spPr bwMode="auto">
          <a:xfrm flipH="1">
            <a:off x="3743325" y="3519488"/>
            <a:ext cx="384175" cy="1136650"/>
          </a:xfrm>
          <a:prstGeom prst="line">
            <a:avLst/>
          </a:prstGeom>
          <a:noFill/>
          <a:ln w="12700">
            <a:solidFill>
              <a:schemeClr val="tx1"/>
            </a:solidFill>
            <a:round/>
            <a:headEnd/>
            <a:tailEnd/>
          </a:ln>
          <a:effectLst/>
        </p:spPr>
        <p:txBody>
          <a:bodyPr wrap="none" anchor="ctr"/>
          <a:lstStyle/>
          <a:p>
            <a:endParaRPr lang="en-US"/>
          </a:p>
        </p:txBody>
      </p:sp>
      <p:sp>
        <p:nvSpPr>
          <p:cNvPr id="439311" name="Line 15"/>
          <p:cNvSpPr>
            <a:spLocks noChangeShapeType="1"/>
          </p:cNvSpPr>
          <p:nvPr/>
        </p:nvSpPr>
        <p:spPr bwMode="auto">
          <a:xfrm flipH="1">
            <a:off x="3730625" y="3611563"/>
            <a:ext cx="1044575" cy="1058862"/>
          </a:xfrm>
          <a:prstGeom prst="line">
            <a:avLst/>
          </a:prstGeom>
          <a:noFill/>
          <a:ln w="12700">
            <a:solidFill>
              <a:schemeClr val="tx1"/>
            </a:solidFill>
            <a:round/>
            <a:headEnd/>
            <a:tailEnd/>
          </a:ln>
          <a:effectLst/>
        </p:spPr>
        <p:txBody>
          <a:bodyPr wrap="none" anchor="ctr"/>
          <a:lstStyle/>
          <a:p>
            <a:endParaRPr lang="en-US"/>
          </a:p>
        </p:txBody>
      </p:sp>
      <p:sp>
        <p:nvSpPr>
          <p:cNvPr id="439312" name="Line 16"/>
          <p:cNvSpPr>
            <a:spLocks noChangeShapeType="1"/>
          </p:cNvSpPr>
          <p:nvPr/>
        </p:nvSpPr>
        <p:spPr bwMode="auto">
          <a:xfrm>
            <a:off x="6469063" y="4325938"/>
            <a:ext cx="436562" cy="304800"/>
          </a:xfrm>
          <a:prstGeom prst="line">
            <a:avLst/>
          </a:prstGeom>
          <a:noFill/>
          <a:ln w="12700">
            <a:solidFill>
              <a:schemeClr val="tx1"/>
            </a:solidFill>
            <a:round/>
            <a:headEnd/>
            <a:tailEnd/>
          </a:ln>
          <a:effectLst/>
        </p:spPr>
        <p:txBody>
          <a:bodyPr wrap="none" anchor="ctr"/>
          <a:lstStyle/>
          <a:p>
            <a:endParaRPr lang="en-US"/>
          </a:p>
        </p:txBody>
      </p:sp>
      <p:sp>
        <p:nvSpPr>
          <p:cNvPr id="439313" name="Line 17"/>
          <p:cNvSpPr>
            <a:spLocks noChangeShapeType="1"/>
          </p:cNvSpPr>
          <p:nvPr/>
        </p:nvSpPr>
        <p:spPr bwMode="auto">
          <a:xfrm>
            <a:off x="6442075" y="2592388"/>
            <a:ext cx="463550" cy="2051050"/>
          </a:xfrm>
          <a:prstGeom prst="line">
            <a:avLst/>
          </a:prstGeom>
          <a:noFill/>
          <a:ln w="12700">
            <a:solidFill>
              <a:schemeClr val="tx1"/>
            </a:solidFill>
            <a:round/>
            <a:headEnd/>
            <a:tailEnd/>
          </a:ln>
          <a:effectLst/>
        </p:spPr>
        <p:txBody>
          <a:bodyPr wrap="none" anchor="ctr"/>
          <a:lstStyle/>
          <a:p>
            <a:endParaRPr lang="en-US"/>
          </a:p>
        </p:txBody>
      </p:sp>
      <p:sp>
        <p:nvSpPr>
          <p:cNvPr id="439314" name="AutoShape 18"/>
          <p:cNvSpPr>
            <a:spLocks/>
          </p:cNvSpPr>
          <p:nvPr/>
        </p:nvSpPr>
        <p:spPr bwMode="auto">
          <a:xfrm>
            <a:off x="2724150" y="2608263"/>
            <a:ext cx="233363" cy="1601787"/>
          </a:xfrm>
          <a:prstGeom prst="leftBrace">
            <a:avLst>
              <a:gd name="adj1" fmla="val 57199"/>
              <a:gd name="adj2" fmla="val 50000"/>
            </a:avLst>
          </a:prstGeom>
          <a:noFill/>
          <a:ln w="12700">
            <a:solidFill>
              <a:schemeClr val="tx1"/>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Cell Membrane Diagram Color!</a:t>
            </a:r>
            <a:endParaRPr lang="en-US" dirty="0"/>
          </a:p>
        </p:txBody>
      </p:sp>
      <p:sp>
        <p:nvSpPr>
          <p:cNvPr id="3" name="Content Placeholder 2"/>
          <p:cNvSpPr>
            <a:spLocks noGrp="1"/>
          </p:cNvSpPr>
          <p:nvPr>
            <p:ph sz="quarter" idx="1"/>
          </p:nvPr>
        </p:nvSpPr>
        <p:spPr/>
        <p:txBody>
          <a:bodyPr/>
          <a:lstStyle/>
          <a:p>
            <a:pPr marL="0" indent="0">
              <a:buNone/>
            </a:pPr>
            <a:r>
              <a:rPr lang="en-US" dirty="0" smtClean="0"/>
              <a:t> </a:t>
            </a:r>
            <a:endParaRPr lang="en-US" dirty="0"/>
          </a:p>
        </p:txBody>
      </p:sp>
    </p:spTree>
    <p:extLst>
      <p:ext uri="{BB962C8B-B14F-4D97-AF65-F5344CB8AC3E}">
        <p14:creationId xmlns:p14="http://schemas.microsoft.com/office/powerpoint/2010/main" val="10977962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dirty="0" smtClean="0"/>
              <a:t>Membrane Functions</a:t>
            </a:r>
          </a:p>
        </p:txBody>
      </p:sp>
      <p:sp>
        <p:nvSpPr>
          <p:cNvPr id="49155" name="Rectangle 3"/>
          <p:cNvSpPr>
            <a:spLocks noGrp="1" noChangeArrowheads="1"/>
          </p:cNvSpPr>
          <p:nvPr>
            <p:ph type="body" idx="1"/>
          </p:nvPr>
        </p:nvSpPr>
        <p:spPr>
          <a:xfrm>
            <a:off x="228600" y="1447800"/>
            <a:ext cx="8458200" cy="4572000"/>
          </a:xfrm>
        </p:spPr>
        <p:txBody>
          <a:bodyPr>
            <a:noAutofit/>
          </a:bodyPr>
          <a:lstStyle/>
          <a:p>
            <a:pPr eaLnBrk="1" hangingPunct="1">
              <a:lnSpc>
                <a:spcPct val="90000"/>
              </a:lnSpc>
            </a:pPr>
            <a:r>
              <a:rPr lang="en-US" sz="3000" dirty="0" smtClean="0"/>
              <a:t>Transport-to maintain homeostasis</a:t>
            </a:r>
          </a:p>
          <a:p>
            <a:pPr eaLnBrk="1" hangingPunct="1">
              <a:lnSpc>
                <a:spcPct val="90000"/>
              </a:lnSpc>
            </a:pPr>
            <a:r>
              <a:rPr lang="en-US" sz="3000" dirty="0" smtClean="0"/>
              <a:t>Enzymatic activity-enzymes embedded in membranes that do metabolic processes (ATP synthase in bacteria)</a:t>
            </a:r>
          </a:p>
          <a:p>
            <a:pPr eaLnBrk="1" hangingPunct="1">
              <a:lnSpc>
                <a:spcPct val="90000"/>
              </a:lnSpc>
            </a:pPr>
            <a:r>
              <a:rPr lang="en-US" sz="3000" dirty="0" smtClean="0"/>
              <a:t>Signal transduction-a binding site on a receptor may chemically change when bound, transmitting the signal to the inside of the cell</a:t>
            </a:r>
          </a:p>
          <a:p>
            <a:pPr eaLnBrk="1" hangingPunct="1">
              <a:lnSpc>
                <a:spcPct val="90000"/>
              </a:lnSpc>
            </a:pPr>
            <a:r>
              <a:rPr lang="en-US" sz="3000" dirty="0" smtClean="0"/>
              <a:t>Intercellular joining-proteins link cells together  (desmosomes)</a:t>
            </a:r>
          </a:p>
          <a:p>
            <a:pPr eaLnBrk="1" hangingPunct="1">
              <a:lnSpc>
                <a:spcPct val="90000"/>
              </a:lnSpc>
            </a:pPr>
            <a:r>
              <a:rPr lang="en-US" sz="3000" dirty="0" smtClean="0"/>
              <a:t>Recognition-</a:t>
            </a:r>
            <a:r>
              <a:rPr lang="en-US" sz="3000" dirty="0" err="1" smtClean="0"/>
              <a:t>glycoproteins</a:t>
            </a:r>
            <a:r>
              <a:rPr lang="en-US" sz="3000" dirty="0" smtClean="0"/>
              <a:t> on cell surfaces may bind to sites on adjacent membrane proteins so that the cells may recognize one another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Effect transition="in" filter="blinds(horizontal)">
                                      <p:cBhvr>
                                        <p:cTn id="7" dur="500"/>
                                        <p:tgtEl>
                                          <p:spTgt spid="491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9155">
                                            <p:txEl>
                                              <p:pRg st="1" end="1"/>
                                            </p:txEl>
                                          </p:spTgt>
                                        </p:tgtEl>
                                        <p:attrNameLst>
                                          <p:attrName>style.visibility</p:attrName>
                                        </p:attrNameLst>
                                      </p:cBhvr>
                                      <p:to>
                                        <p:strVal val="visible"/>
                                      </p:to>
                                    </p:set>
                                    <p:animEffect transition="in" filter="blinds(horizontal)">
                                      <p:cBhvr>
                                        <p:cTn id="12" dur="500"/>
                                        <p:tgtEl>
                                          <p:spTgt spid="491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9155">
                                            <p:txEl>
                                              <p:pRg st="2" end="2"/>
                                            </p:txEl>
                                          </p:spTgt>
                                        </p:tgtEl>
                                        <p:attrNameLst>
                                          <p:attrName>style.visibility</p:attrName>
                                        </p:attrNameLst>
                                      </p:cBhvr>
                                      <p:to>
                                        <p:strVal val="visible"/>
                                      </p:to>
                                    </p:set>
                                    <p:animEffect transition="in" filter="blinds(horizontal)">
                                      <p:cBhvr>
                                        <p:cTn id="17" dur="500"/>
                                        <p:tgtEl>
                                          <p:spTgt spid="491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9155">
                                            <p:txEl>
                                              <p:pRg st="3" end="3"/>
                                            </p:txEl>
                                          </p:spTgt>
                                        </p:tgtEl>
                                        <p:attrNameLst>
                                          <p:attrName>style.visibility</p:attrName>
                                        </p:attrNameLst>
                                      </p:cBhvr>
                                      <p:to>
                                        <p:strVal val="visible"/>
                                      </p:to>
                                    </p:set>
                                    <p:animEffect transition="in" filter="blinds(horizontal)">
                                      <p:cBhvr>
                                        <p:cTn id="22" dur="500"/>
                                        <p:tgtEl>
                                          <p:spTgt spid="4915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9155">
                                            <p:txEl>
                                              <p:pRg st="4" end="4"/>
                                            </p:txEl>
                                          </p:spTgt>
                                        </p:tgtEl>
                                        <p:attrNameLst>
                                          <p:attrName>style.visibility</p:attrName>
                                        </p:attrNameLst>
                                      </p:cBhvr>
                                      <p:to>
                                        <p:strVal val="visible"/>
                                      </p:to>
                                    </p:set>
                                    <p:animEffect transition="in" filter="blinds(horizontal)">
                                      <p:cBhvr>
                                        <p:cTn id="27" dur="500"/>
                                        <p:tgtEl>
                                          <p:spTgt spid="491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7758" name="Picture 30" descr="07_10_MembProteinFunction-U"/>
          <p:cNvPicPr>
            <a:picLocks noChangeAspect="1" noChangeArrowheads="1"/>
          </p:cNvPicPr>
          <p:nvPr/>
        </p:nvPicPr>
        <p:blipFill>
          <a:blip r:embed="rId3" cstate="print"/>
          <a:srcRect/>
          <a:stretch>
            <a:fillRect/>
          </a:stretch>
        </p:blipFill>
        <p:spPr bwMode="auto">
          <a:xfrm>
            <a:off x="1346200" y="136525"/>
            <a:ext cx="6451600" cy="6584950"/>
          </a:xfrm>
          <a:prstGeom prst="rect">
            <a:avLst/>
          </a:prstGeom>
          <a:noFill/>
        </p:spPr>
      </p:pic>
      <p:sp>
        <p:nvSpPr>
          <p:cNvPr id="457731" name="Rectangle 3"/>
          <p:cNvSpPr>
            <a:spLocks noGrp="1" noChangeArrowheads="1"/>
          </p:cNvSpPr>
          <p:nvPr>
            <p:ph type="ctrTitle"/>
          </p:nvPr>
        </p:nvSpPr>
        <p:spPr bwMode="auto">
          <a:xfrm>
            <a:off x="152400" y="0"/>
            <a:ext cx="1981200" cy="304800"/>
          </a:xfrm>
          <a:noFill/>
          <a:ln w="3175">
            <a:miter lim="800000"/>
            <a:headEnd/>
            <a:tailEnd/>
          </a:ln>
        </p:spPr>
        <p:txBody>
          <a:bodyPr vert="horz" wrap="square" lIns="91440" tIns="45720" rIns="91440" bIns="45720" numCol="1" anchor="t" anchorCtr="0" compatLnSpc="1">
            <a:prstTxWarp prst="textNoShape">
              <a:avLst/>
            </a:prstTxWarp>
          </a:bodyPr>
          <a:lstStyle/>
          <a:p>
            <a:pPr algn="l"/>
            <a:r>
              <a:rPr lang="en-US" sz="1200" dirty="0">
                <a:latin typeface="Arial" charset="0"/>
              </a:rPr>
              <a:t>Figure 7.10</a:t>
            </a:r>
          </a:p>
        </p:txBody>
      </p:sp>
      <p:sp>
        <p:nvSpPr>
          <p:cNvPr id="457732" name="Text Box 4"/>
          <p:cNvSpPr txBox="1">
            <a:spLocks noChangeArrowheads="1"/>
          </p:cNvSpPr>
          <p:nvPr/>
        </p:nvSpPr>
        <p:spPr bwMode="auto">
          <a:xfrm>
            <a:off x="4121150" y="776288"/>
            <a:ext cx="906463" cy="241300"/>
          </a:xfrm>
          <a:prstGeom prst="rect">
            <a:avLst/>
          </a:prstGeom>
          <a:noFill/>
          <a:ln w="9525">
            <a:noFill/>
            <a:miter lim="800000"/>
            <a:headEnd/>
            <a:tailEnd/>
          </a:ln>
          <a:effectLst/>
        </p:spPr>
        <p:txBody>
          <a:bodyPr wrap="none" lIns="0" tIns="0" rIns="0" bIns="0"/>
          <a:lstStyle/>
          <a:p>
            <a:r>
              <a:rPr lang="en-US" sz="1500" b="1">
                <a:latin typeface="Arial" charset="0"/>
              </a:rPr>
              <a:t>Enzymes</a:t>
            </a:r>
          </a:p>
        </p:txBody>
      </p:sp>
      <p:sp>
        <p:nvSpPr>
          <p:cNvPr id="457743" name="Text Box 15"/>
          <p:cNvSpPr txBox="1">
            <a:spLocks noChangeArrowheads="1"/>
          </p:cNvSpPr>
          <p:nvPr/>
        </p:nvSpPr>
        <p:spPr bwMode="auto">
          <a:xfrm>
            <a:off x="5967413" y="201613"/>
            <a:ext cx="1739900" cy="241300"/>
          </a:xfrm>
          <a:prstGeom prst="rect">
            <a:avLst/>
          </a:prstGeom>
          <a:noFill/>
          <a:ln w="9525">
            <a:noFill/>
            <a:miter lim="800000"/>
            <a:headEnd/>
            <a:tailEnd/>
          </a:ln>
          <a:effectLst/>
        </p:spPr>
        <p:txBody>
          <a:bodyPr wrap="none" lIns="0" tIns="0" rIns="0" bIns="0"/>
          <a:lstStyle/>
          <a:p>
            <a:r>
              <a:rPr lang="en-US" sz="1500" b="1">
                <a:latin typeface="Arial" charset="0"/>
              </a:rPr>
              <a:t>Signaling molecule</a:t>
            </a:r>
          </a:p>
        </p:txBody>
      </p:sp>
      <p:sp>
        <p:nvSpPr>
          <p:cNvPr id="457744" name="Text Box 16"/>
          <p:cNvSpPr txBox="1">
            <a:spLocks noChangeArrowheads="1"/>
          </p:cNvSpPr>
          <p:nvPr/>
        </p:nvSpPr>
        <p:spPr bwMode="auto">
          <a:xfrm>
            <a:off x="6800850" y="650875"/>
            <a:ext cx="854075" cy="241300"/>
          </a:xfrm>
          <a:prstGeom prst="rect">
            <a:avLst/>
          </a:prstGeom>
          <a:noFill/>
          <a:ln w="9525">
            <a:noFill/>
            <a:miter lim="800000"/>
            <a:headEnd/>
            <a:tailEnd/>
          </a:ln>
          <a:effectLst/>
        </p:spPr>
        <p:txBody>
          <a:bodyPr wrap="none" lIns="0" tIns="0" rIns="0" bIns="0"/>
          <a:lstStyle/>
          <a:p>
            <a:r>
              <a:rPr lang="en-US" sz="1500" b="1">
                <a:latin typeface="Arial" charset="0"/>
              </a:rPr>
              <a:t>Receptor</a:t>
            </a:r>
          </a:p>
        </p:txBody>
      </p:sp>
      <p:sp>
        <p:nvSpPr>
          <p:cNvPr id="457745" name="Text Box 17"/>
          <p:cNvSpPr txBox="1">
            <a:spLocks noChangeArrowheads="1"/>
          </p:cNvSpPr>
          <p:nvPr/>
        </p:nvSpPr>
        <p:spPr bwMode="auto">
          <a:xfrm>
            <a:off x="5807075" y="2397125"/>
            <a:ext cx="1804988" cy="241300"/>
          </a:xfrm>
          <a:prstGeom prst="rect">
            <a:avLst/>
          </a:prstGeom>
          <a:noFill/>
          <a:ln w="9525">
            <a:noFill/>
            <a:miter lim="800000"/>
            <a:headEnd/>
            <a:tailEnd/>
          </a:ln>
          <a:effectLst/>
        </p:spPr>
        <p:txBody>
          <a:bodyPr wrap="none" lIns="0" tIns="0" rIns="0" bIns="0"/>
          <a:lstStyle/>
          <a:p>
            <a:r>
              <a:rPr lang="en-US" sz="1500" b="1">
                <a:latin typeface="Arial" charset="0"/>
              </a:rPr>
              <a:t>Signal transduction</a:t>
            </a:r>
          </a:p>
        </p:txBody>
      </p:sp>
      <p:sp>
        <p:nvSpPr>
          <p:cNvPr id="457746" name="Text Box 18"/>
          <p:cNvSpPr txBox="1">
            <a:spLocks noChangeArrowheads="1"/>
          </p:cNvSpPr>
          <p:nvPr/>
        </p:nvSpPr>
        <p:spPr bwMode="auto">
          <a:xfrm>
            <a:off x="2052638" y="4594225"/>
            <a:ext cx="695325" cy="479425"/>
          </a:xfrm>
          <a:prstGeom prst="rect">
            <a:avLst/>
          </a:prstGeom>
          <a:noFill/>
          <a:ln w="9525">
            <a:noFill/>
            <a:miter lim="800000"/>
            <a:headEnd/>
            <a:tailEnd/>
          </a:ln>
          <a:effectLst/>
        </p:spPr>
        <p:txBody>
          <a:bodyPr wrap="none" lIns="0" tIns="0" rIns="0" bIns="0"/>
          <a:lstStyle/>
          <a:p>
            <a:pPr algn="ctr"/>
            <a:r>
              <a:rPr lang="en-US" sz="1500" b="1">
                <a:latin typeface="Arial" charset="0"/>
              </a:rPr>
              <a:t>Glyco-</a:t>
            </a:r>
            <a:br>
              <a:rPr lang="en-US" sz="1500" b="1">
                <a:latin typeface="Arial" charset="0"/>
              </a:rPr>
            </a:br>
            <a:r>
              <a:rPr lang="en-US" sz="1500" b="1">
                <a:latin typeface="Arial" charset="0"/>
              </a:rPr>
              <a:t>protein</a:t>
            </a:r>
          </a:p>
        </p:txBody>
      </p:sp>
      <p:sp>
        <p:nvSpPr>
          <p:cNvPr id="457747" name="Text Box 19"/>
          <p:cNvSpPr txBox="1">
            <a:spLocks noChangeArrowheads="1"/>
          </p:cNvSpPr>
          <p:nvPr/>
        </p:nvSpPr>
        <p:spPr bwMode="auto">
          <a:xfrm>
            <a:off x="2805113" y="2252663"/>
            <a:ext cx="390525" cy="215900"/>
          </a:xfrm>
          <a:prstGeom prst="rect">
            <a:avLst/>
          </a:prstGeom>
          <a:noFill/>
          <a:ln w="9525">
            <a:noFill/>
            <a:miter lim="800000"/>
            <a:headEnd/>
            <a:tailEnd/>
          </a:ln>
          <a:effectLst/>
        </p:spPr>
        <p:txBody>
          <a:bodyPr wrap="none" lIns="0" tIns="0" rIns="0" bIns="0"/>
          <a:lstStyle/>
          <a:p>
            <a:r>
              <a:rPr lang="en-US" sz="1500" b="1">
                <a:latin typeface="Arial" charset="0"/>
              </a:rPr>
              <a:t>ATP</a:t>
            </a:r>
          </a:p>
        </p:txBody>
      </p:sp>
      <p:sp>
        <p:nvSpPr>
          <p:cNvPr id="457748" name="Text Box 20"/>
          <p:cNvSpPr txBox="1">
            <a:spLocks noChangeArrowheads="1"/>
          </p:cNvSpPr>
          <p:nvPr/>
        </p:nvSpPr>
        <p:spPr bwMode="auto">
          <a:xfrm>
            <a:off x="1428750" y="2728913"/>
            <a:ext cx="1250950" cy="293687"/>
          </a:xfrm>
          <a:prstGeom prst="rect">
            <a:avLst/>
          </a:prstGeom>
          <a:noFill/>
          <a:ln w="9525">
            <a:noFill/>
            <a:miter lim="800000"/>
            <a:headEnd/>
            <a:tailEnd/>
          </a:ln>
          <a:effectLst/>
        </p:spPr>
        <p:txBody>
          <a:bodyPr wrap="none" lIns="0" tIns="0" rIns="0" bIns="0"/>
          <a:lstStyle/>
          <a:p>
            <a:r>
              <a:rPr lang="en-US" sz="1500" b="1">
                <a:latin typeface="Arial" charset="0"/>
              </a:rPr>
              <a:t>(a) Transport</a:t>
            </a:r>
          </a:p>
        </p:txBody>
      </p:sp>
      <p:sp>
        <p:nvSpPr>
          <p:cNvPr id="457749" name="Text Box 21"/>
          <p:cNvSpPr txBox="1">
            <a:spLocks noChangeArrowheads="1"/>
          </p:cNvSpPr>
          <p:nvPr/>
        </p:nvSpPr>
        <p:spPr bwMode="auto">
          <a:xfrm>
            <a:off x="3549650" y="2736850"/>
            <a:ext cx="1978025" cy="254000"/>
          </a:xfrm>
          <a:prstGeom prst="rect">
            <a:avLst/>
          </a:prstGeom>
          <a:noFill/>
          <a:ln w="9525">
            <a:noFill/>
            <a:miter lim="800000"/>
            <a:headEnd/>
            <a:tailEnd/>
          </a:ln>
          <a:effectLst/>
        </p:spPr>
        <p:txBody>
          <a:bodyPr wrap="none" lIns="0" tIns="0" rIns="0" bIns="0"/>
          <a:lstStyle/>
          <a:p>
            <a:r>
              <a:rPr lang="en-US" sz="1500" b="1">
                <a:latin typeface="Arial" charset="0"/>
              </a:rPr>
              <a:t>(b) Enzymatic activity</a:t>
            </a:r>
          </a:p>
        </p:txBody>
      </p:sp>
      <p:sp>
        <p:nvSpPr>
          <p:cNvPr id="457750" name="Text Box 22"/>
          <p:cNvSpPr txBox="1">
            <a:spLocks noChangeArrowheads="1"/>
          </p:cNvSpPr>
          <p:nvPr/>
        </p:nvSpPr>
        <p:spPr bwMode="auto">
          <a:xfrm>
            <a:off x="5726113" y="2730500"/>
            <a:ext cx="2151062" cy="254000"/>
          </a:xfrm>
          <a:prstGeom prst="rect">
            <a:avLst/>
          </a:prstGeom>
          <a:noFill/>
          <a:ln w="9525">
            <a:noFill/>
            <a:miter lim="800000"/>
            <a:headEnd/>
            <a:tailEnd/>
          </a:ln>
          <a:effectLst/>
        </p:spPr>
        <p:txBody>
          <a:bodyPr wrap="none" lIns="0" tIns="0" rIns="0" bIns="0"/>
          <a:lstStyle/>
          <a:p>
            <a:r>
              <a:rPr lang="en-US" sz="1500" b="1">
                <a:latin typeface="Arial" charset="0"/>
              </a:rPr>
              <a:t>(c) Signal transduction</a:t>
            </a:r>
          </a:p>
        </p:txBody>
      </p:sp>
      <p:sp>
        <p:nvSpPr>
          <p:cNvPr id="457751" name="Text Box 23"/>
          <p:cNvSpPr txBox="1">
            <a:spLocks noChangeArrowheads="1"/>
          </p:cNvSpPr>
          <p:nvPr/>
        </p:nvSpPr>
        <p:spPr bwMode="auto">
          <a:xfrm>
            <a:off x="1373188" y="5654675"/>
            <a:ext cx="2124075" cy="266700"/>
          </a:xfrm>
          <a:prstGeom prst="rect">
            <a:avLst/>
          </a:prstGeom>
          <a:noFill/>
          <a:ln w="9525">
            <a:noFill/>
            <a:miter lim="800000"/>
            <a:headEnd/>
            <a:tailEnd/>
          </a:ln>
          <a:effectLst/>
        </p:spPr>
        <p:txBody>
          <a:bodyPr wrap="none" lIns="0" tIns="0" rIns="0" bIns="0"/>
          <a:lstStyle/>
          <a:p>
            <a:r>
              <a:rPr lang="en-US" sz="1500" b="1">
                <a:latin typeface="Arial" charset="0"/>
              </a:rPr>
              <a:t>(d) Cell-cell recognition</a:t>
            </a:r>
          </a:p>
        </p:txBody>
      </p:sp>
      <p:sp>
        <p:nvSpPr>
          <p:cNvPr id="457752" name="Text Box 24"/>
          <p:cNvSpPr txBox="1">
            <a:spLocks noChangeArrowheads="1"/>
          </p:cNvSpPr>
          <p:nvPr/>
        </p:nvSpPr>
        <p:spPr bwMode="auto">
          <a:xfrm>
            <a:off x="3570288" y="5643563"/>
            <a:ext cx="2097087" cy="254000"/>
          </a:xfrm>
          <a:prstGeom prst="rect">
            <a:avLst/>
          </a:prstGeom>
          <a:noFill/>
          <a:ln w="9525">
            <a:noFill/>
            <a:miter lim="800000"/>
            <a:headEnd/>
            <a:tailEnd/>
          </a:ln>
          <a:effectLst/>
        </p:spPr>
        <p:txBody>
          <a:bodyPr wrap="none" lIns="0" tIns="0" rIns="0" bIns="0"/>
          <a:lstStyle/>
          <a:p>
            <a:r>
              <a:rPr lang="en-US" sz="1500" b="1">
                <a:latin typeface="Arial" charset="0"/>
              </a:rPr>
              <a:t>(e) Intercellular joining</a:t>
            </a:r>
          </a:p>
        </p:txBody>
      </p:sp>
      <p:sp>
        <p:nvSpPr>
          <p:cNvPr id="457753" name="Text Box 25"/>
          <p:cNvSpPr txBox="1">
            <a:spLocks noChangeArrowheads="1"/>
          </p:cNvSpPr>
          <p:nvPr/>
        </p:nvSpPr>
        <p:spPr bwMode="auto">
          <a:xfrm>
            <a:off x="5764213" y="5641975"/>
            <a:ext cx="1873250" cy="941388"/>
          </a:xfrm>
          <a:prstGeom prst="rect">
            <a:avLst/>
          </a:prstGeom>
          <a:noFill/>
          <a:ln w="9525">
            <a:noFill/>
            <a:miter lim="800000"/>
            <a:headEnd/>
            <a:tailEnd/>
          </a:ln>
          <a:effectLst/>
        </p:spPr>
        <p:txBody>
          <a:bodyPr wrap="none" lIns="0" tIns="0" rIns="0" bIns="0"/>
          <a:lstStyle/>
          <a:p>
            <a:r>
              <a:rPr lang="en-US" sz="1500" b="1">
                <a:latin typeface="Arial" charset="0"/>
              </a:rPr>
              <a:t>(f) Attachment to</a:t>
            </a:r>
            <a:br>
              <a:rPr lang="en-US" sz="1500" b="1">
                <a:latin typeface="Arial" charset="0"/>
              </a:rPr>
            </a:br>
            <a:r>
              <a:rPr lang="en-US" sz="1500" b="1">
                <a:latin typeface="Arial" charset="0"/>
              </a:rPr>
              <a:t>     the cytoskeleton</a:t>
            </a:r>
            <a:br>
              <a:rPr lang="en-US" sz="1500" b="1">
                <a:latin typeface="Arial" charset="0"/>
              </a:rPr>
            </a:br>
            <a:r>
              <a:rPr lang="en-US" sz="1500" b="1">
                <a:latin typeface="Arial" charset="0"/>
              </a:rPr>
              <a:t>     and extracellular</a:t>
            </a:r>
            <a:br>
              <a:rPr lang="en-US" sz="1500" b="1">
                <a:latin typeface="Arial" charset="0"/>
              </a:rPr>
            </a:br>
            <a:r>
              <a:rPr lang="en-US" sz="1500" b="1">
                <a:latin typeface="Arial" charset="0"/>
              </a:rPr>
              <a:t>     matrix (ECM)</a:t>
            </a:r>
          </a:p>
        </p:txBody>
      </p:sp>
      <p:sp>
        <p:nvSpPr>
          <p:cNvPr id="457754" name="Line 26"/>
          <p:cNvSpPr>
            <a:spLocks noChangeShapeType="1"/>
          </p:cNvSpPr>
          <p:nvPr/>
        </p:nvSpPr>
        <p:spPr bwMode="auto">
          <a:xfrm flipH="1">
            <a:off x="4298950" y="1019175"/>
            <a:ext cx="198438" cy="198438"/>
          </a:xfrm>
          <a:prstGeom prst="line">
            <a:avLst/>
          </a:prstGeom>
          <a:noFill/>
          <a:ln w="12700">
            <a:solidFill>
              <a:schemeClr val="tx1"/>
            </a:solidFill>
            <a:round/>
            <a:headEnd/>
            <a:tailEnd/>
          </a:ln>
          <a:effectLst/>
        </p:spPr>
        <p:txBody>
          <a:bodyPr wrap="none" anchor="ctr"/>
          <a:lstStyle/>
          <a:p>
            <a:endParaRPr lang="en-US"/>
          </a:p>
        </p:txBody>
      </p:sp>
      <p:sp>
        <p:nvSpPr>
          <p:cNvPr id="457755" name="Line 27"/>
          <p:cNvSpPr>
            <a:spLocks noChangeShapeType="1"/>
          </p:cNvSpPr>
          <p:nvPr/>
        </p:nvSpPr>
        <p:spPr bwMode="auto">
          <a:xfrm>
            <a:off x="4484688" y="1004888"/>
            <a:ext cx="211137" cy="212725"/>
          </a:xfrm>
          <a:prstGeom prst="line">
            <a:avLst/>
          </a:prstGeom>
          <a:noFill/>
          <a:ln w="12700">
            <a:solidFill>
              <a:schemeClr val="tx1"/>
            </a:solidFill>
            <a:round/>
            <a:headEnd/>
            <a:tailEnd/>
          </a:ln>
          <a:effectLst/>
        </p:spPr>
        <p:txBody>
          <a:bodyPr wrap="none" anchor="ctr"/>
          <a:lstStyle/>
          <a:p>
            <a:endParaRPr lang="en-US"/>
          </a:p>
        </p:txBody>
      </p:sp>
      <p:sp>
        <p:nvSpPr>
          <p:cNvPr id="457756" name="Line 28"/>
          <p:cNvSpPr>
            <a:spLocks noChangeShapeType="1"/>
          </p:cNvSpPr>
          <p:nvPr/>
        </p:nvSpPr>
        <p:spPr bwMode="auto">
          <a:xfrm flipH="1">
            <a:off x="6335713" y="449263"/>
            <a:ext cx="158750" cy="198437"/>
          </a:xfrm>
          <a:prstGeom prst="line">
            <a:avLst/>
          </a:prstGeom>
          <a:noFill/>
          <a:ln w="12700">
            <a:solidFill>
              <a:schemeClr val="tx1"/>
            </a:solidFill>
            <a:round/>
            <a:headEnd/>
            <a:tailEnd/>
          </a:ln>
          <a:effectLst/>
        </p:spPr>
        <p:txBody>
          <a:bodyPr wrap="none" anchor="ctr"/>
          <a:lstStyle/>
          <a:p>
            <a:endParaRPr lang="en-US"/>
          </a:p>
        </p:txBody>
      </p:sp>
      <p:sp>
        <p:nvSpPr>
          <p:cNvPr id="457757" name="Line 29"/>
          <p:cNvSpPr>
            <a:spLocks noChangeShapeType="1"/>
          </p:cNvSpPr>
          <p:nvPr/>
        </p:nvSpPr>
        <p:spPr bwMode="auto">
          <a:xfrm flipH="1">
            <a:off x="6653213" y="741363"/>
            <a:ext cx="93662" cy="131762"/>
          </a:xfrm>
          <a:prstGeom prst="line">
            <a:avLst/>
          </a:prstGeom>
          <a:noFill/>
          <a:ln w="12700">
            <a:solidFill>
              <a:schemeClr val="tx1"/>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34400" cy="1143000"/>
          </a:xfrm>
        </p:spPr>
        <p:txBody>
          <a:bodyPr>
            <a:normAutofit fontScale="90000"/>
          </a:bodyPr>
          <a:lstStyle/>
          <a:p>
            <a:r>
              <a:rPr lang="en-US" b="1" dirty="0" smtClean="0"/>
              <a:t>Surface Area &amp; Volume Activity/ Classwork</a:t>
            </a:r>
            <a:endParaRPr lang="en-US" b="1" dirty="0"/>
          </a:p>
        </p:txBody>
      </p:sp>
      <p:sp>
        <p:nvSpPr>
          <p:cNvPr id="3" name="Content Placeholder 2"/>
          <p:cNvSpPr>
            <a:spLocks noGrp="1"/>
          </p:cNvSpPr>
          <p:nvPr>
            <p:ph sz="quarter" idx="1"/>
          </p:nvPr>
        </p:nvSpPr>
        <p:spPr>
          <a:xfrm>
            <a:off x="381000" y="1447800"/>
            <a:ext cx="8305800" cy="5105400"/>
          </a:xfrm>
        </p:spPr>
        <p:txBody>
          <a:bodyPr>
            <a:normAutofit/>
          </a:bodyPr>
          <a:lstStyle/>
          <a:p>
            <a:r>
              <a:rPr lang="en-US" dirty="0" smtClean="0"/>
              <a:t>All materials needed by cells have to enter through plasma(cell) membrane</a:t>
            </a:r>
          </a:p>
          <a:p>
            <a:r>
              <a:rPr lang="en-US" dirty="0" smtClean="0"/>
              <a:t>When volume increases, surface area cannot keep up even though demand for resources increases</a:t>
            </a:r>
          </a:p>
          <a:p>
            <a:pPr lvl="1"/>
            <a:r>
              <a:rPr lang="en-US" dirty="0" smtClean="0"/>
              <a:t>Restricts cell size</a:t>
            </a:r>
          </a:p>
          <a:p>
            <a:r>
              <a:rPr lang="en-US" dirty="0" smtClean="0"/>
              <a:t>Smaller cells have more favorable surface area to volume ratio </a:t>
            </a:r>
          </a:p>
          <a:p>
            <a:r>
              <a:rPr lang="en-US" dirty="0" smtClean="0"/>
              <a:t>Examples:</a:t>
            </a:r>
          </a:p>
          <a:p>
            <a:pPr lvl="1"/>
            <a:r>
              <a:rPr lang="en-US" dirty="0" smtClean="0"/>
              <a:t>Plant root hairs-increase surface area of root epidermis for increased absorption of minerals &amp; water</a:t>
            </a:r>
          </a:p>
          <a:p>
            <a:pPr lvl="1"/>
            <a:r>
              <a:rPr lang="en-US" dirty="0" smtClean="0"/>
              <a:t>Microvilli-increase surface area of intestines for increased absorption of nutrients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1" end="1"/>
                                            </p:txEl>
                                          </p:spTgt>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7"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8"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9" dur="10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5"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6"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7" dur="10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3"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4"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5" dur="1000"/>
                                        <p:tgtEl>
                                          <p:spTgt spid="3">
                                            <p:txEl>
                                              <p:pRg st="4" end="4"/>
                                            </p:txEl>
                                          </p:spTgt>
                                        </p:tgtEl>
                                      </p:cBhvr>
                                    </p:animEffect>
                                  </p:childTnLst>
                                </p:cTn>
                              </p:par>
                              <p:par>
                                <p:cTn id="46" presetID="31" presetClass="entr" presetSubtype="0" fill="hold" grpId="0" nodeType="with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 calcmode="lin" valueType="num">
                                      <p:cBhvr>
                                        <p:cTn id="48"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9"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0"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1" dur="1000"/>
                                        <p:tgtEl>
                                          <p:spTgt spid="3">
                                            <p:txEl>
                                              <p:pRg st="5" end="5"/>
                                            </p:txEl>
                                          </p:spTgt>
                                        </p:tgtEl>
                                      </p:cBhvr>
                                    </p:animEffect>
                                  </p:childTnLst>
                                </p:cTn>
                              </p:par>
                              <p:par>
                                <p:cTn id="52" presetID="31" presetClass="entr" presetSubtype="0" fill="hold" grpId="0" nodeType="with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 calcmode="lin" valueType="num">
                                      <p:cBhvr>
                                        <p:cTn id="54"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5"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6"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7"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411162"/>
          </a:xfrm>
        </p:spPr>
        <p:txBody>
          <a:bodyPr>
            <a:normAutofit fontScale="90000"/>
          </a:bodyPr>
          <a:lstStyle/>
          <a:p>
            <a:r>
              <a:rPr lang="en-US" dirty="0" smtClean="0"/>
              <a:t>Osmosis/Diffusion Lab Part I:“party gel”</a:t>
            </a:r>
            <a:endParaRPr lang="en-US" dirty="0"/>
          </a:p>
        </p:txBody>
      </p:sp>
      <p:sp>
        <p:nvSpPr>
          <p:cNvPr id="3" name="Content Placeholder 2"/>
          <p:cNvSpPr>
            <a:spLocks noGrp="1"/>
          </p:cNvSpPr>
          <p:nvPr>
            <p:ph sz="quarter" idx="1"/>
          </p:nvPr>
        </p:nvSpPr>
        <p:spPr>
          <a:xfrm>
            <a:off x="152400" y="457200"/>
            <a:ext cx="8839200" cy="6400800"/>
          </a:xfrm>
        </p:spPr>
        <p:txBody>
          <a:bodyPr>
            <a:normAutofit fontScale="85000" lnSpcReduction="20000"/>
          </a:bodyPr>
          <a:lstStyle/>
          <a:p>
            <a:endParaRPr lang="en-US" dirty="0" smtClean="0"/>
          </a:p>
          <a:p>
            <a:r>
              <a:rPr lang="en-US" dirty="0" smtClean="0"/>
              <a:t>Purpose/Question:  Determine if shape and size affect the diffusion rate of </a:t>
            </a:r>
            <a:r>
              <a:rPr lang="en-US" dirty="0" err="1" smtClean="0"/>
              <a:t>HCl</a:t>
            </a:r>
            <a:r>
              <a:rPr lang="en-US" dirty="0" smtClean="0"/>
              <a:t> into agarose.</a:t>
            </a:r>
          </a:p>
          <a:p>
            <a:endParaRPr lang="en-US" dirty="0" smtClean="0"/>
          </a:p>
          <a:p>
            <a:r>
              <a:rPr lang="en-US" dirty="0" smtClean="0"/>
              <a:t>Sample Data</a:t>
            </a:r>
          </a:p>
          <a:p>
            <a:endParaRPr lang="en-US" dirty="0"/>
          </a:p>
          <a:p>
            <a:endParaRPr lang="en-US" dirty="0" smtClean="0"/>
          </a:p>
          <a:p>
            <a:endParaRPr lang="en-US" dirty="0"/>
          </a:p>
          <a:p>
            <a:endParaRPr lang="en-US" dirty="0" smtClean="0"/>
          </a:p>
          <a:p>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Work on the Transport and Osmosis Review while you are waiting on </a:t>
            </a:r>
            <a:r>
              <a:rPr lang="en-US" smtClean="0"/>
              <a:t>your data.</a:t>
            </a:r>
            <a:endParaRPr lang="en-US" dirty="0" smtClean="0"/>
          </a:p>
          <a:p>
            <a:endParaRPr lang="en-US" dirty="0" smtClean="0"/>
          </a:p>
          <a:p>
            <a:pPr marL="0" indent="0">
              <a:buNone/>
            </a:pPr>
            <a:endParaRPr lang="en-US" dirty="0" smtClean="0"/>
          </a:p>
          <a:p>
            <a:endParaRPr lang="en-US" dirty="0" smtClean="0"/>
          </a:p>
          <a:p>
            <a:pPr marL="0" indent="0">
              <a:buNone/>
            </a:pPr>
            <a:r>
              <a:rPr lang="en-US" dirty="0" smtClean="0"/>
              <a:t> </a:t>
            </a:r>
          </a:p>
          <a:p>
            <a:pPr marL="514350" indent="-514350">
              <a:buAutoNum type="arabicPeriod"/>
            </a:pPr>
            <a:endParaRPr lang="en-US" dirty="0" smtClean="0"/>
          </a:p>
          <a:p>
            <a:pPr marL="514350" indent="-514350">
              <a:buAutoNum type="arabicPeriod"/>
            </a:pPr>
            <a:endParaRPr lang="en-US" dirty="0" smtClean="0"/>
          </a:p>
          <a:p>
            <a:pPr marL="514350" indent="-514350">
              <a:buAutoNum type="arabicPeriod"/>
            </a:pPr>
            <a:endParaRPr lang="en-US" dirty="0" smtClean="0"/>
          </a:p>
          <a:p>
            <a:pPr marL="514350" indent="-514350">
              <a:buAutoNum type="arabicPeriod"/>
            </a:pPr>
            <a:endParaRPr lang="en-US" dirty="0" smtClean="0"/>
          </a:p>
          <a:p>
            <a:pPr marL="514350" indent="-514350">
              <a:buAutoNum type="arabicPeriod"/>
            </a:pPr>
            <a:endParaRPr lang="en-US" dirty="0" smtClean="0"/>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046898902"/>
              </p:ext>
            </p:extLst>
          </p:nvPr>
        </p:nvGraphicFramePr>
        <p:xfrm>
          <a:off x="0" y="2895600"/>
          <a:ext cx="9144000" cy="1723394"/>
        </p:xfrm>
        <a:graphic>
          <a:graphicData uri="http://schemas.openxmlformats.org/drawingml/2006/table">
            <a:tbl>
              <a:tblPr firstRow="1" bandRow="1">
                <a:tableStyleId>{5C22544A-7EE6-4342-B048-85BDC9FD1C3A}</a:tableStyleId>
              </a:tblPr>
              <a:tblGrid>
                <a:gridCol w="887767"/>
                <a:gridCol w="1398233"/>
                <a:gridCol w="1143000"/>
                <a:gridCol w="1143000"/>
                <a:gridCol w="1143000"/>
                <a:gridCol w="1143000"/>
                <a:gridCol w="1143000"/>
                <a:gridCol w="1143000"/>
              </a:tblGrid>
              <a:tr h="991874">
                <a:tc>
                  <a:txBody>
                    <a:bodyPr/>
                    <a:lstStyle/>
                    <a:p>
                      <a:r>
                        <a:rPr lang="en-US" dirty="0" smtClean="0"/>
                        <a:t>Shape/</a:t>
                      </a:r>
                    </a:p>
                    <a:p>
                      <a:r>
                        <a:rPr lang="en-US" dirty="0" smtClean="0"/>
                        <a:t>Size</a:t>
                      </a:r>
                      <a:endParaRPr lang="en-US" dirty="0"/>
                    </a:p>
                  </a:txBody>
                  <a:tcPr/>
                </a:tc>
                <a:tc>
                  <a:txBody>
                    <a:bodyPr/>
                    <a:lstStyle/>
                    <a:p>
                      <a:r>
                        <a:rPr lang="en-US" dirty="0" smtClean="0"/>
                        <a:t>2 minutes</a:t>
                      </a:r>
                    </a:p>
                    <a:p>
                      <a:r>
                        <a:rPr lang="en-US" dirty="0" smtClean="0"/>
                        <a:t>observation</a:t>
                      </a:r>
                      <a:endParaRPr lang="en-US" dirty="0"/>
                    </a:p>
                  </a:txBody>
                  <a:tcPr/>
                </a:tc>
                <a:tc>
                  <a:txBody>
                    <a:bodyPr/>
                    <a:lstStyle/>
                    <a:p>
                      <a:r>
                        <a:rPr lang="en-US" dirty="0" smtClean="0"/>
                        <a:t>4 minutes</a:t>
                      </a:r>
                      <a:endParaRPr lang="en-US" dirty="0"/>
                    </a:p>
                  </a:txBody>
                  <a:tcPr/>
                </a:tc>
                <a:tc>
                  <a:txBody>
                    <a:bodyPr/>
                    <a:lstStyle/>
                    <a:p>
                      <a:r>
                        <a:rPr lang="en-US" dirty="0" smtClean="0"/>
                        <a:t>6</a:t>
                      </a:r>
                      <a:r>
                        <a:rPr lang="en-US" baseline="0" dirty="0" smtClean="0"/>
                        <a:t> </a:t>
                      </a:r>
                      <a:r>
                        <a:rPr lang="en-US" dirty="0" smtClean="0"/>
                        <a:t>minutes</a:t>
                      </a:r>
                      <a:endParaRPr lang="en-US" dirty="0"/>
                    </a:p>
                  </a:txBody>
                  <a:tcPr/>
                </a:tc>
                <a:tc>
                  <a:txBody>
                    <a:bodyPr/>
                    <a:lstStyle/>
                    <a:p>
                      <a:r>
                        <a:rPr lang="en-US" dirty="0" smtClean="0"/>
                        <a:t>8</a:t>
                      </a:r>
                      <a:r>
                        <a:rPr lang="en-US" baseline="0" dirty="0" smtClean="0"/>
                        <a:t> </a:t>
                      </a:r>
                      <a:r>
                        <a:rPr lang="en-US" dirty="0" smtClean="0"/>
                        <a:t>minutes</a:t>
                      </a:r>
                      <a:endParaRPr lang="en-US" dirty="0"/>
                    </a:p>
                  </a:txBody>
                  <a:tcPr/>
                </a:tc>
                <a:tc>
                  <a:txBody>
                    <a:bodyPr/>
                    <a:lstStyle/>
                    <a:p>
                      <a:r>
                        <a:rPr lang="en-US" dirty="0" smtClean="0"/>
                        <a:t>10</a:t>
                      </a:r>
                      <a:r>
                        <a:rPr lang="en-US" baseline="0" dirty="0" smtClean="0"/>
                        <a:t> </a:t>
                      </a:r>
                      <a:r>
                        <a:rPr lang="en-US" dirty="0" smtClean="0"/>
                        <a:t>minutes</a:t>
                      </a:r>
                      <a:endParaRPr lang="en-US" dirty="0"/>
                    </a:p>
                  </a:txBody>
                  <a:tcPr/>
                </a:tc>
                <a:tc>
                  <a:txBody>
                    <a:bodyPr/>
                    <a:lstStyle/>
                    <a:p>
                      <a:r>
                        <a:rPr lang="en-US" dirty="0" smtClean="0"/>
                        <a:t>12</a:t>
                      </a:r>
                    </a:p>
                    <a:p>
                      <a:r>
                        <a:rPr lang="en-US" dirty="0" smtClean="0"/>
                        <a:t>minutes</a:t>
                      </a:r>
                      <a:endParaRPr lang="en-US" dirty="0"/>
                    </a:p>
                  </a:txBody>
                  <a:tcPr/>
                </a:tc>
                <a:tc>
                  <a:txBody>
                    <a:bodyPr/>
                    <a:lstStyle/>
                    <a:p>
                      <a:r>
                        <a:rPr lang="en-US" dirty="0" smtClean="0"/>
                        <a:t>14</a:t>
                      </a:r>
                    </a:p>
                    <a:p>
                      <a:r>
                        <a:rPr lang="en-US" dirty="0" smtClean="0"/>
                        <a:t>minutes</a:t>
                      </a:r>
                      <a:endParaRPr lang="en-US" dirty="0"/>
                    </a:p>
                  </a:txBody>
                  <a:tcPr/>
                </a:tc>
              </a:tr>
              <a:tr h="266063">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266063">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endParaRPr lang="en-US" altLang="en-US" smtClean="0"/>
          </a:p>
        </p:txBody>
      </p:sp>
      <p:pic>
        <p:nvPicPr>
          <p:cNvPr id="8195" name="Content Placeholder 3" descr="millerurey.jpe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533400" y="304800"/>
            <a:ext cx="8120063" cy="6248400"/>
          </a:xfrm>
        </p:spPr>
      </p:pic>
    </p:spTree>
    <p:extLst>
      <p:ext uri="{BB962C8B-B14F-4D97-AF65-F5344CB8AC3E}">
        <p14:creationId xmlns:p14="http://schemas.microsoft.com/office/powerpoint/2010/main" val="255993249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dirty="0" smtClean="0"/>
              <a:t>Transport across membranes</a:t>
            </a:r>
          </a:p>
        </p:txBody>
      </p:sp>
      <p:sp>
        <p:nvSpPr>
          <p:cNvPr id="50179" name="Rectangle 3"/>
          <p:cNvSpPr>
            <a:spLocks noGrp="1" noChangeArrowheads="1"/>
          </p:cNvSpPr>
          <p:nvPr>
            <p:ph type="body" idx="1"/>
          </p:nvPr>
        </p:nvSpPr>
        <p:spPr>
          <a:xfrm>
            <a:off x="152400" y="1417638"/>
            <a:ext cx="8915400" cy="5135562"/>
          </a:xfrm>
        </p:spPr>
        <p:txBody>
          <a:bodyPr>
            <a:normAutofit fontScale="92500" lnSpcReduction="10000"/>
          </a:bodyPr>
          <a:lstStyle/>
          <a:p>
            <a:pPr eaLnBrk="1" hangingPunct="1"/>
            <a:r>
              <a:rPr lang="en-US" dirty="0" smtClean="0"/>
              <a:t>Hydrophobic core-</a:t>
            </a:r>
          </a:p>
          <a:p>
            <a:pPr lvl="1" eaLnBrk="1" hangingPunct="1"/>
            <a:r>
              <a:rPr lang="en-US" sz="2600" dirty="0" smtClean="0"/>
              <a:t>Barrier for most polar substances (except very small, really important  ones.  Do you know a molecule like that?)</a:t>
            </a:r>
          </a:p>
          <a:p>
            <a:pPr lvl="1" eaLnBrk="1" hangingPunct="1"/>
            <a:r>
              <a:rPr lang="en-US" sz="2600" dirty="0" smtClean="0"/>
              <a:t>Small non-polar molecules like oxygen gas, carbon dioxide, and hydrocarbons, and nitrogen gas can pass though</a:t>
            </a:r>
          </a:p>
          <a:p>
            <a:pPr lvl="1" eaLnBrk="1" hangingPunct="1">
              <a:buNone/>
            </a:pPr>
            <a:endParaRPr lang="en-US" sz="2600" dirty="0" smtClean="0"/>
          </a:p>
          <a:p>
            <a:pPr eaLnBrk="1" hangingPunct="1"/>
            <a:r>
              <a:rPr lang="en-US" dirty="0" smtClean="0"/>
              <a:t>Large polar molecules &amp; ions must use embedded channel or transport proteins to get in.</a:t>
            </a:r>
          </a:p>
          <a:p>
            <a:pPr eaLnBrk="1" hangingPunct="1">
              <a:buNone/>
            </a:pPr>
            <a:endParaRPr lang="en-US" dirty="0" smtClean="0"/>
          </a:p>
          <a:p>
            <a:pPr eaLnBrk="1" hangingPunct="1"/>
            <a:r>
              <a:rPr lang="en-US" dirty="0" smtClean="0"/>
              <a:t>Water passes freely through lipids </a:t>
            </a:r>
            <a:r>
              <a:rPr lang="en-US" dirty="0" smtClean="0">
                <a:hlinkClick r:id="rId3"/>
              </a:rPr>
              <a:t>http</a:t>
            </a:r>
            <a:r>
              <a:rPr lang="en-US" dirty="0">
                <a:hlinkClick r:id="rId3"/>
              </a:rPr>
              <a:t>://</a:t>
            </a:r>
            <a:r>
              <a:rPr lang="en-US" dirty="0" smtClean="0">
                <a:hlinkClick r:id="rId3"/>
              </a:rPr>
              <a:t>www.stolaf.edu/people/giannini/flashanimat/lipids/membrane%20fluidity.swf</a:t>
            </a:r>
            <a:endParaRPr lang="en-US" dirty="0" smtClean="0"/>
          </a:p>
          <a:p>
            <a:pPr marL="0" indent="0">
              <a:buNone/>
            </a:pPr>
            <a:r>
              <a:rPr lang="en-US" dirty="0" smtClean="0"/>
              <a:t> </a:t>
            </a:r>
            <a:r>
              <a:rPr lang="en-US" dirty="0"/>
              <a:t>or moves </a:t>
            </a:r>
            <a:r>
              <a:rPr lang="en-US" dirty="0" smtClean="0"/>
              <a:t>through specialized </a:t>
            </a:r>
            <a:r>
              <a:rPr lang="en-US" dirty="0"/>
              <a:t>proteins areas called </a:t>
            </a:r>
            <a:r>
              <a:rPr lang="en-US" dirty="0" err="1" smtClean="0"/>
              <a:t>aquaporins</a:t>
            </a:r>
            <a:r>
              <a:rPr lang="en-US" dirty="0" smtClean="0"/>
              <a:t>.</a:t>
            </a:r>
            <a:endParaRPr lang="en-US" dirty="0"/>
          </a:p>
          <a:p>
            <a:pPr marL="0" indent="0">
              <a:buNone/>
            </a:pPr>
            <a:endParaRPr lang="en-US" dirty="0" smtClean="0"/>
          </a:p>
          <a:p>
            <a:pPr marL="0" indent="0">
              <a:buNone/>
            </a:pPr>
            <a:endParaRPr lang="en-US" dirty="0" smtClean="0"/>
          </a:p>
          <a:p>
            <a:pPr marL="0" indent="0">
              <a:buNone/>
            </a:pPr>
            <a:endParaRPr lang="en-US" sz="26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Effect transition="in" filter="box(in)">
                                      <p:cBhvr>
                                        <p:cTn id="7" dur="500"/>
                                        <p:tgtEl>
                                          <p:spTgt spid="501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0179">
                                            <p:txEl>
                                              <p:pRg st="1" end="1"/>
                                            </p:txEl>
                                          </p:spTgt>
                                        </p:tgtEl>
                                        <p:attrNameLst>
                                          <p:attrName>style.visibility</p:attrName>
                                        </p:attrNameLst>
                                      </p:cBhvr>
                                      <p:to>
                                        <p:strVal val="visible"/>
                                      </p:to>
                                    </p:set>
                                    <p:animEffect transition="in" filter="box(in)">
                                      <p:cBhvr>
                                        <p:cTn id="12" dur="500"/>
                                        <p:tgtEl>
                                          <p:spTgt spid="501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0179">
                                            <p:txEl>
                                              <p:pRg st="2" end="2"/>
                                            </p:txEl>
                                          </p:spTgt>
                                        </p:tgtEl>
                                        <p:attrNameLst>
                                          <p:attrName>style.visibility</p:attrName>
                                        </p:attrNameLst>
                                      </p:cBhvr>
                                      <p:to>
                                        <p:strVal val="visible"/>
                                      </p:to>
                                    </p:set>
                                    <p:animEffect transition="in" filter="box(in)">
                                      <p:cBhvr>
                                        <p:cTn id="17" dur="500"/>
                                        <p:tgtEl>
                                          <p:spTgt spid="501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0179">
                                            <p:txEl>
                                              <p:pRg st="4" end="4"/>
                                            </p:txEl>
                                          </p:spTgt>
                                        </p:tgtEl>
                                        <p:attrNameLst>
                                          <p:attrName>style.visibility</p:attrName>
                                        </p:attrNameLst>
                                      </p:cBhvr>
                                      <p:to>
                                        <p:strVal val="visible"/>
                                      </p:to>
                                    </p:set>
                                    <p:animEffect transition="in" filter="box(in)">
                                      <p:cBhvr>
                                        <p:cTn id="22" dur="500"/>
                                        <p:tgtEl>
                                          <p:spTgt spid="5017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50179">
                                            <p:txEl>
                                              <p:pRg st="6" end="6"/>
                                            </p:txEl>
                                          </p:spTgt>
                                        </p:tgtEl>
                                        <p:attrNameLst>
                                          <p:attrName>style.visibility</p:attrName>
                                        </p:attrNameLst>
                                      </p:cBhvr>
                                      <p:to>
                                        <p:strVal val="visible"/>
                                      </p:to>
                                    </p:set>
                                    <p:animEffect transition="in" filter="box(in)">
                                      <p:cBhvr>
                                        <p:cTn id="27" dur="500"/>
                                        <p:tgtEl>
                                          <p:spTgt spid="50179">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50179">
                                            <p:txEl>
                                              <p:pRg st="7" end="7"/>
                                            </p:txEl>
                                          </p:spTgt>
                                        </p:tgtEl>
                                        <p:attrNameLst>
                                          <p:attrName>style.visibility</p:attrName>
                                        </p:attrNameLst>
                                      </p:cBhvr>
                                      <p:to>
                                        <p:strVal val="visible"/>
                                      </p:to>
                                    </p:set>
                                    <p:animEffect transition="in" filter="box(in)">
                                      <p:cBhvr>
                                        <p:cTn id="32" dur="500"/>
                                        <p:tgtEl>
                                          <p:spTgt spid="5017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sz="3400" dirty="0" smtClean="0"/>
              <a:t>Concentration and transport Rules</a:t>
            </a:r>
          </a:p>
        </p:txBody>
      </p:sp>
      <p:sp>
        <p:nvSpPr>
          <p:cNvPr id="51203" name="Rectangle 3"/>
          <p:cNvSpPr>
            <a:spLocks noGrp="1" noChangeArrowheads="1"/>
          </p:cNvSpPr>
          <p:nvPr>
            <p:ph type="body" idx="1"/>
          </p:nvPr>
        </p:nvSpPr>
        <p:spPr>
          <a:xfrm>
            <a:off x="304800" y="1447800"/>
            <a:ext cx="8382000" cy="4800600"/>
          </a:xfrm>
        </p:spPr>
        <p:txBody>
          <a:bodyPr>
            <a:normAutofit/>
          </a:bodyPr>
          <a:lstStyle/>
          <a:p>
            <a:pPr eaLnBrk="1" hangingPunct="1">
              <a:lnSpc>
                <a:spcPct val="90000"/>
              </a:lnSpc>
            </a:pPr>
            <a:r>
              <a:rPr lang="en-US" sz="2600" dirty="0" smtClean="0"/>
              <a:t>Concentration gradient= difference in concentrations</a:t>
            </a:r>
          </a:p>
          <a:p>
            <a:pPr eaLnBrk="1" hangingPunct="1">
              <a:lnSpc>
                <a:spcPct val="90000"/>
              </a:lnSpc>
              <a:buNone/>
            </a:pPr>
            <a:endParaRPr lang="en-US" sz="2600" dirty="0" smtClean="0"/>
          </a:p>
          <a:p>
            <a:pPr eaLnBrk="1" hangingPunct="1">
              <a:lnSpc>
                <a:spcPct val="90000"/>
              </a:lnSpc>
            </a:pPr>
            <a:r>
              <a:rPr lang="en-US" sz="2600" dirty="0" smtClean="0"/>
              <a:t>Diffusion rule= particles move from _</a:t>
            </a:r>
            <a:r>
              <a:rPr lang="en-US" sz="2600" b="1" dirty="0" smtClean="0"/>
              <a:t>High_</a:t>
            </a:r>
            <a:r>
              <a:rPr lang="en-US" sz="2600" dirty="0" smtClean="0"/>
              <a:t> to _</a:t>
            </a:r>
            <a:r>
              <a:rPr lang="en-US" sz="2600" b="1" dirty="0" smtClean="0"/>
              <a:t>Low</a:t>
            </a:r>
            <a:r>
              <a:rPr lang="en-US" sz="2600" dirty="0" smtClean="0"/>
              <a:t>__ concentration until they reach _</a:t>
            </a:r>
            <a:r>
              <a:rPr lang="en-US" sz="2600" b="1" dirty="0" smtClean="0"/>
              <a:t>dynamic equilibrium</a:t>
            </a:r>
            <a:r>
              <a:rPr lang="en-US" sz="2600" dirty="0" smtClean="0"/>
              <a:t>__ (movement </a:t>
            </a:r>
            <a:r>
              <a:rPr lang="en-US" sz="2600" b="1" dirty="0" smtClean="0"/>
              <a:t>with</a:t>
            </a:r>
            <a:r>
              <a:rPr lang="en-US" sz="2600" dirty="0" smtClean="0"/>
              <a:t> a concentration gradient)</a:t>
            </a:r>
          </a:p>
          <a:p>
            <a:pPr eaLnBrk="1" hangingPunct="1">
              <a:lnSpc>
                <a:spcPct val="90000"/>
              </a:lnSpc>
            </a:pPr>
            <a:endParaRPr lang="en-US" sz="2600" dirty="0" smtClean="0"/>
          </a:p>
          <a:p>
            <a:pPr eaLnBrk="1" hangingPunct="1">
              <a:lnSpc>
                <a:spcPct val="90000"/>
              </a:lnSpc>
            </a:pPr>
            <a:r>
              <a:rPr lang="en-US" sz="2600" dirty="0" smtClean="0"/>
              <a:t>Osmosis=Is the diffusion of WATER with a concentration gradient</a:t>
            </a:r>
          </a:p>
          <a:p>
            <a:pPr eaLnBrk="1" hangingPunct="1">
              <a:lnSpc>
                <a:spcPct val="90000"/>
              </a:lnSpc>
            </a:pPr>
            <a:endParaRPr lang="en-US" sz="2600" dirty="0" smtClean="0"/>
          </a:p>
          <a:p>
            <a:pPr eaLnBrk="1" hangingPunct="1">
              <a:lnSpc>
                <a:spcPct val="90000"/>
              </a:lnSpc>
            </a:pPr>
            <a:r>
              <a:rPr lang="en-US" dirty="0" smtClean="0"/>
              <a:t>Diffusion of solid particles and diffusion of water (Osmosis) are both forms of PASSIVE TRANSPORT.  Require no energy.</a:t>
            </a:r>
            <a:endParaRPr lang="en-US" sz="26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Effect transition="in" filter="fade">
                                      <p:cBhvr>
                                        <p:cTn id="7" dur="2000"/>
                                        <p:tgtEl>
                                          <p:spTgt spid="512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03">
                                            <p:txEl>
                                              <p:pRg st="2" end="2"/>
                                            </p:txEl>
                                          </p:spTgt>
                                        </p:tgtEl>
                                        <p:attrNameLst>
                                          <p:attrName>style.visibility</p:attrName>
                                        </p:attrNameLst>
                                      </p:cBhvr>
                                      <p:to>
                                        <p:strVal val="visible"/>
                                      </p:to>
                                    </p:set>
                                    <p:animEffect transition="in" filter="fade">
                                      <p:cBhvr>
                                        <p:cTn id="12" dur="2000"/>
                                        <p:tgtEl>
                                          <p:spTgt spid="5120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03">
                                            <p:txEl>
                                              <p:pRg st="4" end="4"/>
                                            </p:txEl>
                                          </p:spTgt>
                                        </p:tgtEl>
                                        <p:attrNameLst>
                                          <p:attrName>style.visibility</p:attrName>
                                        </p:attrNameLst>
                                      </p:cBhvr>
                                      <p:to>
                                        <p:strVal val="visible"/>
                                      </p:to>
                                    </p:set>
                                    <p:animEffect transition="in" filter="fade">
                                      <p:cBhvr>
                                        <p:cTn id="17" dur="2000"/>
                                        <p:tgtEl>
                                          <p:spTgt spid="5120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203">
                                            <p:txEl>
                                              <p:pRg st="6" end="6"/>
                                            </p:txEl>
                                          </p:spTgt>
                                        </p:tgtEl>
                                        <p:attrNameLst>
                                          <p:attrName>style.visibility</p:attrName>
                                        </p:attrNameLst>
                                      </p:cBhvr>
                                      <p:to>
                                        <p:strVal val="visible"/>
                                      </p:to>
                                    </p:set>
                                    <p:animEffect transition="in" filter="fade">
                                      <p:cBhvr>
                                        <p:cTn id="22" dur="2000"/>
                                        <p:tgtEl>
                                          <p:spTgt spid="5120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8015" name="Picture 47" descr="07_13_DiffusionMembrane-U"/>
          <p:cNvPicPr>
            <a:picLocks noChangeAspect="1" noChangeArrowheads="1"/>
          </p:cNvPicPr>
          <p:nvPr/>
        </p:nvPicPr>
        <p:blipFill>
          <a:blip r:embed="rId3" cstate="print"/>
          <a:srcRect/>
          <a:stretch>
            <a:fillRect/>
          </a:stretch>
        </p:blipFill>
        <p:spPr bwMode="auto">
          <a:xfrm>
            <a:off x="1289050" y="136525"/>
            <a:ext cx="6565900" cy="6584950"/>
          </a:xfrm>
          <a:prstGeom prst="rect">
            <a:avLst/>
          </a:prstGeom>
          <a:noFill/>
        </p:spPr>
      </p:pic>
      <p:sp>
        <p:nvSpPr>
          <p:cNvPr id="467971" name="Rectangle 3"/>
          <p:cNvSpPr>
            <a:spLocks noGrp="1" noChangeArrowheads="1"/>
          </p:cNvSpPr>
          <p:nvPr>
            <p:ph type="ctrTitle"/>
          </p:nvPr>
        </p:nvSpPr>
        <p:spPr bwMode="auto">
          <a:xfrm>
            <a:off x="152400" y="0"/>
            <a:ext cx="1981200" cy="304800"/>
          </a:xfrm>
          <a:noFill/>
          <a:ln w="3175">
            <a:miter lim="800000"/>
            <a:headEnd/>
            <a:tailEnd/>
          </a:ln>
        </p:spPr>
        <p:txBody>
          <a:bodyPr vert="horz" wrap="square" lIns="91440" tIns="45720" rIns="91440" bIns="45720" numCol="1" anchor="t" anchorCtr="0" compatLnSpc="1">
            <a:prstTxWarp prst="textNoShape">
              <a:avLst/>
            </a:prstTxWarp>
          </a:bodyPr>
          <a:lstStyle/>
          <a:p>
            <a:pPr algn="l"/>
            <a:r>
              <a:rPr lang="en-US" sz="1200" dirty="0">
                <a:latin typeface="Arial" charset="0"/>
              </a:rPr>
              <a:t>Figure 7.13</a:t>
            </a:r>
          </a:p>
        </p:txBody>
      </p:sp>
      <p:sp>
        <p:nvSpPr>
          <p:cNvPr id="467972" name="Text Box 4"/>
          <p:cNvSpPr txBox="1">
            <a:spLocks noChangeArrowheads="1"/>
          </p:cNvSpPr>
          <p:nvPr/>
        </p:nvSpPr>
        <p:spPr bwMode="auto">
          <a:xfrm>
            <a:off x="1354138" y="160338"/>
            <a:ext cx="1809750" cy="252412"/>
          </a:xfrm>
          <a:prstGeom prst="rect">
            <a:avLst/>
          </a:prstGeom>
          <a:noFill/>
          <a:ln w="9525">
            <a:noFill/>
            <a:miter lim="800000"/>
            <a:headEnd/>
            <a:tailEnd/>
          </a:ln>
          <a:effectLst/>
        </p:spPr>
        <p:txBody>
          <a:bodyPr wrap="none" lIns="0" tIns="0" rIns="0" bIns="0"/>
          <a:lstStyle/>
          <a:p>
            <a:pPr>
              <a:lnSpc>
                <a:spcPct val="90000"/>
              </a:lnSpc>
            </a:pPr>
            <a:r>
              <a:rPr lang="en-US" sz="1700" b="1">
                <a:latin typeface="Arial" charset="0"/>
              </a:rPr>
              <a:t>Molecules of dye</a:t>
            </a:r>
          </a:p>
        </p:txBody>
      </p:sp>
      <p:sp>
        <p:nvSpPr>
          <p:cNvPr id="467999" name="Text Box 31"/>
          <p:cNvSpPr txBox="1">
            <a:spLocks noChangeArrowheads="1"/>
          </p:cNvSpPr>
          <p:nvPr/>
        </p:nvSpPr>
        <p:spPr bwMode="auto">
          <a:xfrm>
            <a:off x="3368675" y="312738"/>
            <a:ext cx="2714625" cy="239712"/>
          </a:xfrm>
          <a:prstGeom prst="rect">
            <a:avLst/>
          </a:prstGeom>
          <a:noFill/>
          <a:ln w="9525">
            <a:noFill/>
            <a:miter lim="800000"/>
            <a:headEnd/>
            <a:tailEnd/>
          </a:ln>
          <a:effectLst/>
        </p:spPr>
        <p:txBody>
          <a:bodyPr wrap="none" lIns="0" tIns="0" rIns="0" bIns="0"/>
          <a:lstStyle/>
          <a:p>
            <a:pPr>
              <a:lnSpc>
                <a:spcPct val="90000"/>
              </a:lnSpc>
            </a:pPr>
            <a:r>
              <a:rPr lang="en-US" sz="1700" b="1">
                <a:latin typeface="Arial" charset="0"/>
              </a:rPr>
              <a:t>Membrane (cross section)</a:t>
            </a:r>
          </a:p>
        </p:txBody>
      </p:sp>
      <p:sp>
        <p:nvSpPr>
          <p:cNvPr id="468000" name="Text Box 32"/>
          <p:cNvSpPr txBox="1">
            <a:spLocks noChangeArrowheads="1"/>
          </p:cNvSpPr>
          <p:nvPr/>
        </p:nvSpPr>
        <p:spPr bwMode="auto">
          <a:xfrm>
            <a:off x="2386013" y="1570038"/>
            <a:ext cx="828675" cy="252412"/>
          </a:xfrm>
          <a:prstGeom prst="rect">
            <a:avLst/>
          </a:prstGeom>
          <a:noFill/>
          <a:ln w="9525">
            <a:noFill/>
            <a:miter lim="800000"/>
            <a:headEnd/>
            <a:tailEnd/>
          </a:ln>
          <a:effectLst/>
        </p:spPr>
        <p:txBody>
          <a:bodyPr wrap="none" lIns="0" tIns="0" rIns="0" bIns="0"/>
          <a:lstStyle/>
          <a:p>
            <a:pPr>
              <a:lnSpc>
                <a:spcPct val="90000"/>
              </a:lnSpc>
            </a:pPr>
            <a:r>
              <a:rPr lang="en-US" sz="1700" b="1">
                <a:latin typeface="Arial" charset="0"/>
              </a:rPr>
              <a:t>WATER</a:t>
            </a:r>
          </a:p>
        </p:txBody>
      </p:sp>
      <p:sp>
        <p:nvSpPr>
          <p:cNvPr id="468001" name="Text Box 33"/>
          <p:cNvSpPr txBox="1">
            <a:spLocks noChangeArrowheads="1"/>
          </p:cNvSpPr>
          <p:nvPr/>
        </p:nvSpPr>
        <p:spPr bwMode="auto">
          <a:xfrm>
            <a:off x="1331913" y="2954338"/>
            <a:ext cx="2701925" cy="265112"/>
          </a:xfrm>
          <a:prstGeom prst="rect">
            <a:avLst/>
          </a:prstGeom>
          <a:noFill/>
          <a:ln w="9525">
            <a:noFill/>
            <a:miter lim="800000"/>
            <a:headEnd/>
            <a:tailEnd/>
          </a:ln>
          <a:effectLst/>
        </p:spPr>
        <p:txBody>
          <a:bodyPr wrap="none" lIns="0" tIns="0" rIns="0" bIns="0"/>
          <a:lstStyle/>
          <a:p>
            <a:pPr>
              <a:lnSpc>
                <a:spcPct val="90000"/>
              </a:lnSpc>
            </a:pPr>
            <a:r>
              <a:rPr lang="en-US" sz="1700" b="1">
                <a:latin typeface="Arial" charset="0"/>
              </a:rPr>
              <a:t>(a) Diffusion of one solute</a:t>
            </a:r>
          </a:p>
        </p:txBody>
      </p:sp>
      <p:sp>
        <p:nvSpPr>
          <p:cNvPr id="468002" name="Text Box 34"/>
          <p:cNvSpPr txBox="1">
            <a:spLocks noChangeArrowheads="1"/>
          </p:cNvSpPr>
          <p:nvPr/>
        </p:nvSpPr>
        <p:spPr bwMode="auto">
          <a:xfrm>
            <a:off x="1317625" y="6310313"/>
            <a:ext cx="2790825" cy="290512"/>
          </a:xfrm>
          <a:prstGeom prst="rect">
            <a:avLst/>
          </a:prstGeom>
          <a:noFill/>
          <a:ln w="9525">
            <a:noFill/>
            <a:miter lim="800000"/>
            <a:headEnd/>
            <a:tailEnd/>
          </a:ln>
          <a:effectLst/>
        </p:spPr>
        <p:txBody>
          <a:bodyPr wrap="none" lIns="0" tIns="0" rIns="0" bIns="0"/>
          <a:lstStyle/>
          <a:p>
            <a:pPr>
              <a:lnSpc>
                <a:spcPct val="90000"/>
              </a:lnSpc>
            </a:pPr>
            <a:r>
              <a:rPr lang="en-US" sz="1700" b="1">
                <a:latin typeface="Arial" charset="0"/>
              </a:rPr>
              <a:t>(b) Diffusion of two solutes</a:t>
            </a:r>
          </a:p>
        </p:txBody>
      </p:sp>
      <p:sp>
        <p:nvSpPr>
          <p:cNvPr id="468003" name="Text Box 35"/>
          <p:cNvSpPr txBox="1">
            <a:spLocks noChangeArrowheads="1"/>
          </p:cNvSpPr>
          <p:nvPr/>
        </p:nvSpPr>
        <p:spPr bwMode="auto">
          <a:xfrm>
            <a:off x="1582738" y="2500313"/>
            <a:ext cx="1382712" cy="215900"/>
          </a:xfrm>
          <a:prstGeom prst="rect">
            <a:avLst/>
          </a:prstGeom>
          <a:noFill/>
          <a:ln w="9525">
            <a:noFill/>
            <a:miter lim="800000"/>
            <a:headEnd/>
            <a:tailEnd/>
          </a:ln>
          <a:effectLst/>
        </p:spPr>
        <p:txBody>
          <a:bodyPr wrap="none" lIns="0" tIns="0" rIns="0" bIns="0"/>
          <a:lstStyle/>
          <a:p>
            <a:pPr>
              <a:lnSpc>
                <a:spcPct val="90000"/>
              </a:lnSpc>
            </a:pPr>
            <a:r>
              <a:rPr lang="en-US" sz="1700" b="1">
                <a:solidFill>
                  <a:schemeClr val="bg1"/>
                </a:solidFill>
                <a:latin typeface="Arial" charset="0"/>
              </a:rPr>
              <a:t>Net diffusion</a:t>
            </a:r>
          </a:p>
        </p:txBody>
      </p:sp>
      <p:sp>
        <p:nvSpPr>
          <p:cNvPr id="468004" name="Text Box 36"/>
          <p:cNvSpPr txBox="1">
            <a:spLocks noChangeArrowheads="1"/>
          </p:cNvSpPr>
          <p:nvPr/>
        </p:nvSpPr>
        <p:spPr bwMode="auto">
          <a:xfrm>
            <a:off x="3910013" y="2513013"/>
            <a:ext cx="1382712" cy="215900"/>
          </a:xfrm>
          <a:prstGeom prst="rect">
            <a:avLst/>
          </a:prstGeom>
          <a:noFill/>
          <a:ln w="9525">
            <a:noFill/>
            <a:miter lim="800000"/>
            <a:headEnd/>
            <a:tailEnd/>
          </a:ln>
          <a:effectLst/>
        </p:spPr>
        <p:txBody>
          <a:bodyPr wrap="none" lIns="0" tIns="0" rIns="0" bIns="0"/>
          <a:lstStyle/>
          <a:p>
            <a:pPr>
              <a:lnSpc>
                <a:spcPct val="90000"/>
              </a:lnSpc>
            </a:pPr>
            <a:r>
              <a:rPr lang="en-US" sz="1700" b="1">
                <a:solidFill>
                  <a:schemeClr val="bg1"/>
                </a:solidFill>
                <a:latin typeface="Arial" charset="0"/>
              </a:rPr>
              <a:t>Net diffusion</a:t>
            </a:r>
          </a:p>
        </p:txBody>
      </p:sp>
      <p:sp>
        <p:nvSpPr>
          <p:cNvPr id="468005" name="Text Box 37"/>
          <p:cNvSpPr txBox="1">
            <a:spLocks noChangeArrowheads="1"/>
          </p:cNvSpPr>
          <p:nvPr/>
        </p:nvSpPr>
        <p:spPr bwMode="auto">
          <a:xfrm>
            <a:off x="1597025" y="5392738"/>
            <a:ext cx="1382713" cy="215900"/>
          </a:xfrm>
          <a:prstGeom prst="rect">
            <a:avLst/>
          </a:prstGeom>
          <a:noFill/>
          <a:ln w="9525">
            <a:noFill/>
            <a:miter lim="800000"/>
            <a:headEnd/>
            <a:tailEnd/>
          </a:ln>
          <a:effectLst/>
        </p:spPr>
        <p:txBody>
          <a:bodyPr wrap="none" lIns="0" tIns="0" rIns="0" bIns="0"/>
          <a:lstStyle/>
          <a:p>
            <a:pPr>
              <a:lnSpc>
                <a:spcPct val="90000"/>
              </a:lnSpc>
            </a:pPr>
            <a:r>
              <a:rPr lang="en-US" sz="1700" b="1">
                <a:solidFill>
                  <a:schemeClr val="bg1"/>
                </a:solidFill>
                <a:latin typeface="Arial" charset="0"/>
              </a:rPr>
              <a:t>Net diffusion</a:t>
            </a:r>
          </a:p>
        </p:txBody>
      </p:sp>
      <p:sp>
        <p:nvSpPr>
          <p:cNvPr id="468006" name="Text Box 38"/>
          <p:cNvSpPr txBox="1">
            <a:spLocks noChangeArrowheads="1"/>
          </p:cNvSpPr>
          <p:nvPr/>
        </p:nvSpPr>
        <p:spPr bwMode="auto">
          <a:xfrm>
            <a:off x="3910013" y="5392738"/>
            <a:ext cx="1382712" cy="215900"/>
          </a:xfrm>
          <a:prstGeom prst="rect">
            <a:avLst/>
          </a:prstGeom>
          <a:noFill/>
          <a:ln w="9525">
            <a:noFill/>
            <a:miter lim="800000"/>
            <a:headEnd/>
            <a:tailEnd/>
          </a:ln>
          <a:effectLst/>
        </p:spPr>
        <p:txBody>
          <a:bodyPr wrap="none" lIns="0" tIns="0" rIns="0" bIns="0"/>
          <a:lstStyle/>
          <a:p>
            <a:pPr>
              <a:lnSpc>
                <a:spcPct val="90000"/>
              </a:lnSpc>
            </a:pPr>
            <a:r>
              <a:rPr lang="en-US" sz="1700" b="1">
                <a:solidFill>
                  <a:schemeClr val="bg1"/>
                </a:solidFill>
                <a:latin typeface="Arial" charset="0"/>
              </a:rPr>
              <a:t>Net diffusion</a:t>
            </a:r>
          </a:p>
        </p:txBody>
      </p:sp>
      <p:sp>
        <p:nvSpPr>
          <p:cNvPr id="468007" name="Text Box 39"/>
          <p:cNvSpPr txBox="1">
            <a:spLocks noChangeArrowheads="1"/>
          </p:cNvSpPr>
          <p:nvPr/>
        </p:nvSpPr>
        <p:spPr bwMode="auto">
          <a:xfrm>
            <a:off x="1647825" y="5908675"/>
            <a:ext cx="1382713" cy="215900"/>
          </a:xfrm>
          <a:prstGeom prst="rect">
            <a:avLst/>
          </a:prstGeom>
          <a:noFill/>
          <a:ln w="9525">
            <a:noFill/>
            <a:miter lim="800000"/>
            <a:headEnd/>
            <a:tailEnd/>
          </a:ln>
          <a:effectLst/>
        </p:spPr>
        <p:txBody>
          <a:bodyPr wrap="none" lIns="0" tIns="0" rIns="0" bIns="0"/>
          <a:lstStyle/>
          <a:p>
            <a:pPr>
              <a:lnSpc>
                <a:spcPct val="90000"/>
              </a:lnSpc>
            </a:pPr>
            <a:r>
              <a:rPr lang="en-US" sz="1700" b="1">
                <a:solidFill>
                  <a:schemeClr val="bg1"/>
                </a:solidFill>
                <a:latin typeface="Arial" charset="0"/>
              </a:rPr>
              <a:t>Net diffusion</a:t>
            </a:r>
          </a:p>
        </p:txBody>
      </p:sp>
      <p:sp>
        <p:nvSpPr>
          <p:cNvPr id="468008" name="Text Box 40"/>
          <p:cNvSpPr txBox="1">
            <a:spLocks noChangeArrowheads="1"/>
          </p:cNvSpPr>
          <p:nvPr/>
        </p:nvSpPr>
        <p:spPr bwMode="auto">
          <a:xfrm>
            <a:off x="3948113" y="5908675"/>
            <a:ext cx="1382712" cy="215900"/>
          </a:xfrm>
          <a:prstGeom prst="rect">
            <a:avLst/>
          </a:prstGeom>
          <a:noFill/>
          <a:ln w="9525">
            <a:noFill/>
            <a:miter lim="800000"/>
            <a:headEnd/>
            <a:tailEnd/>
          </a:ln>
          <a:effectLst/>
        </p:spPr>
        <p:txBody>
          <a:bodyPr wrap="none" lIns="0" tIns="0" rIns="0" bIns="0"/>
          <a:lstStyle/>
          <a:p>
            <a:pPr>
              <a:lnSpc>
                <a:spcPct val="90000"/>
              </a:lnSpc>
            </a:pPr>
            <a:r>
              <a:rPr lang="en-US" sz="1700" b="1">
                <a:solidFill>
                  <a:schemeClr val="bg1"/>
                </a:solidFill>
                <a:latin typeface="Arial" charset="0"/>
              </a:rPr>
              <a:t>Net diffusion</a:t>
            </a:r>
          </a:p>
        </p:txBody>
      </p:sp>
      <p:sp>
        <p:nvSpPr>
          <p:cNvPr id="468009" name="Text Box 41"/>
          <p:cNvSpPr txBox="1">
            <a:spLocks noChangeArrowheads="1"/>
          </p:cNvSpPr>
          <p:nvPr/>
        </p:nvSpPr>
        <p:spPr bwMode="auto">
          <a:xfrm>
            <a:off x="6299200" y="2513013"/>
            <a:ext cx="1270000" cy="228600"/>
          </a:xfrm>
          <a:prstGeom prst="rect">
            <a:avLst/>
          </a:prstGeom>
          <a:noFill/>
          <a:ln w="9525">
            <a:noFill/>
            <a:miter lim="800000"/>
            <a:headEnd/>
            <a:tailEnd/>
          </a:ln>
          <a:effectLst/>
        </p:spPr>
        <p:txBody>
          <a:bodyPr wrap="none" lIns="0" tIns="0" rIns="0" bIns="0"/>
          <a:lstStyle/>
          <a:p>
            <a:pPr>
              <a:lnSpc>
                <a:spcPct val="90000"/>
              </a:lnSpc>
            </a:pPr>
            <a:r>
              <a:rPr lang="en-US" sz="1700" b="1">
                <a:solidFill>
                  <a:schemeClr val="bg1"/>
                </a:solidFill>
                <a:latin typeface="Arial" charset="0"/>
              </a:rPr>
              <a:t>Equilibrium</a:t>
            </a:r>
          </a:p>
        </p:txBody>
      </p:sp>
      <p:sp>
        <p:nvSpPr>
          <p:cNvPr id="468010" name="Text Box 42"/>
          <p:cNvSpPr txBox="1">
            <a:spLocks noChangeArrowheads="1"/>
          </p:cNvSpPr>
          <p:nvPr/>
        </p:nvSpPr>
        <p:spPr bwMode="auto">
          <a:xfrm>
            <a:off x="6313488" y="5394325"/>
            <a:ext cx="1270000" cy="228600"/>
          </a:xfrm>
          <a:prstGeom prst="rect">
            <a:avLst/>
          </a:prstGeom>
          <a:noFill/>
          <a:ln w="9525">
            <a:noFill/>
            <a:miter lim="800000"/>
            <a:headEnd/>
            <a:tailEnd/>
          </a:ln>
          <a:effectLst/>
        </p:spPr>
        <p:txBody>
          <a:bodyPr wrap="none" lIns="0" tIns="0" rIns="0" bIns="0"/>
          <a:lstStyle/>
          <a:p>
            <a:pPr>
              <a:lnSpc>
                <a:spcPct val="90000"/>
              </a:lnSpc>
            </a:pPr>
            <a:r>
              <a:rPr lang="en-US" sz="1700" b="1">
                <a:solidFill>
                  <a:schemeClr val="bg1"/>
                </a:solidFill>
                <a:latin typeface="Arial" charset="0"/>
              </a:rPr>
              <a:t>Equilibrium</a:t>
            </a:r>
          </a:p>
        </p:txBody>
      </p:sp>
      <p:sp>
        <p:nvSpPr>
          <p:cNvPr id="468011" name="Text Box 43"/>
          <p:cNvSpPr txBox="1">
            <a:spLocks noChangeArrowheads="1"/>
          </p:cNvSpPr>
          <p:nvPr/>
        </p:nvSpPr>
        <p:spPr bwMode="auto">
          <a:xfrm>
            <a:off x="6288088" y="5910263"/>
            <a:ext cx="1270000" cy="228600"/>
          </a:xfrm>
          <a:prstGeom prst="rect">
            <a:avLst/>
          </a:prstGeom>
          <a:noFill/>
          <a:ln w="9525">
            <a:noFill/>
            <a:miter lim="800000"/>
            <a:headEnd/>
            <a:tailEnd/>
          </a:ln>
          <a:effectLst/>
        </p:spPr>
        <p:txBody>
          <a:bodyPr wrap="none" lIns="0" tIns="0" rIns="0" bIns="0"/>
          <a:lstStyle/>
          <a:p>
            <a:pPr>
              <a:lnSpc>
                <a:spcPct val="90000"/>
              </a:lnSpc>
            </a:pPr>
            <a:r>
              <a:rPr lang="en-US" sz="1700" b="1">
                <a:solidFill>
                  <a:schemeClr val="bg1"/>
                </a:solidFill>
                <a:latin typeface="Arial" charset="0"/>
              </a:rPr>
              <a:t>Equilibrium</a:t>
            </a:r>
          </a:p>
        </p:txBody>
      </p:sp>
      <p:sp>
        <p:nvSpPr>
          <p:cNvPr id="468012" name="Line 44"/>
          <p:cNvSpPr>
            <a:spLocks noChangeShapeType="1"/>
          </p:cNvSpPr>
          <p:nvPr/>
        </p:nvSpPr>
        <p:spPr bwMode="auto">
          <a:xfrm flipH="1">
            <a:off x="1497013" y="390525"/>
            <a:ext cx="61912" cy="350838"/>
          </a:xfrm>
          <a:prstGeom prst="line">
            <a:avLst/>
          </a:prstGeom>
          <a:noFill/>
          <a:ln w="12700">
            <a:solidFill>
              <a:schemeClr val="tx1"/>
            </a:solidFill>
            <a:round/>
            <a:headEnd/>
            <a:tailEnd/>
          </a:ln>
          <a:effectLst/>
        </p:spPr>
        <p:txBody>
          <a:bodyPr wrap="none" anchor="ctr"/>
          <a:lstStyle/>
          <a:p>
            <a:endParaRPr lang="en-US"/>
          </a:p>
        </p:txBody>
      </p:sp>
      <p:sp>
        <p:nvSpPr>
          <p:cNvPr id="468013" name="Line 45"/>
          <p:cNvSpPr>
            <a:spLocks noChangeShapeType="1"/>
          </p:cNvSpPr>
          <p:nvPr/>
        </p:nvSpPr>
        <p:spPr bwMode="auto">
          <a:xfrm>
            <a:off x="1558925" y="390525"/>
            <a:ext cx="163513" cy="477838"/>
          </a:xfrm>
          <a:prstGeom prst="line">
            <a:avLst/>
          </a:prstGeom>
          <a:noFill/>
          <a:ln w="12700">
            <a:solidFill>
              <a:schemeClr val="tx1"/>
            </a:solidFill>
            <a:round/>
            <a:headEnd/>
            <a:tailEnd/>
          </a:ln>
          <a:effectLst/>
        </p:spPr>
        <p:txBody>
          <a:bodyPr wrap="none" anchor="ctr"/>
          <a:lstStyle/>
          <a:p>
            <a:endParaRPr lang="en-US"/>
          </a:p>
        </p:txBody>
      </p:sp>
      <p:sp>
        <p:nvSpPr>
          <p:cNvPr id="468014" name="Line 46"/>
          <p:cNvSpPr>
            <a:spLocks noChangeShapeType="1"/>
          </p:cNvSpPr>
          <p:nvPr/>
        </p:nvSpPr>
        <p:spPr bwMode="auto">
          <a:xfrm flipH="1">
            <a:off x="2276475" y="414338"/>
            <a:ext cx="1055688" cy="339725"/>
          </a:xfrm>
          <a:prstGeom prst="line">
            <a:avLst/>
          </a:prstGeom>
          <a:noFill/>
          <a:ln w="12700">
            <a:solidFill>
              <a:schemeClr val="tx1"/>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4138" name="Picture 26" descr="07_14Osmosis-U"/>
          <p:cNvPicPr>
            <a:picLocks noChangeAspect="1" noChangeArrowheads="1"/>
          </p:cNvPicPr>
          <p:nvPr/>
        </p:nvPicPr>
        <p:blipFill>
          <a:blip r:embed="rId3" cstate="print"/>
          <a:srcRect/>
          <a:stretch>
            <a:fillRect/>
          </a:stretch>
        </p:blipFill>
        <p:spPr bwMode="auto">
          <a:xfrm>
            <a:off x="1339850" y="136525"/>
            <a:ext cx="6462713" cy="6584950"/>
          </a:xfrm>
          <a:prstGeom prst="rect">
            <a:avLst/>
          </a:prstGeom>
          <a:noFill/>
        </p:spPr>
      </p:pic>
      <p:sp>
        <p:nvSpPr>
          <p:cNvPr id="474115" name="Rectangle 3"/>
          <p:cNvSpPr>
            <a:spLocks noGrp="1" noChangeArrowheads="1"/>
          </p:cNvSpPr>
          <p:nvPr>
            <p:ph type="ctrTitle"/>
          </p:nvPr>
        </p:nvSpPr>
        <p:spPr bwMode="auto">
          <a:xfrm>
            <a:off x="152400" y="0"/>
            <a:ext cx="1981200" cy="304800"/>
          </a:xfrm>
          <a:noFill/>
          <a:ln w="3175">
            <a:miter lim="800000"/>
            <a:headEnd/>
            <a:tailEnd/>
          </a:ln>
        </p:spPr>
        <p:txBody>
          <a:bodyPr vert="horz" wrap="square" lIns="91440" tIns="45720" rIns="91440" bIns="45720" numCol="1" anchor="t" anchorCtr="0" compatLnSpc="1">
            <a:prstTxWarp prst="textNoShape">
              <a:avLst/>
            </a:prstTxWarp>
          </a:bodyPr>
          <a:lstStyle/>
          <a:p>
            <a:pPr algn="l"/>
            <a:r>
              <a:rPr lang="en-US" sz="1200" dirty="0">
                <a:latin typeface="Arial" charset="0"/>
              </a:rPr>
              <a:t>Figure 7.14</a:t>
            </a:r>
          </a:p>
        </p:txBody>
      </p:sp>
      <p:sp>
        <p:nvSpPr>
          <p:cNvPr id="474116" name="Text Box 4"/>
          <p:cNvSpPr txBox="1">
            <a:spLocks noChangeArrowheads="1"/>
          </p:cNvSpPr>
          <p:nvPr/>
        </p:nvSpPr>
        <p:spPr bwMode="auto">
          <a:xfrm>
            <a:off x="1381125" y="149225"/>
            <a:ext cx="1709738" cy="742950"/>
          </a:xfrm>
          <a:prstGeom prst="rect">
            <a:avLst/>
          </a:prstGeom>
          <a:noFill/>
          <a:ln w="9525">
            <a:noFill/>
            <a:miter lim="800000"/>
            <a:headEnd/>
            <a:tailEnd/>
          </a:ln>
          <a:effectLst/>
        </p:spPr>
        <p:txBody>
          <a:bodyPr wrap="none" lIns="0" tIns="0" rIns="0" bIns="0"/>
          <a:lstStyle/>
          <a:p>
            <a:pPr>
              <a:lnSpc>
                <a:spcPct val="90000"/>
              </a:lnSpc>
            </a:pPr>
            <a:r>
              <a:rPr lang="en-US" sz="1700" b="1">
                <a:latin typeface="Arial" charset="0"/>
              </a:rPr>
              <a:t>Lower</a:t>
            </a:r>
            <a:br>
              <a:rPr lang="en-US" sz="1700" b="1">
                <a:latin typeface="Arial" charset="0"/>
              </a:rPr>
            </a:br>
            <a:r>
              <a:rPr lang="en-US" sz="1700" b="1">
                <a:latin typeface="Arial" charset="0"/>
              </a:rPr>
              <a:t>concentration</a:t>
            </a:r>
            <a:br>
              <a:rPr lang="en-US" sz="1700" b="1">
                <a:latin typeface="Arial" charset="0"/>
              </a:rPr>
            </a:br>
            <a:r>
              <a:rPr lang="en-US" sz="1700" b="1">
                <a:latin typeface="Arial" charset="0"/>
              </a:rPr>
              <a:t>of solute (sugar)</a:t>
            </a:r>
          </a:p>
        </p:txBody>
      </p:sp>
      <p:sp>
        <p:nvSpPr>
          <p:cNvPr id="474124" name="Text Box 12"/>
          <p:cNvSpPr txBox="1">
            <a:spLocks noChangeArrowheads="1"/>
          </p:cNvSpPr>
          <p:nvPr/>
        </p:nvSpPr>
        <p:spPr bwMode="auto">
          <a:xfrm>
            <a:off x="3357563" y="150813"/>
            <a:ext cx="1458912" cy="692150"/>
          </a:xfrm>
          <a:prstGeom prst="rect">
            <a:avLst/>
          </a:prstGeom>
          <a:noFill/>
          <a:ln w="9525">
            <a:noFill/>
            <a:miter lim="800000"/>
            <a:headEnd/>
            <a:tailEnd/>
          </a:ln>
          <a:effectLst/>
        </p:spPr>
        <p:txBody>
          <a:bodyPr wrap="none" lIns="0" tIns="0" rIns="0" bIns="0"/>
          <a:lstStyle/>
          <a:p>
            <a:pPr>
              <a:lnSpc>
                <a:spcPct val="90000"/>
              </a:lnSpc>
            </a:pPr>
            <a:r>
              <a:rPr lang="en-US" sz="1700" b="1">
                <a:latin typeface="Arial" charset="0"/>
              </a:rPr>
              <a:t>Higher </a:t>
            </a:r>
            <a:br>
              <a:rPr lang="en-US" sz="1700" b="1">
                <a:latin typeface="Arial" charset="0"/>
              </a:rPr>
            </a:br>
            <a:r>
              <a:rPr lang="en-US" sz="1700" b="1">
                <a:latin typeface="Arial" charset="0"/>
              </a:rPr>
              <a:t>concentration</a:t>
            </a:r>
            <a:br>
              <a:rPr lang="en-US" sz="1700" b="1">
                <a:latin typeface="Arial" charset="0"/>
              </a:rPr>
            </a:br>
            <a:r>
              <a:rPr lang="en-US" sz="1700" b="1">
                <a:latin typeface="Arial" charset="0"/>
              </a:rPr>
              <a:t>of solute</a:t>
            </a:r>
          </a:p>
        </p:txBody>
      </p:sp>
      <p:sp>
        <p:nvSpPr>
          <p:cNvPr id="474125" name="Text Box 13"/>
          <p:cNvSpPr txBox="1">
            <a:spLocks noChangeArrowheads="1"/>
          </p:cNvSpPr>
          <p:nvPr/>
        </p:nvSpPr>
        <p:spPr bwMode="auto">
          <a:xfrm>
            <a:off x="2452688" y="1509713"/>
            <a:ext cx="981075" cy="479425"/>
          </a:xfrm>
          <a:prstGeom prst="rect">
            <a:avLst/>
          </a:prstGeom>
          <a:noFill/>
          <a:ln w="9525">
            <a:noFill/>
            <a:miter lim="800000"/>
            <a:headEnd/>
            <a:tailEnd/>
          </a:ln>
          <a:effectLst/>
        </p:spPr>
        <p:txBody>
          <a:bodyPr wrap="none" lIns="0" tIns="0" rIns="0" bIns="0"/>
          <a:lstStyle/>
          <a:p>
            <a:pPr>
              <a:lnSpc>
                <a:spcPct val="90000"/>
              </a:lnSpc>
            </a:pPr>
            <a:r>
              <a:rPr lang="en-US" sz="1700" b="1">
                <a:latin typeface="Arial" charset="0"/>
              </a:rPr>
              <a:t>Sugar</a:t>
            </a:r>
            <a:br>
              <a:rPr lang="en-US" sz="1700" b="1">
                <a:latin typeface="Arial" charset="0"/>
              </a:rPr>
            </a:br>
            <a:r>
              <a:rPr lang="en-US" sz="1700" b="1">
                <a:latin typeface="Arial" charset="0"/>
              </a:rPr>
              <a:t>molecule</a:t>
            </a:r>
          </a:p>
        </p:txBody>
      </p:sp>
      <p:sp>
        <p:nvSpPr>
          <p:cNvPr id="474126" name="Text Box 14"/>
          <p:cNvSpPr txBox="1">
            <a:spLocks noChangeArrowheads="1"/>
          </p:cNvSpPr>
          <p:nvPr/>
        </p:nvSpPr>
        <p:spPr bwMode="auto">
          <a:xfrm>
            <a:off x="2716213" y="2212975"/>
            <a:ext cx="541337" cy="265113"/>
          </a:xfrm>
          <a:prstGeom prst="rect">
            <a:avLst/>
          </a:prstGeom>
          <a:noFill/>
          <a:ln w="9525">
            <a:noFill/>
            <a:miter lim="800000"/>
            <a:headEnd/>
            <a:tailEnd/>
          </a:ln>
          <a:effectLst/>
        </p:spPr>
        <p:txBody>
          <a:bodyPr wrap="none" lIns="0" tIns="0" rIns="0" bIns="0"/>
          <a:lstStyle/>
          <a:p>
            <a:pPr>
              <a:lnSpc>
                <a:spcPct val="90000"/>
              </a:lnSpc>
            </a:pPr>
            <a:r>
              <a:rPr lang="en-US" sz="1700" b="1">
                <a:latin typeface="Arial" charset="0"/>
              </a:rPr>
              <a:t>H</a:t>
            </a:r>
            <a:r>
              <a:rPr lang="en-US" sz="1700" b="1" baseline="-25000">
                <a:latin typeface="Arial" charset="0"/>
              </a:rPr>
              <a:t>2</a:t>
            </a:r>
            <a:r>
              <a:rPr lang="en-US" sz="1700" b="1">
                <a:latin typeface="Arial" charset="0"/>
              </a:rPr>
              <a:t>O</a:t>
            </a:r>
          </a:p>
        </p:txBody>
      </p:sp>
      <p:sp>
        <p:nvSpPr>
          <p:cNvPr id="474127" name="Text Box 15"/>
          <p:cNvSpPr txBox="1">
            <a:spLocks noChangeArrowheads="1"/>
          </p:cNvSpPr>
          <p:nvPr/>
        </p:nvSpPr>
        <p:spPr bwMode="auto">
          <a:xfrm>
            <a:off x="5745163" y="201613"/>
            <a:ext cx="2112962" cy="466725"/>
          </a:xfrm>
          <a:prstGeom prst="rect">
            <a:avLst/>
          </a:prstGeom>
          <a:noFill/>
          <a:ln w="9525">
            <a:noFill/>
            <a:miter lim="800000"/>
            <a:headEnd/>
            <a:tailEnd/>
          </a:ln>
          <a:effectLst/>
        </p:spPr>
        <p:txBody>
          <a:bodyPr wrap="none" lIns="0" tIns="0" rIns="0" bIns="0"/>
          <a:lstStyle/>
          <a:p>
            <a:pPr>
              <a:lnSpc>
                <a:spcPct val="90000"/>
              </a:lnSpc>
            </a:pPr>
            <a:r>
              <a:rPr lang="en-US" sz="1700" b="1">
                <a:latin typeface="Arial" charset="0"/>
              </a:rPr>
              <a:t>Same concentration</a:t>
            </a:r>
            <a:br>
              <a:rPr lang="en-US" sz="1700" b="1">
                <a:latin typeface="Arial" charset="0"/>
              </a:rPr>
            </a:br>
            <a:r>
              <a:rPr lang="en-US" sz="1700" b="1">
                <a:latin typeface="Arial" charset="0"/>
              </a:rPr>
              <a:t>of solute</a:t>
            </a:r>
          </a:p>
        </p:txBody>
      </p:sp>
      <p:sp>
        <p:nvSpPr>
          <p:cNvPr id="474128" name="Text Box 16"/>
          <p:cNvSpPr txBox="1">
            <a:spLocks noChangeArrowheads="1"/>
          </p:cNvSpPr>
          <p:nvPr/>
        </p:nvSpPr>
        <p:spPr bwMode="auto">
          <a:xfrm>
            <a:off x="4262438" y="2705100"/>
            <a:ext cx="1157287" cy="717550"/>
          </a:xfrm>
          <a:prstGeom prst="rect">
            <a:avLst/>
          </a:prstGeom>
          <a:noFill/>
          <a:ln w="9525">
            <a:noFill/>
            <a:miter lim="800000"/>
            <a:headEnd/>
            <a:tailEnd/>
          </a:ln>
          <a:effectLst/>
        </p:spPr>
        <p:txBody>
          <a:bodyPr wrap="none" lIns="0" tIns="0" rIns="0" bIns="0"/>
          <a:lstStyle/>
          <a:p>
            <a:pPr>
              <a:lnSpc>
                <a:spcPct val="90000"/>
              </a:lnSpc>
            </a:pPr>
            <a:r>
              <a:rPr lang="en-US" sz="1700" b="1">
                <a:latin typeface="Arial" charset="0"/>
              </a:rPr>
              <a:t>Selectively</a:t>
            </a:r>
            <a:br>
              <a:rPr lang="en-US" sz="1700" b="1">
                <a:latin typeface="Arial" charset="0"/>
              </a:rPr>
            </a:br>
            <a:r>
              <a:rPr lang="en-US" sz="1700" b="1">
                <a:latin typeface="Arial" charset="0"/>
              </a:rPr>
              <a:t>permeable</a:t>
            </a:r>
            <a:br>
              <a:rPr lang="en-US" sz="1700" b="1">
                <a:latin typeface="Arial" charset="0"/>
              </a:rPr>
            </a:br>
            <a:r>
              <a:rPr lang="en-US" sz="1700" b="1">
                <a:latin typeface="Arial" charset="0"/>
              </a:rPr>
              <a:t>membrane</a:t>
            </a:r>
          </a:p>
        </p:txBody>
      </p:sp>
      <p:sp>
        <p:nvSpPr>
          <p:cNvPr id="474129" name="Text Box 17"/>
          <p:cNvSpPr txBox="1">
            <a:spLocks noChangeArrowheads="1"/>
          </p:cNvSpPr>
          <p:nvPr/>
        </p:nvSpPr>
        <p:spPr bwMode="auto">
          <a:xfrm>
            <a:off x="4449763" y="6173788"/>
            <a:ext cx="1006475" cy="265112"/>
          </a:xfrm>
          <a:prstGeom prst="rect">
            <a:avLst/>
          </a:prstGeom>
          <a:noFill/>
          <a:ln w="9525">
            <a:noFill/>
            <a:miter lim="800000"/>
            <a:headEnd/>
            <a:tailEnd/>
          </a:ln>
          <a:effectLst/>
        </p:spPr>
        <p:txBody>
          <a:bodyPr wrap="none" lIns="0" tIns="0" rIns="0" bIns="0"/>
          <a:lstStyle/>
          <a:p>
            <a:pPr>
              <a:lnSpc>
                <a:spcPct val="90000"/>
              </a:lnSpc>
            </a:pPr>
            <a:r>
              <a:rPr lang="en-US" sz="1700" b="1">
                <a:solidFill>
                  <a:schemeClr val="bg1"/>
                </a:solidFill>
                <a:latin typeface="Arial" charset="0"/>
              </a:rPr>
              <a:t>Osmosis</a:t>
            </a:r>
          </a:p>
        </p:txBody>
      </p:sp>
      <p:sp>
        <p:nvSpPr>
          <p:cNvPr id="474130" name="Line 18"/>
          <p:cNvSpPr>
            <a:spLocks noChangeShapeType="1"/>
          </p:cNvSpPr>
          <p:nvPr/>
        </p:nvSpPr>
        <p:spPr bwMode="auto">
          <a:xfrm>
            <a:off x="2062163" y="879475"/>
            <a:ext cx="0" cy="944563"/>
          </a:xfrm>
          <a:prstGeom prst="line">
            <a:avLst/>
          </a:prstGeom>
          <a:noFill/>
          <a:ln w="12700">
            <a:solidFill>
              <a:schemeClr val="tx1"/>
            </a:solidFill>
            <a:round/>
            <a:headEnd/>
            <a:tailEnd/>
          </a:ln>
          <a:effectLst/>
        </p:spPr>
        <p:txBody>
          <a:bodyPr wrap="none" anchor="ctr"/>
          <a:lstStyle/>
          <a:p>
            <a:endParaRPr lang="en-US"/>
          </a:p>
        </p:txBody>
      </p:sp>
      <p:sp>
        <p:nvSpPr>
          <p:cNvPr id="474131" name="Line 19"/>
          <p:cNvSpPr>
            <a:spLocks noChangeShapeType="1"/>
          </p:cNvSpPr>
          <p:nvPr/>
        </p:nvSpPr>
        <p:spPr bwMode="auto">
          <a:xfrm>
            <a:off x="3822700" y="879475"/>
            <a:ext cx="0" cy="955675"/>
          </a:xfrm>
          <a:prstGeom prst="line">
            <a:avLst/>
          </a:prstGeom>
          <a:noFill/>
          <a:ln w="12700">
            <a:solidFill>
              <a:schemeClr val="tx1"/>
            </a:solidFill>
            <a:round/>
            <a:headEnd/>
            <a:tailEnd/>
          </a:ln>
          <a:effectLst/>
        </p:spPr>
        <p:txBody>
          <a:bodyPr wrap="none" anchor="ctr"/>
          <a:lstStyle/>
          <a:p>
            <a:endParaRPr lang="en-US"/>
          </a:p>
        </p:txBody>
      </p:sp>
      <p:sp>
        <p:nvSpPr>
          <p:cNvPr id="474132" name="Line 20"/>
          <p:cNvSpPr>
            <a:spLocks noChangeShapeType="1"/>
          </p:cNvSpPr>
          <p:nvPr/>
        </p:nvSpPr>
        <p:spPr bwMode="auto">
          <a:xfrm>
            <a:off x="5632450" y="862013"/>
            <a:ext cx="0" cy="1420812"/>
          </a:xfrm>
          <a:prstGeom prst="line">
            <a:avLst/>
          </a:prstGeom>
          <a:noFill/>
          <a:ln w="12700">
            <a:solidFill>
              <a:schemeClr val="tx1"/>
            </a:solidFill>
            <a:round/>
            <a:headEnd/>
            <a:tailEnd/>
          </a:ln>
          <a:effectLst/>
        </p:spPr>
        <p:txBody>
          <a:bodyPr wrap="none" anchor="ctr"/>
          <a:lstStyle/>
          <a:p>
            <a:endParaRPr lang="en-US"/>
          </a:p>
        </p:txBody>
      </p:sp>
      <p:sp>
        <p:nvSpPr>
          <p:cNvPr id="474133" name="Line 21"/>
          <p:cNvSpPr>
            <a:spLocks noChangeShapeType="1"/>
          </p:cNvSpPr>
          <p:nvPr/>
        </p:nvSpPr>
        <p:spPr bwMode="auto">
          <a:xfrm>
            <a:off x="7424738" y="868363"/>
            <a:ext cx="0" cy="488950"/>
          </a:xfrm>
          <a:prstGeom prst="line">
            <a:avLst/>
          </a:prstGeom>
          <a:noFill/>
          <a:ln w="12700">
            <a:solidFill>
              <a:schemeClr val="tx1"/>
            </a:solidFill>
            <a:round/>
            <a:headEnd/>
            <a:tailEnd/>
          </a:ln>
          <a:effectLst/>
        </p:spPr>
        <p:txBody>
          <a:bodyPr wrap="none" anchor="ctr"/>
          <a:lstStyle/>
          <a:p>
            <a:endParaRPr lang="en-US"/>
          </a:p>
        </p:txBody>
      </p:sp>
      <p:sp>
        <p:nvSpPr>
          <p:cNvPr id="474134" name="Line 22"/>
          <p:cNvSpPr>
            <a:spLocks noChangeShapeType="1"/>
          </p:cNvSpPr>
          <p:nvPr/>
        </p:nvSpPr>
        <p:spPr bwMode="auto">
          <a:xfrm>
            <a:off x="5632450" y="868363"/>
            <a:ext cx="1798638" cy="0"/>
          </a:xfrm>
          <a:prstGeom prst="line">
            <a:avLst/>
          </a:prstGeom>
          <a:noFill/>
          <a:ln w="12700">
            <a:solidFill>
              <a:schemeClr val="tx1"/>
            </a:solidFill>
            <a:round/>
            <a:headEnd/>
            <a:tailEnd/>
          </a:ln>
          <a:effectLst/>
        </p:spPr>
        <p:txBody>
          <a:bodyPr wrap="none" anchor="ctr"/>
          <a:lstStyle/>
          <a:p>
            <a:endParaRPr lang="en-US"/>
          </a:p>
        </p:txBody>
      </p:sp>
      <p:sp>
        <p:nvSpPr>
          <p:cNvPr id="474135" name="Line 23"/>
          <p:cNvSpPr>
            <a:spLocks noChangeShapeType="1"/>
          </p:cNvSpPr>
          <p:nvPr/>
        </p:nvSpPr>
        <p:spPr bwMode="auto">
          <a:xfrm>
            <a:off x="6526213" y="692150"/>
            <a:ext cx="0" cy="176213"/>
          </a:xfrm>
          <a:prstGeom prst="line">
            <a:avLst/>
          </a:prstGeom>
          <a:noFill/>
          <a:ln w="12700">
            <a:solidFill>
              <a:schemeClr val="tx1"/>
            </a:solidFill>
            <a:round/>
            <a:headEnd/>
            <a:tailEnd/>
          </a:ln>
          <a:effectLst/>
        </p:spPr>
        <p:txBody>
          <a:bodyPr wrap="none" anchor="ctr"/>
          <a:lstStyle/>
          <a:p>
            <a:endParaRPr lang="en-US"/>
          </a:p>
        </p:txBody>
      </p:sp>
      <p:sp>
        <p:nvSpPr>
          <p:cNvPr id="474136" name="Line 24"/>
          <p:cNvSpPr>
            <a:spLocks noChangeShapeType="1"/>
          </p:cNvSpPr>
          <p:nvPr/>
        </p:nvSpPr>
        <p:spPr bwMode="auto">
          <a:xfrm>
            <a:off x="3406775" y="1885950"/>
            <a:ext cx="163513" cy="163513"/>
          </a:xfrm>
          <a:prstGeom prst="line">
            <a:avLst/>
          </a:prstGeom>
          <a:noFill/>
          <a:ln w="12700">
            <a:solidFill>
              <a:schemeClr val="tx1"/>
            </a:solidFill>
            <a:round/>
            <a:headEnd/>
            <a:tailEnd/>
          </a:ln>
          <a:effectLst/>
        </p:spPr>
        <p:txBody>
          <a:bodyPr wrap="none" anchor="ctr"/>
          <a:lstStyle/>
          <a:p>
            <a:endParaRPr lang="en-US"/>
          </a:p>
        </p:txBody>
      </p:sp>
      <p:sp>
        <p:nvSpPr>
          <p:cNvPr id="474137" name="Line 25"/>
          <p:cNvSpPr>
            <a:spLocks noChangeShapeType="1"/>
          </p:cNvSpPr>
          <p:nvPr/>
        </p:nvSpPr>
        <p:spPr bwMode="auto">
          <a:xfrm>
            <a:off x="4840288" y="3408363"/>
            <a:ext cx="0" cy="339725"/>
          </a:xfrm>
          <a:prstGeom prst="line">
            <a:avLst/>
          </a:prstGeom>
          <a:noFill/>
          <a:ln w="12700">
            <a:solidFill>
              <a:schemeClr val="tx1"/>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dirty="0" smtClean="0"/>
              <a:t>Concentration descriptors</a:t>
            </a:r>
          </a:p>
        </p:txBody>
      </p:sp>
      <p:sp>
        <p:nvSpPr>
          <p:cNvPr id="53251" name="Rectangle 3"/>
          <p:cNvSpPr>
            <a:spLocks noGrp="1" noChangeArrowheads="1"/>
          </p:cNvSpPr>
          <p:nvPr>
            <p:ph type="body" idx="1"/>
          </p:nvPr>
        </p:nvSpPr>
        <p:spPr/>
        <p:txBody>
          <a:bodyPr>
            <a:normAutofit fontScale="92500" lnSpcReduction="20000"/>
          </a:bodyPr>
          <a:lstStyle/>
          <a:p>
            <a:pPr eaLnBrk="1" hangingPunct="1"/>
            <a:r>
              <a:rPr lang="en-US" dirty="0" smtClean="0"/>
              <a:t>Hypertonic solutions= concentration of solute is higher outside the cell than inside (water potential is lower)</a:t>
            </a:r>
          </a:p>
          <a:p>
            <a:pPr lvl="1"/>
            <a:r>
              <a:rPr lang="en-US" dirty="0" smtClean="0"/>
              <a:t>Ex: Salt water</a:t>
            </a:r>
          </a:p>
          <a:p>
            <a:pPr eaLnBrk="1" hangingPunct="1">
              <a:buNone/>
            </a:pPr>
            <a:endParaRPr lang="en-US" dirty="0" smtClean="0"/>
          </a:p>
          <a:p>
            <a:pPr eaLnBrk="1" hangingPunct="1"/>
            <a:r>
              <a:rPr lang="en-US" dirty="0" smtClean="0"/>
              <a:t>Hypotonic solutions= concentrations of solute is lower outside the cell than inside (water potential is higher)</a:t>
            </a:r>
          </a:p>
          <a:p>
            <a:pPr eaLnBrk="1" hangingPunct="1">
              <a:buNone/>
            </a:pPr>
            <a:endParaRPr lang="en-US" dirty="0" smtClean="0"/>
          </a:p>
          <a:p>
            <a:pPr eaLnBrk="1" hangingPunct="1"/>
            <a:r>
              <a:rPr lang="en-US" dirty="0" smtClean="0"/>
              <a:t>Isotonic solutions= concentrations of solutes are equal inside &amp; outside the cells (water potential is equal to cell)</a:t>
            </a:r>
          </a:p>
          <a:p>
            <a:pPr eaLnBrk="1" hangingPunct="1">
              <a:buNone/>
            </a:pPr>
            <a:endParaRPr lang="en-US" dirty="0" smtClean="0"/>
          </a:p>
          <a:p>
            <a:pPr eaLnBrk="1" hangingPunct="1"/>
            <a:r>
              <a:rPr lang="en-US" dirty="0" smtClean="0"/>
              <a:t>Remember, Hypotonic and hypertonic work in pairs!  If the cell’s environment is hypotonic to the cell,  the cell is hypertonic to the environment (and vice-versa)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Effect transition="in" filter="box(in)">
                                      <p:cBhvr>
                                        <p:cTn id="7" dur="500"/>
                                        <p:tgtEl>
                                          <p:spTgt spid="532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3251">
                                            <p:txEl>
                                              <p:pRg st="1" end="1"/>
                                            </p:txEl>
                                          </p:spTgt>
                                        </p:tgtEl>
                                        <p:attrNameLst>
                                          <p:attrName>style.visibility</p:attrName>
                                        </p:attrNameLst>
                                      </p:cBhvr>
                                      <p:to>
                                        <p:strVal val="visible"/>
                                      </p:to>
                                    </p:set>
                                    <p:animEffect transition="in" filter="box(in)">
                                      <p:cBhvr>
                                        <p:cTn id="12" dur="500"/>
                                        <p:tgtEl>
                                          <p:spTgt spid="532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3251">
                                            <p:txEl>
                                              <p:pRg st="3" end="3"/>
                                            </p:txEl>
                                          </p:spTgt>
                                        </p:tgtEl>
                                        <p:attrNameLst>
                                          <p:attrName>style.visibility</p:attrName>
                                        </p:attrNameLst>
                                      </p:cBhvr>
                                      <p:to>
                                        <p:strVal val="visible"/>
                                      </p:to>
                                    </p:set>
                                    <p:animEffect transition="in" filter="box(in)">
                                      <p:cBhvr>
                                        <p:cTn id="17" dur="500"/>
                                        <p:tgtEl>
                                          <p:spTgt spid="5325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3251">
                                            <p:txEl>
                                              <p:pRg st="5" end="5"/>
                                            </p:txEl>
                                          </p:spTgt>
                                        </p:tgtEl>
                                        <p:attrNameLst>
                                          <p:attrName>style.visibility</p:attrName>
                                        </p:attrNameLst>
                                      </p:cBhvr>
                                      <p:to>
                                        <p:strVal val="visible"/>
                                      </p:to>
                                    </p:set>
                                    <p:animEffect transition="in" filter="box(in)">
                                      <p:cBhvr>
                                        <p:cTn id="22" dur="500"/>
                                        <p:tgtEl>
                                          <p:spTgt spid="53251">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53251">
                                            <p:txEl>
                                              <p:pRg st="7" end="7"/>
                                            </p:txEl>
                                          </p:spTgt>
                                        </p:tgtEl>
                                        <p:attrNameLst>
                                          <p:attrName>style.visibility</p:attrName>
                                        </p:attrNameLst>
                                      </p:cBhvr>
                                      <p:to>
                                        <p:strVal val="visible"/>
                                      </p:to>
                                    </p:set>
                                    <p:animEffect transition="in" filter="box(in)">
                                      <p:cBhvr>
                                        <p:cTn id="27" dur="500"/>
                                        <p:tgtEl>
                                          <p:spTgt spid="532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639762"/>
          </a:xfrm>
        </p:spPr>
        <p:txBody>
          <a:bodyPr>
            <a:normAutofit fontScale="90000"/>
          </a:bodyPr>
          <a:lstStyle/>
          <a:p>
            <a:r>
              <a:rPr lang="en-US" dirty="0" smtClean="0"/>
              <a:t>Examples</a:t>
            </a:r>
            <a:endParaRPr lang="en-US" dirty="0"/>
          </a:p>
        </p:txBody>
      </p:sp>
      <p:sp>
        <p:nvSpPr>
          <p:cNvPr id="3" name="Content Placeholder 2"/>
          <p:cNvSpPr>
            <a:spLocks noGrp="1"/>
          </p:cNvSpPr>
          <p:nvPr>
            <p:ph sz="quarter" idx="1"/>
          </p:nvPr>
        </p:nvSpPr>
        <p:spPr>
          <a:xfrm>
            <a:off x="381000" y="1066800"/>
            <a:ext cx="8305800" cy="4953000"/>
          </a:xfrm>
        </p:spPr>
        <p:txBody>
          <a:bodyPr>
            <a:normAutofit lnSpcReduction="10000"/>
          </a:bodyPr>
          <a:lstStyle/>
          <a:p>
            <a:r>
              <a:rPr lang="en-US" dirty="0" smtClean="0"/>
              <a:t>Cell’s cytoplasm is 12% salt.</a:t>
            </a:r>
          </a:p>
          <a:p>
            <a:endParaRPr lang="en-US" dirty="0" smtClean="0"/>
          </a:p>
          <a:p>
            <a:endParaRPr lang="en-US" dirty="0" smtClean="0"/>
          </a:p>
          <a:p>
            <a:r>
              <a:rPr lang="en-US" dirty="0" smtClean="0"/>
              <a:t>Place the cell in a solution of 20% salt.  What type of environment have you created?</a:t>
            </a:r>
          </a:p>
          <a:p>
            <a:endParaRPr lang="en-US" dirty="0" smtClean="0"/>
          </a:p>
          <a:p>
            <a:r>
              <a:rPr lang="en-US" dirty="0" smtClean="0"/>
              <a:t>Place the cell in a solution of 5 % salt.  What type of environment have you created?</a:t>
            </a:r>
          </a:p>
          <a:p>
            <a:endParaRPr lang="en-US" dirty="0" smtClean="0"/>
          </a:p>
          <a:p>
            <a:r>
              <a:rPr lang="en-US" dirty="0" smtClean="0"/>
              <a:t>Place the cell in a solution of 12% salt.  What type of environment have you created?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20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sz="quarter" idx="1"/>
          </p:nvPr>
        </p:nvSpPr>
        <p:spPr>
          <a:xfrm>
            <a:off x="0" y="457200"/>
            <a:ext cx="9144000" cy="6248400"/>
          </a:xfrm>
        </p:spPr>
        <p:txBody>
          <a:bodyPr>
            <a:normAutofit lnSpcReduction="10000"/>
          </a:bodyPr>
          <a:lstStyle/>
          <a:p>
            <a:r>
              <a:rPr lang="en-US" dirty="0" smtClean="0">
                <a:sym typeface="Wingdings" panose="05000000000000000000" pitchFamily="2" charset="2"/>
              </a:rPr>
              <a:t>Draw/ Discuss </a:t>
            </a:r>
            <a:r>
              <a:rPr lang="en-US" dirty="0" smtClean="0">
                <a:sym typeface="Wingdings" panose="05000000000000000000" pitchFamily="2" charset="2"/>
              </a:rPr>
              <a:t>this diagram with your table.  </a:t>
            </a:r>
          </a:p>
          <a:p>
            <a:endParaRPr lang="en-US" dirty="0"/>
          </a:p>
          <a:p>
            <a:endParaRPr lang="en-US" dirty="0"/>
          </a:p>
          <a:p>
            <a:endParaRPr lang="en-US" dirty="0" smtClean="0"/>
          </a:p>
          <a:p>
            <a:endParaRPr lang="en-US" dirty="0"/>
          </a:p>
          <a:p>
            <a:endParaRPr lang="en-US" dirty="0" smtClean="0"/>
          </a:p>
          <a:p>
            <a:endParaRPr lang="en-US" dirty="0" smtClean="0"/>
          </a:p>
          <a:p>
            <a:endParaRPr lang="en-US" dirty="0" smtClean="0"/>
          </a:p>
          <a:p>
            <a:endParaRPr lang="en-US" dirty="0"/>
          </a:p>
          <a:p>
            <a:endParaRPr lang="en-US" dirty="0" smtClean="0"/>
          </a:p>
          <a:p>
            <a:r>
              <a:rPr lang="en-US" dirty="0" smtClean="0"/>
              <a:t>What </a:t>
            </a:r>
            <a:r>
              <a:rPr lang="en-US" dirty="0" smtClean="0"/>
              <a:t>is the initial tonicity of side A in respect to side B?  </a:t>
            </a:r>
          </a:p>
          <a:p>
            <a:r>
              <a:rPr lang="en-US" dirty="0" smtClean="0"/>
              <a:t>If the membrane is permeable to Sucrose Only, how will the solid molecules move?  Eventually, which side will have a higher volume of water.  </a:t>
            </a:r>
            <a:endParaRPr lang="en-US" dirty="0"/>
          </a:p>
          <a:p>
            <a:endParaRPr lang="en-US"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066800"/>
            <a:ext cx="5562600" cy="3352799"/>
          </a:xfrm>
          <a:prstGeom prst="rect">
            <a:avLst/>
          </a:prstGeom>
          <a:noFill/>
          <a:ln>
            <a:noFill/>
          </a:ln>
        </p:spPr>
      </p:pic>
    </p:spTree>
    <p:extLst>
      <p:ext uri="{BB962C8B-B14F-4D97-AF65-F5344CB8AC3E}">
        <p14:creationId xmlns:p14="http://schemas.microsoft.com/office/powerpoint/2010/main" val="100909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0" end="10"/>
                                            </p:txEl>
                                          </p:spTgt>
                                        </p:tgtEl>
                                        <p:attrNameLst>
                                          <p:attrName>style.visibility</p:attrName>
                                        </p:attrNameLst>
                                      </p:cBhvr>
                                      <p:to>
                                        <p:strVal val="visible"/>
                                      </p:to>
                                    </p:set>
                                    <p:animEffect transition="in" filter="fade">
                                      <p:cBhvr>
                                        <p:cTn id="12" dur="500"/>
                                        <p:tgtEl>
                                          <p:spTgt spid="3">
                                            <p:txEl>
                                              <p:pRg st="10" end="1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animEffect transition="in" filter="fade">
                                      <p:cBhvr>
                                        <p:cTn id="1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dirty="0" err="1" smtClean="0"/>
              <a:t>Osmoregulation</a:t>
            </a:r>
            <a:endParaRPr lang="en-US" dirty="0" smtClean="0"/>
          </a:p>
        </p:txBody>
      </p:sp>
      <p:sp>
        <p:nvSpPr>
          <p:cNvPr id="55299" name="Rectangle 3"/>
          <p:cNvSpPr>
            <a:spLocks noGrp="1" noChangeArrowheads="1"/>
          </p:cNvSpPr>
          <p:nvPr>
            <p:ph type="body" idx="1"/>
          </p:nvPr>
        </p:nvSpPr>
        <p:spPr>
          <a:xfrm>
            <a:off x="228600" y="1417638"/>
            <a:ext cx="8339138" cy="5135562"/>
          </a:xfrm>
        </p:spPr>
        <p:txBody>
          <a:bodyPr/>
          <a:lstStyle/>
          <a:p>
            <a:pPr eaLnBrk="1" hangingPunct="1">
              <a:lnSpc>
                <a:spcPct val="90000"/>
              </a:lnSpc>
            </a:pPr>
            <a:r>
              <a:rPr lang="en-US" dirty="0" smtClean="0"/>
              <a:t>Cells have to constantly regulate water uptake and loss or there are consequences </a:t>
            </a:r>
          </a:p>
          <a:p>
            <a:pPr lvl="1">
              <a:lnSpc>
                <a:spcPct val="90000"/>
              </a:lnSpc>
            </a:pPr>
            <a:r>
              <a:rPr lang="en-US" dirty="0" err="1" smtClean="0"/>
              <a:t>Lysis</a:t>
            </a:r>
            <a:r>
              <a:rPr lang="en-US" dirty="0" smtClean="0"/>
              <a:t> occurs if too much water flows in (some cells have contractile vacuoles to cope with this) Animal cells only</a:t>
            </a:r>
            <a:r>
              <a:rPr lang="en-US" dirty="0"/>
              <a:t>. </a:t>
            </a:r>
            <a:r>
              <a:rPr lang="en-US" dirty="0">
                <a:hlinkClick r:id="rId2"/>
              </a:rPr>
              <a:t>https://</a:t>
            </a:r>
            <a:r>
              <a:rPr lang="en-US" dirty="0" smtClean="0">
                <a:hlinkClick r:id="rId2"/>
              </a:rPr>
              <a:t>www.youtube.com/watch?v=iG6Dd3COug4</a:t>
            </a:r>
            <a:endParaRPr lang="en-US" dirty="0" smtClean="0"/>
          </a:p>
          <a:p>
            <a:pPr marL="320040" lvl="1" indent="0">
              <a:lnSpc>
                <a:spcPct val="90000"/>
              </a:lnSpc>
              <a:buNone/>
            </a:pPr>
            <a:endParaRPr lang="en-US" dirty="0" smtClean="0"/>
          </a:p>
          <a:p>
            <a:pPr lvl="2">
              <a:lnSpc>
                <a:spcPct val="90000"/>
              </a:lnSpc>
            </a:pPr>
            <a:endParaRPr lang="en-US" dirty="0" smtClean="0"/>
          </a:p>
          <a:p>
            <a:pPr lvl="1" eaLnBrk="1" hangingPunct="1">
              <a:lnSpc>
                <a:spcPct val="90000"/>
              </a:lnSpc>
            </a:pPr>
            <a:r>
              <a:rPr lang="en-US" dirty="0" smtClean="0"/>
              <a:t>Shriveling and dehydration occur if too much water is lost from the cell (</a:t>
            </a:r>
            <a:r>
              <a:rPr lang="en-US" u="sng" dirty="0" err="1" smtClean="0"/>
              <a:t>plasmolysis</a:t>
            </a:r>
            <a:r>
              <a:rPr lang="en-US" dirty="0" smtClean="0"/>
              <a:t> in plant cells occurs when this happens and the PM pulls away from the cell wall)</a:t>
            </a:r>
          </a:p>
          <a:p>
            <a:pPr lvl="1" eaLnBrk="1" hangingPunct="1">
              <a:lnSpc>
                <a:spcPct val="90000"/>
              </a:lnSpc>
            </a:pPr>
            <a:endParaRPr lang="en-US" dirty="0" smtClean="0"/>
          </a:p>
          <a:p>
            <a:pPr lvl="1" eaLnBrk="1" hangingPunct="1">
              <a:lnSpc>
                <a:spcPct val="90000"/>
              </a:lnSpc>
            </a:pPr>
            <a:r>
              <a:rPr lang="en-US" dirty="0" smtClean="0"/>
              <a:t>SAT word:  </a:t>
            </a:r>
            <a:r>
              <a:rPr lang="en-US" dirty="0" err="1" smtClean="0"/>
              <a:t>Crenation</a:t>
            </a:r>
            <a:endParaRPr lang="en-US" dirty="0"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Effect transition="in" filter="box(in)">
                                      <p:cBhvr>
                                        <p:cTn id="7" dur="500"/>
                                        <p:tgtEl>
                                          <p:spTgt spid="552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5299">
                                            <p:txEl>
                                              <p:pRg st="1" end="1"/>
                                            </p:txEl>
                                          </p:spTgt>
                                        </p:tgtEl>
                                        <p:attrNameLst>
                                          <p:attrName>style.visibility</p:attrName>
                                        </p:attrNameLst>
                                      </p:cBhvr>
                                      <p:to>
                                        <p:strVal val="visible"/>
                                      </p:to>
                                    </p:set>
                                    <p:animEffect transition="in" filter="box(in)">
                                      <p:cBhvr>
                                        <p:cTn id="12" dur="500"/>
                                        <p:tgtEl>
                                          <p:spTgt spid="552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5299">
                                            <p:txEl>
                                              <p:pRg st="4" end="4"/>
                                            </p:txEl>
                                          </p:spTgt>
                                        </p:tgtEl>
                                        <p:attrNameLst>
                                          <p:attrName>style.visibility</p:attrName>
                                        </p:attrNameLst>
                                      </p:cBhvr>
                                      <p:to>
                                        <p:strVal val="visible"/>
                                      </p:to>
                                    </p:set>
                                    <p:animEffect transition="in" filter="box(in)">
                                      <p:cBhvr>
                                        <p:cTn id="17" dur="500"/>
                                        <p:tgtEl>
                                          <p:spTgt spid="55299">
                                            <p:txEl>
                                              <p:pRg st="4" end="4"/>
                                            </p:txEl>
                                          </p:spTgt>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55299">
                                            <p:txEl>
                                              <p:pRg st="6" end="6"/>
                                            </p:txEl>
                                          </p:spTgt>
                                        </p:tgtEl>
                                        <p:attrNameLst>
                                          <p:attrName>style.visibility</p:attrName>
                                        </p:attrNameLst>
                                      </p:cBhvr>
                                      <p:to>
                                        <p:strVal val="visible"/>
                                      </p:to>
                                    </p:set>
                                    <p:animEffect transition="in" filter="box(in)">
                                      <p:cBhvr>
                                        <p:cTn id="20" dur="500"/>
                                        <p:tgtEl>
                                          <p:spTgt spid="552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6200" name="Picture 40" descr="07_15WaterBalance-U"/>
          <p:cNvPicPr>
            <a:picLocks noChangeAspect="1" noChangeArrowheads="1"/>
          </p:cNvPicPr>
          <p:nvPr/>
        </p:nvPicPr>
        <p:blipFill>
          <a:blip r:embed="rId3" cstate="print"/>
          <a:srcRect/>
          <a:stretch>
            <a:fillRect/>
          </a:stretch>
        </p:blipFill>
        <p:spPr bwMode="auto">
          <a:xfrm>
            <a:off x="609600" y="685800"/>
            <a:ext cx="7793037" cy="5335587"/>
          </a:xfrm>
          <a:prstGeom prst="rect">
            <a:avLst/>
          </a:prstGeom>
          <a:noFill/>
        </p:spPr>
      </p:pic>
      <p:sp>
        <p:nvSpPr>
          <p:cNvPr id="476163" name="Rectangle 3"/>
          <p:cNvSpPr>
            <a:spLocks noGrp="1" noChangeArrowheads="1"/>
          </p:cNvSpPr>
          <p:nvPr>
            <p:ph type="ctrTitle"/>
          </p:nvPr>
        </p:nvSpPr>
        <p:spPr bwMode="auto">
          <a:xfrm>
            <a:off x="152400" y="0"/>
            <a:ext cx="1981200" cy="304800"/>
          </a:xfrm>
          <a:noFill/>
          <a:ln w="3175">
            <a:miter lim="800000"/>
            <a:headEnd/>
            <a:tailEnd/>
          </a:ln>
        </p:spPr>
        <p:txBody>
          <a:bodyPr vert="horz" wrap="square" lIns="91440" tIns="45720" rIns="91440" bIns="45720" numCol="1" anchor="t" anchorCtr="0" compatLnSpc="1">
            <a:prstTxWarp prst="textNoShape">
              <a:avLst/>
            </a:prstTxWarp>
          </a:bodyPr>
          <a:lstStyle/>
          <a:p>
            <a:pPr algn="l"/>
            <a:r>
              <a:rPr lang="en-US" sz="1200" dirty="0">
                <a:latin typeface="Arial" charset="0"/>
              </a:rPr>
              <a:t>Figure 7.15</a:t>
            </a:r>
          </a:p>
        </p:txBody>
      </p:sp>
      <p:sp>
        <p:nvSpPr>
          <p:cNvPr id="476164" name="Text Box 4"/>
          <p:cNvSpPr txBox="1">
            <a:spLocks noChangeArrowheads="1"/>
          </p:cNvSpPr>
          <p:nvPr/>
        </p:nvSpPr>
        <p:spPr bwMode="auto">
          <a:xfrm>
            <a:off x="2701925" y="790575"/>
            <a:ext cx="1244600" cy="530225"/>
          </a:xfrm>
          <a:prstGeom prst="rect">
            <a:avLst/>
          </a:prstGeom>
          <a:noFill/>
          <a:ln w="9525">
            <a:noFill/>
            <a:miter lim="800000"/>
            <a:headEnd/>
            <a:tailEnd/>
          </a:ln>
          <a:effectLst/>
        </p:spPr>
        <p:txBody>
          <a:bodyPr wrap="none" lIns="0" tIns="0" rIns="0" bIns="0"/>
          <a:lstStyle/>
          <a:p>
            <a:pPr algn="ctr">
              <a:lnSpc>
                <a:spcPct val="90000"/>
              </a:lnSpc>
            </a:pPr>
            <a:r>
              <a:rPr lang="en-US" sz="1800" b="1">
                <a:latin typeface="Arial" charset="0"/>
              </a:rPr>
              <a:t>Hypotonic</a:t>
            </a:r>
            <a:br>
              <a:rPr lang="en-US" sz="1800" b="1">
                <a:latin typeface="Arial" charset="0"/>
              </a:rPr>
            </a:br>
            <a:r>
              <a:rPr lang="en-US" sz="1800" b="1">
                <a:latin typeface="Arial" charset="0"/>
              </a:rPr>
              <a:t>solution</a:t>
            </a:r>
          </a:p>
        </p:txBody>
      </p:sp>
      <p:sp>
        <p:nvSpPr>
          <p:cNvPr id="476170" name="Text Box 10"/>
          <p:cNvSpPr txBox="1">
            <a:spLocks noChangeArrowheads="1"/>
          </p:cNvSpPr>
          <p:nvPr/>
        </p:nvSpPr>
        <p:spPr bwMode="auto">
          <a:xfrm>
            <a:off x="4449763" y="6173788"/>
            <a:ext cx="1006475" cy="265112"/>
          </a:xfrm>
          <a:prstGeom prst="rect">
            <a:avLst/>
          </a:prstGeom>
          <a:noFill/>
          <a:ln w="9525">
            <a:noFill/>
            <a:miter lim="800000"/>
            <a:headEnd/>
            <a:tailEnd/>
          </a:ln>
          <a:effectLst/>
        </p:spPr>
        <p:txBody>
          <a:bodyPr wrap="none" lIns="0" tIns="0" rIns="0" bIns="0"/>
          <a:lstStyle/>
          <a:p>
            <a:pPr>
              <a:lnSpc>
                <a:spcPct val="90000"/>
              </a:lnSpc>
            </a:pPr>
            <a:r>
              <a:rPr lang="en-US" sz="1700" b="1">
                <a:solidFill>
                  <a:schemeClr val="bg1"/>
                </a:solidFill>
                <a:latin typeface="Arial" charset="0"/>
              </a:rPr>
              <a:t>Osmosis</a:t>
            </a:r>
          </a:p>
        </p:txBody>
      </p:sp>
      <p:sp>
        <p:nvSpPr>
          <p:cNvPr id="476180" name="Text Box 20"/>
          <p:cNvSpPr txBox="1">
            <a:spLocks noChangeArrowheads="1"/>
          </p:cNvSpPr>
          <p:nvPr/>
        </p:nvSpPr>
        <p:spPr bwMode="auto">
          <a:xfrm>
            <a:off x="4891088" y="779463"/>
            <a:ext cx="1017587" cy="530225"/>
          </a:xfrm>
          <a:prstGeom prst="rect">
            <a:avLst/>
          </a:prstGeom>
          <a:noFill/>
          <a:ln w="9525">
            <a:noFill/>
            <a:miter lim="800000"/>
            <a:headEnd/>
            <a:tailEnd/>
          </a:ln>
          <a:effectLst/>
        </p:spPr>
        <p:txBody>
          <a:bodyPr wrap="none" lIns="0" tIns="0" rIns="0" bIns="0"/>
          <a:lstStyle/>
          <a:p>
            <a:pPr algn="ctr">
              <a:lnSpc>
                <a:spcPct val="90000"/>
              </a:lnSpc>
            </a:pPr>
            <a:r>
              <a:rPr lang="en-US" sz="1800" b="1">
                <a:latin typeface="Arial" charset="0"/>
              </a:rPr>
              <a:t>Isotonic</a:t>
            </a:r>
            <a:br>
              <a:rPr lang="en-US" sz="1800" b="1">
                <a:latin typeface="Arial" charset="0"/>
              </a:rPr>
            </a:br>
            <a:r>
              <a:rPr lang="en-US" sz="1800" b="1">
                <a:latin typeface="Arial" charset="0"/>
              </a:rPr>
              <a:t>solution</a:t>
            </a:r>
          </a:p>
        </p:txBody>
      </p:sp>
      <p:sp>
        <p:nvSpPr>
          <p:cNvPr id="476181" name="Text Box 21"/>
          <p:cNvSpPr txBox="1">
            <a:spLocks noChangeArrowheads="1"/>
          </p:cNvSpPr>
          <p:nvPr/>
        </p:nvSpPr>
        <p:spPr bwMode="auto">
          <a:xfrm>
            <a:off x="6878638" y="779463"/>
            <a:ext cx="1244600" cy="530225"/>
          </a:xfrm>
          <a:prstGeom prst="rect">
            <a:avLst/>
          </a:prstGeom>
          <a:noFill/>
          <a:ln w="9525">
            <a:noFill/>
            <a:miter lim="800000"/>
            <a:headEnd/>
            <a:tailEnd/>
          </a:ln>
          <a:effectLst/>
        </p:spPr>
        <p:txBody>
          <a:bodyPr wrap="none" lIns="0" tIns="0" rIns="0" bIns="0"/>
          <a:lstStyle/>
          <a:p>
            <a:pPr algn="ctr">
              <a:lnSpc>
                <a:spcPct val="90000"/>
              </a:lnSpc>
            </a:pPr>
            <a:r>
              <a:rPr lang="en-US" sz="1800" b="1">
                <a:latin typeface="Arial" charset="0"/>
              </a:rPr>
              <a:t>Hypertonic</a:t>
            </a:r>
            <a:br>
              <a:rPr lang="en-US" sz="1800" b="1">
                <a:latin typeface="Arial" charset="0"/>
              </a:rPr>
            </a:br>
            <a:r>
              <a:rPr lang="en-US" sz="1800" b="1">
                <a:latin typeface="Arial" charset="0"/>
              </a:rPr>
              <a:t>solution</a:t>
            </a:r>
          </a:p>
        </p:txBody>
      </p:sp>
      <p:sp>
        <p:nvSpPr>
          <p:cNvPr id="476182" name="Text Box 22"/>
          <p:cNvSpPr txBox="1">
            <a:spLocks noChangeArrowheads="1"/>
          </p:cNvSpPr>
          <p:nvPr/>
        </p:nvSpPr>
        <p:spPr bwMode="auto">
          <a:xfrm>
            <a:off x="728663" y="1308100"/>
            <a:ext cx="1584325" cy="252413"/>
          </a:xfrm>
          <a:prstGeom prst="rect">
            <a:avLst/>
          </a:prstGeom>
          <a:noFill/>
          <a:ln w="9525">
            <a:noFill/>
            <a:miter lim="800000"/>
            <a:headEnd/>
            <a:tailEnd/>
          </a:ln>
          <a:effectLst/>
        </p:spPr>
        <p:txBody>
          <a:bodyPr wrap="none" lIns="0" tIns="0" rIns="0" bIns="0"/>
          <a:lstStyle/>
          <a:p>
            <a:pPr>
              <a:lnSpc>
                <a:spcPct val="90000"/>
              </a:lnSpc>
            </a:pPr>
            <a:r>
              <a:rPr lang="en-US" sz="1800" b="1">
                <a:latin typeface="Arial" charset="0"/>
              </a:rPr>
              <a:t>(a) Animal cell</a:t>
            </a:r>
          </a:p>
        </p:txBody>
      </p:sp>
      <p:sp>
        <p:nvSpPr>
          <p:cNvPr id="476183" name="Text Box 23"/>
          <p:cNvSpPr txBox="1">
            <a:spLocks noChangeArrowheads="1"/>
          </p:cNvSpPr>
          <p:nvPr/>
        </p:nvSpPr>
        <p:spPr bwMode="auto">
          <a:xfrm>
            <a:off x="730250" y="3925888"/>
            <a:ext cx="1458913" cy="252412"/>
          </a:xfrm>
          <a:prstGeom prst="rect">
            <a:avLst/>
          </a:prstGeom>
          <a:noFill/>
          <a:ln w="9525">
            <a:noFill/>
            <a:miter lim="800000"/>
            <a:headEnd/>
            <a:tailEnd/>
          </a:ln>
          <a:effectLst/>
        </p:spPr>
        <p:txBody>
          <a:bodyPr wrap="none" lIns="0" tIns="0" rIns="0" bIns="0"/>
          <a:lstStyle/>
          <a:p>
            <a:pPr>
              <a:lnSpc>
                <a:spcPct val="90000"/>
              </a:lnSpc>
            </a:pPr>
            <a:r>
              <a:rPr lang="en-US" sz="1800" b="1">
                <a:latin typeface="Arial" charset="0"/>
              </a:rPr>
              <a:t>(b) Plant cell</a:t>
            </a:r>
          </a:p>
        </p:txBody>
      </p:sp>
      <p:sp>
        <p:nvSpPr>
          <p:cNvPr id="476184" name="Text Box 24"/>
          <p:cNvSpPr txBox="1">
            <a:spLocks noChangeArrowheads="1"/>
          </p:cNvSpPr>
          <p:nvPr/>
        </p:nvSpPr>
        <p:spPr bwMode="auto">
          <a:xfrm>
            <a:off x="3684588" y="1712913"/>
            <a:ext cx="465137" cy="277812"/>
          </a:xfrm>
          <a:prstGeom prst="rect">
            <a:avLst/>
          </a:prstGeom>
          <a:noFill/>
          <a:ln w="9525">
            <a:noFill/>
            <a:miter lim="800000"/>
            <a:headEnd/>
            <a:tailEnd/>
          </a:ln>
          <a:effectLst/>
        </p:spPr>
        <p:txBody>
          <a:bodyPr wrap="none" lIns="0" tIns="0" rIns="0" bIns="0"/>
          <a:lstStyle/>
          <a:p>
            <a:pPr>
              <a:lnSpc>
                <a:spcPct val="90000"/>
              </a:lnSpc>
            </a:pPr>
            <a:r>
              <a:rPr lang="en-US" sz="1800" b="1">
                <a:latin typeface="Arial" charset="0"/>
              </a:rPr>
              <a:t>H</a:t>
            </a:r>
            <a:r>
              <a:rPr lang="en-US" sz="1800" b="1" baseline="-25000">
                <a:latin typeface="Arial" charset="0"/>
              </a:rPr>
              <a:t>2</a:t>
            </a:r>
            <a:r>
              <a:rPr lang="en-US" sz="1800" b="1">
                <a:latin typeface="Arial" charset="0"/>
              </a:rPr>
              <a:t>O</a:t>
            </a:r>
          </a:p>
        </p:txBody>
      </p:sp>
      <p:sp>
        <p:nvSpPr>
          <p:cNvPr id="476185" name="Text Box 25"/>
          <p:cNvSpPr txBox="1">
            <a:spLocks noChangeArrowheads="1"/>
          </p:cNvSpPr>
          <p:nvPr/>
        </p:nvSpPr>
        <p:spPr bwMode="auto">
          <a:xfrm>
            <a:off x="4603750" y="1712913"/>
            <a:ext cx="465138" cy="277812"/>
          </a:xfrm>
          <a:prstGeom prst="rect">
            <a:avLst/>
          </a:prstGeom>
          <a:noFill/>
          <a:ln w="9525">
            <a:noFill/>
            <a:miter lim="800000"/>
            <a:headEnd/>
            <a:tailEnd/>
          </a:ln>
          <a:effectLst/>
        </p:spPr>
        <p:txBody>
          <a:bodyPr wrap="none" lIns="0" tIns="0" rIns="0" bIns="0"/>
          <a:lstStyle/>
          <a:p>
            <a:pPr>
              <a:lnSpc>
                <a:spcPct val="90000"/>
              </a:lnSpc>
            </a:pPr>
            <a:r>
              <a:rPr lang="en-US" sz="1800" b="1">
                <a:latin typeface="Arial" charset="0"/>
              </a:rPr>
              <a:t>H</a:t>
            </a:r>
            <a:r>
              <a:rPr lang="en-US" sz="1800" b="1" baseline="-25000">
                <a:latin typeface="Arial" charset="0"/>
              </a:rPr>
              <a:t>2</a:t>
            </a:r>
            <a:r>
              <a:rPr lang="en-US" sz="1800" b="1">
                <a:latin typeface="Arial" charset="0"/>
              </a:rPr>
              <a:t>O</a:t>
            </a:r>
          </a:p>
        </p:txBody>
      </p:sp>
      <p:sp>
        <p:nvSpPr>
          <p:cNvPr id="476186" name="Text Box 26"/>
          <p:cNvSpPr txBox="1">
            <a:spLocks noChangeArrowheads="1"/>
          </p:cNvSpPr>
          <p:nvPr/>
        </p:nvSpPr>
        <p:spPr bwMode="auto">
          <a:xfrm>
            <a:off x="5837238" y="1712913"/>
            <a:ext cx="465137" cy="277812"/>
          </a:xfrm>
          <a:prstGeom prst="rect">
            <a:avLst/>
          </a:prstGeom>
          <a:noFill/>
          <a:ln w="9525">
            <a:noFill/>
            <a:miter lim="800000"/>
            <a:headEnd/>
            <a:tailEnd/>
          </a:ln>
          <a:effectLst/>
        </p:spPr>
        <p:txBody>
          <a:bodyPr wrap="none" lIns="0" tIns="0" rIns="0" bIns="0"/>
          <a:lstStyle/>
          <a:p>
            <a:pPr>
              <a:lnSpc>
                <a:spcPct val="90000"/>
              </a:lnSpc>
            </a:pPr>
            <a:r>
              <a:rPr lang="en-US" sz="1800" b="1">
                <a:latin typeface="Arial" charset="0"/>
              </a:rPr>
              <a:t>H</a:t>
            </a:r>
            <a:r>
              <a:rPr lang="en-US" sz="1800" b="1" baseline="-25000">
                <a:latin typeface="Arial" charset="0"/>
              </a:rPr>
              <a:t>2</a:t>
            </a:r>
            <a:r>
              <a:rPr lang="en-US" sz="1800" b="1">
                <a:latin typeface="Arial" charset="0"/>
              </a:rPr>
              <a:t>O</a:t>
            </a:r>
          </a:p>
        </p:txBody>
      </p:sp>
      <p:sp>
        <p:nvSpPr>
          <p:cNvPr id="476187" name="Text Box 27"/>
          <p:cNvSpPr txBox="1">
            <a:spLocks noChangeArrowheads="1"/>
          </p:cNvSpPr>
          <p:nvPr/>
        </p:nvSpPr>
        <p:spPr bwMode="auto">
          <a:xfrm>
            <a:off x="7910513" y="1701800"/>
            <a:ext cx="465137" cy="277813"/>
          </a:xfrm>
          <a:prstGeom prst="rect">
            <a:avLst/>
          </a:prstGeom>
          <a:noFill/>
          <a:ln w="9525">
            <a:noFill/>
            <a:miter lim="800000"/>
            <a:headEnd/>
            <a:tailEnd/>
          </a:ln>
          <a:effectLst/>
        </p:spPr>
        <p:txBody>
          <a:bodyPr wrap="none" lIns="0" tIns="0" rIns="0" bIns="0"/>
          <a:lstStyle/>
          <a:p>
            <a:pPr>
              <a:lnSpc>
                <a:spcPct val="90000"/>
              </a:lnSpc>
            </a:pPr>
            <a:r>
              <a:rPr lang="en-US" sz="1800" b="1">
                <a:latin typeface="Arial" charset="0"/>
              </a:rPr>
              <a:t>H</a:t>
            </a:r>
            <a:r>
              <a:rPr lang="en-US" sz="1800" b="1" baseline="-25000">
                <a:latin typeface="Arial" charset="0"/>
              </a:rPr>
              <a:t>2</a:t>
            </a:r>
            <a:r>
              <a:rPr lang="en-US" sz="1800" b="1">
                <a:latin typeface="Arial" charset="0"/>
              </a:rPr>
              <a:t>O</a:t>
            </a:r>
          </a:p>
        </p:txBody>
      </p:sp>
      <p:sp>
        <p:nvSpPr>
          <p:cNvPr id="476188" name="Text Box 28"/>
          <p:cNvSpPr txBox="1">
            <a:spLocks noChangeArrowheads="1"/>
          </p:cNvSpPr>
          <p:nvPr/>
        </p:nvSpPr>
        <p:spPr bwMode="auto">
          <a:xfrm>
            <a:off x="2616200" y="3740150"/>
            <a:ext cx="465138" cy="277813"/>
          </a:xfrm>
          <a:prstGeom prst="rect">
            <a:avLst/>
          </a:prstGeom>
          <a:noFill/>
          <a:ln w="9525">
            <a:noFill/>
            <a:miter lim="800000"/>
            <a:headEnd/>
            <a:tailEnd/>
          </a:ln>
          <a:effectLst/>
        </p:spPr>
        <p:txBody>
          <a:bodyPr wrap="none" lIns="0" tIns="0" rIns="0" bIns="0"/>
          <a:lstStyle/>
          <a:p>
            <a:pPr>
              <a:lnSpc>
                <a:spcPct val="90000"/>
              </a:lnSpc>
            </a:pPr>
            <a:r>
              <a:rPr lang="en-US" sz="1800" b="1">
                <a:latin typeface="Arial" charset="0"/>
              </a:rPr>
              <a:t>H</a:t>
            </a:r>
            <a:r>
              <a:rPr lang="en-US" sz="1800" b="1" baseline="-25000">
                <a:latin typeface="Arial" charset="0"/>
              </a:rPr>
              <a:t>2</a:t>
            </a:r>
            <a:r>
              <a:rPr lang="en-US" sz="1800" b="1">
                <a:latin typeface="Arial" charset="0"/>
              </a:rPr>
              <a:t>O</a:t>
            </a:r>
          </a:p>
        </p:txBody>
      </p:sp>
      <p:sp>
        <p:nvSpPr>
          <p:cNvPr id="476189" name="Text Box 29"/>
          <p:cNvSpPr txBox="1">
            <a:spLocks noChangeArrowheads="1"/>
          </p:cNvSpPr>
          <p:nvPr/>
        </p:nvSpPr>
        <p:spPr bwMode="auto">
          <a:xfrm>
            <a:off x="4640263" y="3751263"/>
            <a:ext cx="465137" cy="277812"/>
          </a:xfrm>
          <a:prstGeom prst="rect">
            <a:avLst/>
          </a:prstGeom>
          <a:noFill/>
          <a:ln w="9525">
            <a:noFill/>
            <a:miter lim="800000"/>
            <a:headEnd/>
            <a:tailEnd/>
          </a:ln>
          <a:effectLst/>
        </p:spPr>
        <p:txBody>
          <a:bodyPr wrap="none" lIns="0" tIns="0" rIns="0" bIns="0"/>
          <a:lstStyle/>
          <a:p>
            <a:pPr>
              <a:lnSpc>
                <a:spcPct val="90000"/>
              </a:lnSpc>
            </a:pPr>
            <a:r>
              <a:rPr lang="en-US" sz="1800" b="1">
                <a:latin typeface="Arial" charset="0"/>
              </a:rPr>
              <a:t>H</a:t>
            </a:r>
            <a:r>
              <a:rPr lang="en-US" sz="1800" b="1" baseline="-25000">
                <a:latin typeface="Arial" charset="0"/>
              </a:rPr>
              <a:t>2</a:t>
            </a:r>
            <a:r>
              <a:rPr lang="en-US" sz="1800" b="1">
                <a:latin typeface="Arial" charset="0"/>
              </a:rPr>
              <a:t>O</a:t>
            </a:r>
          </a:p>
        </p:txBody>
      </p:sp>
      <p:sp>
        <p:nvSpPr>
          <p:cNvPr id="476190" name="Text Box 30"/>
          <p:cNvSpPr txBox="1">
            <a:spLocks noChangeArrowheads="1"/>
          </p:cNvSpPr>
          <p:nvPr/>
        </p:nvSpPr>
        <p:spPr bwMode="auto">
          <a:xfrm>
            <a:off x="5824538" y="3765550"/>
            <a:ext cx="465137" cy="277813"/>
          </a:xfrm>
          <a:prstGeom prst="rect">
            <a:avLst/>
          </a:prstGeom>
          <a:noFill/>
          <a:ln w="9525">
            <a:noFill/>
            <a:miter lim="800000"/>
            <a:headEnd/>
            <a:tailEnd/>
          </a:ln>
          <a:effectLst/>
        </p:spPr>
        <p:txBody>
          <a:bodyPr wrap="none" lIns="0" tIns="0" rIns="0" bIns="0"/>
          <a:lstStyle/>
          <a:p>
            <a:pPr>
              <a:lnSpc>
                <a:spcPct val="90000"/>
              </a:lnSpc>
            </a:pPr>
            <a:r>
              <a:rPr lang="en-US" sz="1800" b="1">
                <a:latin typeface="Arial" charset="0"/>
              </a:rPr>
              <a:t>H</a:t>
            </a:r>
            <a:r>
              <a:rPr lang="en-US" sz="1800" b="1" baseline="-25000">
                <a:latin typeface="Arial" charset="0"/>
              </a:rPr>
              <a:t>2</a:t>
            </a:r>
            <a:r>
              <a:rPr lang="en-US" sz="1800" b="1">
                <a:latin typeface="Arial" charset="0"/>
              </a:rPr>
              <a:t>O</a:t>
            </a:r>
          </a:p>
        </p:txBody>
      </p:sp>
      <p:sp>
        <p:nvSpPr>
          <p:cNvPr id="476191" name="Text Box 31"/>
          <p:cNvSpPr txBox="1">
            <a:spLocks noChangeArrowheads="1"/>
          </p:cNvSpPr>
          <p:nvPr/>
        </p:nvSpPr>
        <p:spPr bwMode="auto">
          <a:xfrm>
            <a:off x="7912100" y="3727450"/>
            <a:ext cx="465138" cy="277813"/>
          </a:xfrm>
          <a:prstGeom prst="rect">
            <a:avLst/>
          </a:prstGeom>
          <a:noFill/>
          <a:ln w="9525">
            <a:noFill/>
            <a:miter lim="800000"/>
            <a:headEnd/>
            <a:tailEnd/>
          </a:ln>
          <a:effectLst/>
        </p:spPr>
        <p:txBody>
          <a:bodyPr wrap="none" lIns="0" tIns="0" rIns="0" bIns="0"/>
          <a:lstStyle/>
          <a:p>
            <a:pPr>
              <a:lnSpc>
                <a:spcPct val="90000"/>
              </a:lnSpc>
            </a:pPr>
            <a:r>
              <a:rPr lang="en-US" sz="1800" b="1">
                <a:latin typeface="Arial" charset="0"/>
              </a:rPr>
              <a:t>H</a:t>
            </a:r>
            <a:r>
              <a:rPr lang="en-US" sz="1800" b="1" baseline="-25000">
                <a:latin typeface="Arial" charset="0"/>
              </a:rPr>
              <a:t>2</a:t>
            </a:r>
            <a:r>
              <a:rPr lang="en-US" sz="1800" b="1">
                <a:latin typeface="Arial" charset="0"/>
              </a:rPr>
              <a:t>O</a:t>
            </a:r>
          </a:p>
        </p:txBody>
      </p:sp>
      <p:sp>
        <p:nvSpPr>
          <p:cNvPr id="476192" name="Text Box 32"/>
          <p:cNvSpPr txBox="1">
            <a:spLocks noChangeArrowheads="1"/>
          </p:cNvSpPr>
          <p:nvPr/>
        </p:nvSpPr>
        <p:spPr bwMode="auto">
          <a:xfrm>
            <a:off x="3259138" y="3676650"/>
            <a:ext cx="955675" cy="265113"/>
          </a:xfrm>
          <a:prstGeom prst="rect">
            <a:avLst/>
          </a:prstGeom>
          <a:noFill/>
          <a:ln w="9525">
            <a:noFill/>
            <a:miter lim="800000"/>
            <a:headEnd/>
            <a:tailEnd/>
          </a:ln>
          <a:effectLst/>
        </p:spPr>
        <p:txBody>
          <a:bodyPr wrap="none" lIns="0" tIns="0" rIns="0" bIns="0"/>
          <a:lstStyle/>
          <a:p>
            <a:pPr>
              <a:lnSpc>
                <a:spcPct val="90000"/>
              </a:lnSpc>
            </a:pPr>
            <a:r>
              <a:rPr lang="en-US" sz="1800" b="1">
                <a:latin typeface="Arial" charset="0"/>
              </a:rPr>
              <a:t>Cell wall</a:t>
            </a:r>
          </a:p>
        </p:txBody>
      </p:sp>
      <p:sp>
        <p:nvSpPr>
          <p:cNvPr id="476193" name="Text Box 33"/>
          <p:cNvSpPr txBox="1">
            <a:spLocks noChangeArrowheads="1"/>
          </p:cNvSpPr>
          <p:nvPr/>
        </p:nvSpPr>
        <p:spPr bwMode="auto">
          <a:xfrm>
            <a:off x="2995613" y="3235325"/>
            <a:ext cx="704850" cy="290513"/>
          </a:xfrm>
          <a:prstGeom prst="rect">
            <a:avLst/>
          </a:prstGeom>
          <a:noFill/>
          <a:ln w="9525">
            <a:noFill/>
            <a:miter lim="800000"/>
            <a:headEnd/>
            <a:tailEnd/>
          </a:ln>
          <a:effectLst/>
        </p:spPr>
        <p:txBody>
          <a:bodyPr wrap="none" lIns="0" tIns="0" rIns="0" bIns="0"/>
          <a:lstStyle/>
          <a:p>
            <a:pPr>
              <a:lnSpc>
                <a:spcPct val="90000"/>
              </a:lnSpc>
            </a:pPr>
            <a:r>
              <a:rPr lang="en-US" sz="1800" b="1">
                <a:latin typeface="Arial" charset="0"/>
              </a:rPr>
              <a:t>Lysed</a:t>
            </a:r>
          </a:p>
        </p:txBody>
      </p:sp>
      <p:sp>
        <p:nvSpPr>
          <p:cNvPr id="476194" name="Text Box 34"/>
          <p:cNvSpPr txBox="1">
            <a:spLocks noChangeArrowheads="1"/>
          </p:cNvSpPr>
          <p:nvPr/>
        </p:nvSpPr>
        <p:spPr bwMode="auto">
          <a:xfrm>
            <a:off x="4994275" y="3236913"/>
            <a:ext cx="828675" cy="252412"/>
          </a:xfrm>
          <a:prstGeom prst="rect">
            <a:avLst/>
          </a:prstGeom>
          <a:noFill/>
          <a:ln w="9525">
            <a:noFill/>
            <a:miter lim="800000"/>
            <a:headEnd/>
            <a:tailEnd/>
          </a:ln>
          <a:effectLst/>
        </p:spPr>
        <p:txBody>
          <a:bodyPr wrap="none" lIns="0" tIns="0" rIns="0" bIns="0"/>
          <a:lstStyle/>
          <a:p>
            <a:pPr>
              <a:lnSpc>
                <a:spcPct val="90000"/>
              </a:lnSpc>
            </a:pPr>
            <a:r>
              <a:rPr lang="en-US" sz="1800" b="1">
                <a:latin typeface="Arial" charset="0"/>
              </a:rPr>
              <a:t>Normal</a:t>
            </a:r>
          </a:p>
        </p:txBody>
      </p:sp>
      <p:sp>
        <p:nvSpPr>
          <p:cNvPr id="476195" name="Text Box 35"/>
          <p:cNvSpPr txBox="1">
            <a:spLocks noChangeArrowheads="1"/>
          </p:cNvSpPr>
          <p:nvPr/>
        </p:nvSpPr>
        <p:spPr bwMode="auto">
          <a:xfrm>
            <a:off x="7005638" y="3236913"/>
            <a:ext cx="1082675" cy="265112"/>
          </a:xfrm>
          <a:prstGeom prst="rect">
            <a:avLst/>
          </a:prstGeom>
          <a:noFill/>
          <a:ln w="9525">
            <a:noFill/>
            <a:miter lim="800000"/>
            <a:headEnd/>
            <a:tailEnd/>
          </a:ln>
          <a:effectLst/>
        </p:spPr>
        <p:txBody>
          <a:bodyPr wrap="none" lIns="0" tIns="0" rIns="0" bIns="0"/>
          <a:lstStyle/>
          <a:p>
            <a:pPr>
              <a:lnSpc>
                <a:spcPct val="90000"/>
              </a:lnSpc>
            </a:pPr>
            <a:r>
              <a:rPr lang="en-US" sz="1800" b="1">
                <a:latin typeface="Arial" charset="0"/>
              </a:rPr>
              <a:t>Shriveled</a:t>
            </a:r>
          </a:p>
        </p:txBody>
      </p:sp>
      <p:sp>
        <p:nvSpPr>
          <p:cNvPr id="476196" name="Text Box 36"/>
          <p:cNvSpPr txBox="1">
            <a:spLocks noChangeArrowheads="1"/>
          </p:cNvSpPr>
          <p:nvPr/>
        </p:nvSpPr>
        <p:spPr bwMode="auto">
          <a:xfrm>
            <a:off x="2479675" y="5473700"/>
            <a:ext cx="1711325" cy="252413"/>
          </a:xfrm>
          <a:prstGeom prst="rect">
            <a:avLst/>
          </a:prstGeom>
          <a:noFill/>
          <a:ln w="9525">
            <a:noFill/>
            <a:miter lim="800000"/>
            <a:headEnd/>
            <a:tailEnd/>
          </a:ln>
          <a:effectLst/>
        </p:spPr>
        <p:txBody>
          <a:bodyPr wrap="none" lIns="0" tIns="0" rIns="0" bIns="0"/>
          <a:lstStyle/>
          <a:p>
            <a:pPr>
              <a:lnSpc>
                <a:spcPct val="90000"/>
              </a:lnSpc>
            </a:pPr>
            <a:r>
              <a:rPr lang="en-US" sz="1800" b="1" dirty="0" smtClean="0">
                <a:latin typeface="Arial" charset="0"/>
              </a:rPr>
              <a:t> </a:t>
            </a:r>
            <a:endParaRPr lang="en-US" sz="1800" b="1" dirty="0">
              <a:latin typeface="Arial" charset="0"/>
            </a:endParaRPr>
          </a:p>
        </p:txBody>
      </p:sp>
      <p:sp>
        <p:nvSpPr>
          <p:cNvPr id="476197" name="Text Box 37"/>
          <p:cNvSpPr txBox="1">
            <a:spLocks noChangeArrowheads="1"/>
          </p:cNvSpPr>
          <p:nvPr/>
        </p:nvSpPr>
        <p:spPr bwMode="auto">
          <a:xfrm>
            <a:off x="4994275" y="5473700"/>
            <a:ext cx="817563" cy="265113"/>
          </a:xfrm>
          <a:prstGeom prst="rect">
            <a:avLst/>
          </a:prstGeom>
          <a:noFill/>
          <a:ln w="9525">
            <a:noFill/>
            <a:miter lim="800000"/>
            <a:headEnd/>
            <a:tailEnd/>
          </a:ln>
          <a:effectLst/>
        </p:spPr>
        <p:txBody>
          <a:bodyPr wrap="none" lIns="0" tIns="0" rIns="0" bIns="0"/>
          <a:lstStyle/>
          <a:p>
            <a:pPr>
              <a:lnSpc>
                <a:spcPct val="90000"/>
              </a:lnSpc>
            </a:pPr>
            <a:endParaRPr lang="en-US" sz="1800" b="1" dirty="0">
              <a:latin typeface="Arial" charset="0"/>
            </a:endParaRPr>
          </a:p>
        </p:txBody>
      </p:sp>
      <p:sp>
        <p:nvSpPr>
          <p:cNvPr id="476198" name="Text Box 38"/>
          <p:cNvSpPr txBox="1">
            <a:spLocks noChangeArrowheads="1"/>
          </p:cNvSpPr>
          <p:nvPr/>
        </p:nvSpPr>
        <p:spPr bwMode="auto">
          <a:xfrm>
            <a:off x="6829425" y="5473700"/>
            <a:ext cx="1408113" cy="290513"/>
          </a:xfrm>
          <a:prstGeom prst="rect">
            <a:avLst/>
          </a:prstGeom>
          <a:noFill/>
          <a:ln w="9525">
            <a:noFill/>
            <a:miter lim="800000"/>
            <a:headEnd/>
            <a:tailEnd/>
          </a:ln>
          <a:effectLst/>
        </p:spPr>
        <p:txBody>
          <a:bodyPr wrap="none" lIns="0" tIns="0" rIns="0" bIns="0"/>
          <a:lstStyle/>
          <a:p>
            <a:pPr>
              <a:lnSpc>
                <a:spcPct val="90000"/>
              </a:lnSpc>
            </a:pPr>
            <a:r>
              <a:rPr lang="en-US" sz="1800" b="1" dirty="0" smtClean="0">
                <a:latin typeface="Arial" charset="0"/>
              </a:rPr>
              <a:t> </a:t>
            </a:r>
            <a:r>
              <a:rPr lang="en-US" sz="1800" b="1" dirty="0" err="1" smtClean="0">
                <a:latin typeface="Arial" charset="0"/>
              </a:rPr>
              <a:t>Plasmolysis</a:t>
            </a:r>
            <a:endParaRPr lang="en-US" sz="1800" b="1" dirty="0">
              <a:latin typeface="Arial" charset="0"/>
            </a:endParaRPr>
          </a:p>
        </p:txBody>
      </p:sp>
      <p:sp>
        <p:nvSpPr>
          <p:cNvPr id="476199" name="Line 39"/>
          <p:cNvSpPr>
            <a:spLocks noChangeShapeType="1"/>
          </p:cNvSpPr>
          <p:nvPr/>
        </p:nvSpPr>
        <p:spPr bwMode="auto">
          <a:xfrm flipH="1">
            <a:off x="3633788" y="3910013"/>
            <a:ext cx="63500" cy="163512"/>
          </a:xfrm>
          <a:prstGeom prst="line">
            <a:avLst/>
          </a:prstGeom>
          <a:noFill/>
          <a:ln w="12700">
            <a:solidFill>
              <a:schemeClr val="tx1"/>
            </a:solidFill>
            <a:round/>
            <a:headEnd/>
            <a:tailEnd/>
          </a:ln>
          <a:effectLst/>
        </p:spPr>
        <p:txBody>
          <a:bodyPr wrap="none" anchor="ctr"/>
          <a:lstStyle/>
          <a:p>
            <a:endParaRPr lang="en-US"/>
          </a:p>
        </p:txBody>
      </p:sp>
      <p:sp>
        <p:nvSpPr>
          <p:cNvPr id="26" name="Text Box 38"/>
          <p:cNvSpPr txBox="1">
            <a:spLocks noChangeArrowheads="1"/>
          </p:cNvSpPr>
          <p:nvPr/>
        </p:nvSpPr>
        <p:spPr bwMode="auto">
          <a:xfrm>
            <a:off x="2362200" y="5410200"/>
            <a:ext cx="1408113" cy="290513"/>
          </a:xfrm>
          <a:prstGeom prst="rect">
            <a:avLst/>
          </a:prstGeom>
          <a:noFill/>
          <a:ln w="9525">
            <a:noFill/>
            <a:miter lim="800000"/>
            <a:headEnd/>
            <a:tailEnd/>
          </a:ln>
          <a:effectLst/>
        </p:spPr>
        <p:txBody>
          <a:bodyPr wrap="none" lIns="0" tIns="0" rIns="0" bIns="0"/>
          <a:lstStyle/>
          <a:p>
            <a:pPr>
              <a:lnSpc>
                <a:spcPct val="90000"/>
              </a:lnSpc>
            </a:pPr>
            <a:r>
              <a:rPr lang="en-US" sz="1800" b="1" dirty="0" err="1" smtClean="0">
                <a:latin typeface="Arial" charset="0"/>
              </a:rPr>
              <a:t>Turgor</a:t>
            </a:r>
            <a:r>
              <a:rPr lang="en-US" sz="1800" b="1" dirty="0" smtClean="0">
                <a:latin typeface="Arial" charset="0"/>
              </a:rPr>
              <a:t> Pressure</a:t>
            </a:r>
            <a:endParaRPr lang="en-US" sz="1800" b="1" dirty="0">
              <a:latin typeface="Arial"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dirty="0" smtClean="0"/>
              <a:t>Protein-Facilitated Diffusion</a:t>
            </a:r>
          </a:p>
        </p:txBody>
      </p:sp>
      <p:sp>
        <p:nvSpPr>
          <p:cNvPr id="56323" name="Rectangle 3"/>
          <p:cNvSpPr>
            <a:spLocks noGrp="1" noChangeArrowheads="1"/>
          </p:cNvSpPr>
          <p:nvPr>
            <p:ph type="body" idx="1"/>
          </p:nvPr>
        </p:nvSpPr>
        <p:spPr/>
        <p:txBody>
          <a:bodyPr>
            <a:normAutofit lnSpcReduction="10000"/>
          </a:bodyPr>
          <a:lstStyle/>
          <a:p>
            <a:pPr eaLnBrk="1" hangingPunct="1"/>
            <a:r>
              <a:rPr lang="en-US" dirty="0" smtClean="0"/>
              <a:t>Some proteins can change shape (enzyme-style) when molecules that need transport bind to specific sites</a:t>
            </a:r>
          </a:p>
          <a:p>
            <a:pPr lvl="1"/>
            <a:r>
              <a:rPr lang="en-US" dirty="0" smtClean="0"/>
              <a:t>Moves charged &amp; large polar molecules through membrane </a:t>
            </a:r>
          </a:p>
          <a:p>
            <a:pPr lvl="1"/>
            <a:r>
              <a:rPr lang="en-US" dirty="0" smtClean="0"/>
              <a:t>Carrier Proteins </a:t>
            </a:r>
          </a:p>
          <a:p>
            <a:pPr lvl="1">
              <a:buNone/>
            </a:pPr>
            <a:endParaRPr lang="en-US" dirty="0" smtClean="0"/>
          </a:p>
          <a:p>
            <a:r>
              <a:rPr lang="en-US" dirty="0" smtClean="0"/>
              <a:t>Channel proteins are like tunnels connecting the outside of the cell with the inside</a:t>
            </a:r>
          </a:p>
          <a:p>
            <a:pPr eaLnBrk="1" hangingPunct="1">
              <a:buNone/>
            </a:pPr>
            <a:endParaRPr lang="en-US" dirty="0" smtClean="0"/>
          </a:p>
          <a:p>
            <a:pPr eaLnBrk="1" hangingPunct="1"/>
            <a:r>
              <a:rPr lang="en-US" dirty="0" smtClean="0"/>
              <a:t>This is done </a:t>
            </a:r>
            <a:r>
              <a:rPr lang="en-US" u="sng" dirty="0" smtClean="0"/>
              <a:t>with</a:t>
            </a:r>
            <a:r>
              <a:rPr lang="en-US" dirty="0" smtClean="0"/>
              <a:t> a concentration gradient and therefore requires no energy (passive transport)</a:t>
            </a:r>
          </a:p>
          <a:p>
            <a:pPr lvl="1"/>
            <a:r>
              <a:rPr lang="en-US" dirty="0" smtClean="0"/>
              <a:t>Ex: Glucose movement</a:t>
            </a:r>
          </a:p>
          <a:p>
            <a:pPr lvl="1"/>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Effect transition="in" filter="blinds(horizontal)">
                                      <p:cBhvr>
                                        <p:cTn id="7" dur="500"/>
                                        <p:tgtEl>
                                          <p:spTgt spid="563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6323">
                                            <p:txEl>
                                              <p:pRg st="1" end="1"/>
                                            </p:txEl>
                                          </p:spTgt>
                                        </p:tgtEl>
                                        <p:attrNameLst>
                                          <p:attrName>style.visibility</p:attrName>
                                        </p:attrNameLst>
                                      </p:cBhvr>
                                      <p:to>
                                        <p:strVal val="visible"/>
                                      </p:to>
                                    </p:set>
                                    <p:animEffect transition="in" filter="blinds(horizontal)">
                                      <p:cBhvr>
                                        <p:cTn id="12" dur="500"/>
                                        <p:tgtEl>
                                          <p:spTgt spid="563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6323">
                                            <p:txEl>
                                              <p:pRg st="2" end="2"/>
                                            </p:txEl>
                                          </p:spTgt>
                                        </p:tgtEl>
                                        <p:attrNameLst>
                                          <p:attrName>style.visibility</p:attrName>
                                        </p:attrNameLst>
                                      </p:cBhvr>
                                      <p:to>
                                        <p:strVal val="visible"/>
                                      </p:to>
                                    </p:set>
                                    <p:animEffect transition="in" filter="blinds(horizontal)">
                                      <p:cBhvr>
                                        <p:cTn id="17" dur="500"/>
                                        <p:tgtEl>
                                          <p:spTgt spid="563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6323">
                                            <p:txEl>
                                              <p:pRg st="4" end="4"/>
                                            </p:txEl>
                                          </p:spTgt>
                                        </p:tgtEl>
                                        <p:attrNameLst>
                                          <p:attrName>style.visibility</p:attrName>
                                        </p:attrNameLst>
                                      </p:cBhvr>
                                      <p:to>
                                        <p:strVal val="visible"/>
                                      </p:to>
                                    </p:set>
                                    <p:animEffect transition="in" filter="blinds(horizontal)">
                                      <p:cBhvr>
                                        <p:cTn id="22" dur="500"/>
                                        <p:tgtEl>
                                          <p:spTgt spid="5632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6323">
                                            <p:txEl>
                                              <p:pRg st="6" end="6"/>
                                            </p:txEl>
                                          </p:spTgt>
                                        </p:tgtEl>
                                        <p:attrNameLst>
                                          <p:attrName>style.visibility</p:attrName>
                                        </p:attrNameLst>
                                      </p:cBhvr>
                                      <p:to>
                                        <p:strVal val="visible"/>
                                      </p:to>
                                    </p:set>
                                    <p:animEffect transition="in" filter="blinds(horizontal)">
                                      <p:cBhvr>
                                        <p:cTn id="27" dur="500"/>
                                        <p:tgtEl>
                                          <p:spTgt spid="5632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6323">
                                            <p:txEl>
                                              <p:pRg st="7" end="7"/>
                                            </p:txEl>
                                          </p:spTgt>
                                        </p:tgtEl>
                                        <p:attrNameLst>
                                          <p:attrName>style.visibility</p:attrName>
                                        </p:attrNameLst>
                                      </p:cBhvr>
                                      <p:to>
                                        <p:strVal val="visible"/>
                                      </p:to>
                                    </p:set>
                                    <p:animEffect transition="in" filter="blinds(horizontal)">
                                      <p:cBhvr>
                                        <p:cTn id="32" dur="500"/>
                                        <p:tgtEl>
                                          <p:spTgt spid="563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endParaRPr lang="en-US" altLang="en-US" smtClean="0"/>
          </a:p>
        </p:txBody>
      </p:sp>
      <p:pic>
        <p:nvPicPr>
          <p:cNvPr id="10243" name="Content Placeholder 3" descr="millerurey1.jpe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609600" y="0"/>
            <a:ext cx="7543800" cy="6813550"/>
          </a:xfrm>
        </p:spPr>
      </p:pic>
    </p:spTree>
    <p:extLst>
      <p:ext uri="{BB962C8B-B14F-4D97-AF65-F5344CB8AC3E}">
        <p14:creationId xmlns:p14="http://schemas.microsoft.com/office/powerpoint/2010/main" val="122571356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0279" name="Picture 23" descr="07_17FacilitatedDiffusion-U"/>
          <p:cNvPicPr>
            <a:picLocks noChangeAspect="1" noChangeArrowheads="1"/>
          </p:cNvPicPr>
          <p:nvPr/>
        </p:nvPicPr>
        <p:blipFill>
          <a:blip r:embed="rId3" cstate="print"/>
          <a:srcRect/>
          <a:stretch>
            <a:fillRect/>
          </a:stretch>
        </p:blipFill>
        <p:spPr bwMode="auto">
          <a:xfrm>
            <a:off x="1316038" y="136525"/>
            <a:ext cx="6511925" cy="6584950"/>
          </a:xfrm>
          <a:prstGeom prst="rect">
            <a:avLst/>
          </a:prstGeom>
          <a:noFill/>
        </p:spPr>
      </p:pic>
      <p:sp>
        <p:nvSpPr>
          <p:cNvPr id="480259" name="Rectangle 3"/>
          <p:cNvSpPr>
            <a:spLocks noGrp="1" noChangeArrowheads="1"/>
          </p:cNvSpPr>
          <p:nvPr>
            <p:ph type="ctrTitle"/>
          </p:nvPr>
        </p:nvSpPr>
        <p:spPr bwMode="auto">
          <a:xfrm>
            <a:off x="152400" y="0"/>
            <a:ext cx="1981200" cy="304800"/>
          </a:xfrm>
          <a:noFill/>
          <a:ln w="3175">
            <a:miter lim="800000"/>
            <a:headEnd/>
            <a:tailEnd/>
          </a:ln>
        </p:spPr>
        <p:txBody>
          <a:bodyPr vert="horz" wrap="square" lIns="91440" tIns="45720" rIns="91440" bIns="45720" numCol="1" anchor="t" anchorCtr="0" compatLnSpc="1">
            <a:prstTxWarp prst="textNoShape">
              <a:avLst/>
            </a:prstTxWarp>
          </a:bodyPr>
          <a:lstStyle/>
          <a:p>
            <a:pPr algn="l"/>
            <a:r>
              <a:rPr lang="en-US" sz="1200" dirty="0">
                <a:latin typeface="Arial" charset="0"/>
              </a:rPr>
              <a:t>Figure 7.17</a:t>
            </a:r>
          </a:p>
        </p:txBody>
      </p:sp>
      <p:sp>
        <p:nvSpPr>
          <p:cNvPr id="480261" name="Text Box 5"/>
          <p:cNvSpPr txBox="1">
            <a:spLocks noChangeArrowheads="1"/>
          </p:cNvSpPr>
          <p:nvPr/>
        </p:nvSpPr>
        <p:spPr bwMode="auto">
          <a:xfrm>
            <a:off x="1420813" y="327025"/>
            <a:ext cx="2036762" cy="479425"/>
          </a:xfrm>
          <a:prstGeom prst="rect">
            <a:avLst/>
          </a:prstGeom>
          <a:noFill/>
          <a:ln w="9525">
            <a:noFill/>
            <a:miter lim="800000"/>
            <a:headEnd/>
            <a:tailEnd/>
          </a:ln>
          <a:effectLst/>
        </p:spPr>
        <p:txBody>
          <a:bodyPr wrap="none" lIns="0" tIns="0" rIns="0" bIns="0"/>
          <a:lstStyle/>
          <a:p>
            <a:pPr>
              <a:lnSpc>
                <a:spcPct val="90000"/>
              </a:lnSpc>
            </a:pPr>
            <a:r>
              <a:rPr lang="en-US" sz="1600" b="1">
                <a:latin typeface="Arial" charset="0"/>
              </a:rPr>
              <a:t>EXTRACELLULAR</a:t>
            </a:r>
            <a:br>
              <a:rPr lang="en-US" sz="1600" b="1">
                <a:latin typeface="Arial" charset="0"/>
              </a:rPr>
            </a:br>
            <a:r>
              <a:rPr lang="en-US" sz="1600" b="1">
                <a:latin typeface="Arial" charset="0"/>
              </a:rPr>
              <a:t>FLUID</a:t>
            </a:r>
          </a:p>
        </p:txBody>
      </p:sp>
      <p:sp>
        <p:nvSpPr>
          <p:cNvPr id="480268" name="Text Box 12"/>
          <p:cNvSpPr txBox="1">
            <a:spLocks noChangeArrowheads="1"/>
          </p:cNvSpPr>
          <p:nvPr/>
        </p:nvSpPr>
        <p:spPr bwMode="auto">
          <a:xfrm>
            <a:off x="1522413" y="2668588"/>
            <a:ext cx="1331912" cy="228600"/>
          </a:xfrm>
          <a:prstGeom prst="rect">
            <a:avLst/>
          </a:prstGeom>
          <a:noFill/>
          <a:ln w="9525">
            <a:noFill/>
            <a:miter lim="800000"/>
            <a:headEnd/>
            <a:tailEnd/>
          </a:ln>
          <a:effectLst/>
        </p:spPr>
        <p:txBody>
          <a:bodyPr wrap="none" lIns="0" tIns="0" rIns="0" bIns="0"/>
          <a:lstStyle/>
          <a:p>
            <a:pPr>
              <a:lnSpc>
                <a:spcPct val="90000"/>
              </a:lnSpc>
            </a:pPr>
            <a:r>
              <a:rPr lang="en-US" sz="1600" b="1">
                <a:latin typeface="Arial" charset="0"/>
              </a:rPr>
              <a:t>CYTOPLASM</a:t>
            </a:r>
          </a:p>
        </p:txBody>
      </p:sp>
      <p:sp>
        <p:nvSpPr>
          <p:cNvPr id="480269" name="Text Box 13"/>
          <p:cNvSpPr txBox="1">
            <a:spLocks noChangeArrowheads="1"/>
          </p:cNvSpPr>
          <p:nvPr/>
        </p:nvSpPr>
        <p:spPr bwMode="auto">
          <a:xfrm>
            <a:off x="1824038" y="2239963"/>
            <a:ext cx="1635125" cy="252412"/>
          </a:xfrm>
          <a:prstGeom prst="rect">
            <a:avLst/>
          </a:prstGeom>
          <a:noFill/>
          <a:ln w="9525">
            <a:noFill/>
            <a:miter lim="800000"/>
            <a:headEnd/>
            <a:tailEnd/>
          </a:ln>
          <a:effectLst/>
        </p:spPr>
        <p:txBody>
          <a:bodyPr wrap="none" lIns="0" tIns="0" rIns="0" bIns="0"/>
          <a:lstStyle/>
          <a:p>
            <a:pPr>
              <a:lnSpc>
                <a:spcPct val="90000"/>
              </a:lnSpc>
            </a:pPr>
            <a:r>
              <a:rPr lang="en-US" sz="1700" b="1">
                <a:latin typeface="Arial" charset="0"/>
              </a:rPr>
              <a:t>Channel protein</a:t>
            </a:r>
          </a:p>
        </p:txBody>
      </p:sp>
      <p:sp>
        <p:nvSpPr>
          <p:cNvPr id="480270" name="Text Box 14"/>
          <p:cNvSpPr txBox="1">
            <a:spLocks noChangeArrowheads="1"/>
          </p:cNvSpPr>
          <p:nvPr/>
        </p:nvSpPr>
        <p:spPr bwMode="auto">
          <a:xfrm>
            <a:off x="4768850" y="2366963"/>
            <a:ext cx="704850" cy="252412"/>
          </a:xfrm>
          <a:prstGeom prst="rect">
            <a:avLst/>
          </a:prstGeom>
          <a:noFill/>
          <a:ln w="9525">
            <a:noFill/>
            <a:miter lim="800000"/>
            <a:headEnd/>
            <a:tailEnd/>
          </a:ln>
          <a:effectLst/>
        </p:spPr>
        <p:txBody>
          <a:bodyPr wrap="none" lIns="0" tIns="0" rIns="0" bIns="0"/>
          <a:lstStyle/>
          <a:p>
            <a:pPr>
              <a:lnSpc>
                <a:spcPct val="90000"/>
              </a:lnSpc>
            </a:pPr>
            <a:r>
              <a:rPr lang="en-US" sz="1700" b="1">
                <a:latin typeface="Arial" charset="0"/>
              </a:rPr>
              <a:t>Solute</a:t>
            </a:r>
          </a:p>
        </p:txBody>
      </p:sp>
      <p:sp>
        <p:nvSpPr>
          <p:cNvPr id="480271" name="Text Box 15"/>
          <p:cNvSpPr txBox="1">
            <a:spLocks noChangeArrowheads="1"/>
          </p:cNvSpPr>
          <p:nvPr/>
        </p:nvSpPr>
        <p:spPr bwMode="auto">
          <a:xfrm>
            <a:off x="6078538" y="5588000"/>
            <a:ext cx="704850" cy="252413"/>
          </a:xfrm>
          <a:prstGeom prst="rect">
            <a:avLst/>
          </a:prstGeom>
          <a:noFill/>
          <a:ln w="9525">
            <a:noFill/>
            <a:miter lim="800000"/>
            <a:headEnd/>
            <a:tailEnd/>
          </a:ln>
          <a:effectLst/>
        </p:spPr>
        <p:txBody>
          <a:bodyPr wrap="none" lIns="0" tIns="0" rIns="0" bIns="0"/>
          <a:lstStyle/>
          <a:p>
            <a:pPr>
              <a:lnSpc>
                <a:spcPct val="90000"/>
              </a:lnSpc>
            </a:pPr>
            <a:r>
              <a:rPr lang="en-US" sz="1700" b="1">
                <a:latin typeface="Arial" charset="0"/>
              </a:rPr>
              <a:t>Solute</a:t>
            </a:r>
          </a:p>
        </p:txBody>
      </p:sp>
      <p:sp>
        <p:nvSpPr>
          <p:cNvPr id="480272" name="Text Box 16"/>
          <p:cNvSpPr txBox="1">
            <a:spLocks noChangeArrowheads="1"/>
          </p:cNvSpPr>
          <p:nvPr/>
        </p:nvSpPr>
        <p:spPr bwMode="auto">
          <a:xfrm>
            <a:off x="1489075" y="5500688"/>
            <a:ext cx="1584325" cy="252412"/>
          </a:xfrm>
          <a:prstGeom prst="rect">
            <a:avLst/>
          </a:prstGeom>
          <a:noFill/>
          <a:ln w="9525">
            <a:noFill/>
            <a:miter lim="800000"/>
            <a:headEnd/>
            <a:tailEnd/>
          </a:ln>
          <a:effectLst/>
        </p:spPr>
        <p:txBody>
          <a:bodyPr wrap="none" lIns="0" tIns="0" rIns="0" bIns="0"/>
          <a:lstStyle/>
          <a:p>
            <a:pPr>
              <a:lnSpc>
                <a:spcPct val="90000"/>
              </a:lnSpc>
            </a:pPr>
            <a:r>
              <a:rPr lang="en-US" sz="1700" b="1">
                <a:latin typeface="Arial" charset="0"/>
              </a:rPr>
              <a:t>Carrier protein</a:t>
            </a:r>
          </a:p>
        </p:txBody>
      </p:sp>
      <p:sp>
        <p:nvSpPr>
          <p:cNvPr id="480273" name="Text Box 17"/>
          <p:cNvSpPr txBox="1">
            <a:spLocks noChangeArrowheads="1"/>
          </p:cNvSpPr>
          <p:nvPr/>
        </p:nvSpPr>
        <p:spPr bwMode="auto">
          <a:xfrm>
            <a:off x="5827713" y="1338263"/>
            <a:ext cx="1647825" cy="503237"/>
          </a:xfrm>
          <a:prstGeom prst="rect">
            <a:avLst/>
          </a:prstGeom>
          <a:noFill/>
          <a:ln w="9525">
            <a:noFill/>
            <a:miter lim="800000"/>
            <a:headEnd/>
            <a:tailEnd/>
          </a:ln>
          <a:effectLst/>
        </p:spPr>
        <p:txBody>
          <a:bodyPr wrap="none" lIns="0" tIns="0" rIns="0" bIns="0"/>
          <a:lstStyle/>
          <a:p>
            <a:pPr>
              <a:lnSpc>
                <a:spcPct val="90000"/>
              </a:lnSpc>
            </a:pPr>
            <a:r>
              <a:rPr lang="en-US" sz="1700" b="1">
                <a:latin typeface="Arial" charset="0"/>
              </a:rPr>
              <a:t>(a) A channel</a:t>
            </a:r>
            <a:br>
              <a:rPr lang="en-US" sz="1700" b="1">
                <a:latin typeface="Arial" charset="0"/>
              </a:rPr>
            </a:br>
            <a:r>
              <a:rPr lang="en-US" sz="1700" b="1">
                <a:latin typeface="Arial" charset="0"/>
              </a:rPr>
              <a:t>     protein</a:t>
            </a:r>
          </a:p>
        </p:txBody>
      </p:sp>
      <p:sp>
        <p:nvSpPr>
          <p:cNvPr id="480274" name="Text Box 18"/>
          <p:cNvSpPr txBox="1">
            <a:spLocks noChangeArrowheads="1"/>
          </p:cNvSpPr>
          <p:nvPr/>
        </p:nvSpPr>
        <p:spPr bwMode="auto">
          <a:xfrm>
            <a:off x="1365250" y="6303963"/>
            <a:ext cx="2200275" cy="247650"/>
          </a:xfrm>
          <a:prstGeom prst="rect">
            <a:avLst/>
          </a:prstGeom>
          <a:noFill/>
          <a:ln w="9525">
            <a:noFill/>
            <a:miter lim="800000"/>
            <a:headEnd/>
            <a:tailEnd/>
          </a:ln>
          <a:effectLst/>
        </p:spPr>
        <p:txBody>
          <a:bodyPr wrap="none" lIns="0" tIns="0" rIns="0" bIns="0"/>
          <a:lstStyle/>
          <a:p>
            <a:pPr>
              <a:lnSpc>
                <a:spcPct val="90000"/>
              </a:lnSpc>
            </a:pPr>
            <a:r>
              <a:rPr lang="en-US" sz="1700" b="1">
                <a:latin typeface="Arial" charset="0"/>
              </a:rPr>
              <a:t>(b) A carrier protein</a:t>
            </a:r>
          </a:p>
        </p:txBody>
      </p:sp>
      <p:sp>
        <p:nvSpPr>
          <p:cNvPr id="480275" name="Line 19"/>
          <p:cNvSpPr>
            <a:spLocks noChangeShapeType="1"/>
          </p:cNvSpPr>
          <p:nvPr/>
        </p:nvSpPr>
        <p:spPr bwMode="auto">
          <a:xfrm flipH="1">
            <a:off x="3482975" y="2112963"/>
            <a:ext cx="388938" cy="212725"/>
          </a:xfrm>
          <a:prstGeom prst="line">
            <a:avLst/>
          </a:prstGeom>
          <a:noFill/>
          <a:ln w="12700">
            <a:solidFill>
              <a:schemeClr val="tx1"/>
            </a:solidFill>
            <a:round/>
            <a:headEnd/>
            <a:tailEnd/>
          </a:ln>
          <a:effectLst/>
        </p:spPr>
        <p:txBody>
          <a:bodyPr wrap="none" anchor="ctr"/>
          <a:lstStyle/>
          <a:p>
            <a:endParaRPr lang="en-US"/>
          </a:p>
        </p:txBody>
      </p:sp>
      <p:sp>
        <p:nvSpPr>
          <p:cNvPr id="480276" name="Line 20"/>
          <p:cNvSpPr>
            <a:spLocks noChangeShapeType="1"/>
          </p:cNvSpPr>
          <p:nvPr/>
        </p:nvSpPr>
        <p:spPr bwMode="auto">
          <a:xfrm flipH="1">
            <a:off x="4300538" y="2489200"/>
            <a:ext cx="414337" cy="163513"/>
          </a:xfrm>
          <a:prstGeom prst="line">
            <a:avLst/>
          </a:prstGeom>
          <a:noFill/>
          <a:ln w="12700">
            <a:solidFill>
              <a:schemeClr val="tx1"/>
            </a:solidFill>
            <a:round/>
            <a:headEnd/>
            <a:tailEnd/>
          </a:ln>
          <a:effectLst/>
        </p:spPr>
        <p:txBody>
          <a:bodyPr wrap="none" anchor="ctr"/>
          <a:lstStyle/>
          <a:p>
            <a:endParaRPr lang="en-US"/>
          </a:p>
        </p:txBody>
      </p:sp>
      <p:sp>
        <p:nvSpPr>
          <p:cNvPr id="480277" name="Line 21"/>
          <p:cNvSpPr>
            <a:spLocks noChangeShapeType="1"/>
          </p:cNvSpPr>
          <p:nvPr/>
        </p:nvSpPr>
        <p:spPr bwMode="auto">
          <a:xfrm flipH="1">
            <a:off x="2992438" y="5294313"/>
            <a:ext cx="365125" cy="327025"/>
          </a:xfrm>
          <a:prstGeom prst="line">
            <a:avLst/>
          </a:prstGeom>
          <a:noFill/>
          <a:ln w="12700">
            <a:solidFill>
              <a:schemeClr val="tx1"/>
            </a:solidFill>
            <a:round/>
            <a:headEnd/>
            <a:tailEnd/>
          </a:ln>
          <a:effectLst/>
        </p:spPr>
        <p:txBody>
          <a:bodyPr wrap="none" anchor="ctr"/>
          <a:lstStyle/>
          <a:p>
            <a:endParaRPr lang="en-US"/>
          </a:p>
        </p:txBody>
      </p:sp>
      <p:sp>
        <p:nvSpPr>
          <p:cNvPr id="480278" name="Line 22"/>
          <p:cNvSpPr>
            <a:spLocks noChangeShapeType="1"/>
          </p:cNvSpPr>
          <p:nvPr/>
        </p:nvSpPr>
        <p:spPr bwMode="auto">
          <a:xfrm flipH="1">
            <a:off x="5632450" y="5708650"/>
            <a:ext cx="390525" cy="163513"/>
          </a:xfrm>
          <a:prstGeom prst="line">
            <a:avLst/>
          </a:prstGeom>
          <a:noFill/>
          <a:ln w="12700">
            <a:solidFill>
              <a:schemeClr val="tx1"/>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838200" y="0"/>
            <a:ext cx="7772400" cy="1143000"/>
          </a:xfrm>
        </p:spPr>
        <p:txBody>
          <a:bodyPr/>
          <a:lstStyle/>
          <a:p>
            <a:pPr eaLnBrk="1" hangingPunct="1"/>
            <a:r>
              <a:rPr lang="en-US" dirty="0" smtClean="0"/>
              <a:t>Active Transport	</a:t>
            </a:r>
          </a:p>
        </p:txBody>
      </p:sp>
      <p:sp>
        <p:nvSpPr>
          <p:cNvPr id="58371" name="Rectangle 3"/>
          <p:cNvSpPr>
            <a:spLocks noGrp="1" noChangeArrowheads="1"/>
          </p:cNvSpPr>
          <p:nvPr>
            <p:ph type="body" idx="1"/>
          </p:nvPr>
        </p:nvSpPr>
        <p:spPr>
          <a:xfrm>
            <a:off x="152400" y="990600"/>
            <a:ext cx="8839200" cy="5715000"/>
          </a:xfrm>
        </p:spPr>
        <p:txBody>
          <a:bodyPr>
            <a:normAutofit fontScale="70000" lnSpcReduction="20000"/>
          </a:bodyPr>
          <a:lstStyle/>
          <a:p>
            <a:pPr eaLnBrk="1" hangingPunct="1"/>
            <a:r>
              <a:rPr lang="en-US" sz="3500" dirty="0" smtClean="0"/>
              <a:t>Goes against a concentration gradient</a:t>
            </a:r>
          </a:p>
          <a:p>
            <a:pPr marL="320040" lvl="1" indent="0">
              <a:buNone/>
            </a:pPr>
            <a:r>
              <a:rPr lang="en-US" sz="3500" dirty="0" smtClean="0"/>
              <a:t>Moves things from areas of low concentration to high</a:t>
            </a:r>
          </a:p>
          <a:p>
            <a:r>
              <a:rPr lang="en-US" sz="3500" dirty="0" smtClean="0"/>
              <a:t>Requires energy</a:t>
            </a:r>
          </a:p>
          <a:p>
            <a:pPr>
              <a:buNone/>
            </a:pPr>
            <a:endParaRPr lang="en-US" sz="3500" dirty="0" smtClean="0"/>
          </a:p>
          <a:p>
            <a:r>
              <a:rPr lang="en-US" sz="3500" dirty="0" smtClean="0"/>
              <a:t>May use proteins to move molecules OR </a:t>
            </a:r>
            <a:r>
              <a:rPr lang="en-US" sz="3500" dirty="0" err="1" smtClean="0"/>
              <a:t>vessicles</a:t>
            </a:r>
            <a:endParaRPr lang="en-US" sz="3500" dirty="0" smtClean="0"/>
          </a:p>
          <a:p>
            <a:pPr eaLnBrk="1" hangingPunct="1">
              <a:buNone/>
            </a:pPr>
            <a:endParaRPr lang="en-US" sz="3500" dirty="0" smtClean="0"/>
          </a:p>
          <a:p>
            <a:pPr eaLnBrk="1" hangingPunct="1"/>
            <a:r>
              <a:rPr lang="en-US" sz="3500" dirty="0" smtClean="0"/>
              <a:t>Ex: </a:t>
            </a:r>
          </a:p>
          <a:p>
            <a:pPr lvl="1"/>
            <a:r>
              <a:rPr lang="en-US" sz="3500" dirty="0" smtClean="0"/>
              <a:t>Sodium/Potassium Pump (Na/K)</a:t>
            </a:r>
          </a:p>
          <a:p>
            <a:pPr lvl="2"/>
            <a:r>
              <a:rPr lang="en-US" sz="3500" dirty="0" smtClean="0"/>
              <a:t>Exchanges Na for K</a:t>
            </a:r>
          </a:p>
          <a:p>
            <a:pPr lvl="1">
              <a:buNone/>
            </a:pPr>
            <a:endParaRPr lang="en-US" sz="3500" dirty="0" smtClean="0"/>
          </a:p>
          <a:p>
            <a:pPr lvl="1"/>
            <a:r>
              <a:rPr lang="en-US" sz="3500" dirty="0" err="1" smtClean="0"/>
              <a:t>Endocytosis</a:t>
            </a:r>
            <a:r>
              <a:rPr lang="en-US" sz="3500" dirty="0" smtClean="0"/>
              <a:t>-cell takes in macromolecules &amp; other particles by forming vesicles from the PM</a:t>
            </a:r>
          </a:p>
          <a:p>
            <a:pPr lvl="1">
              <a:buNone/>
            </a:pPr>
            <a:endParaRPr lang="en-US" sz="3500" dirty="0" smtClean="0"/>
          </a:p>
          <a:p>
            <a:pPr lvl="1"/>
            <a:r>
              <a:rPr lang="en-US" sz="3500" dirty="0" err="1" smtClean="0"/>
              <a:t>Exocytosis</a:t>
            </a:r>
            <a:r>
              <a:rPr lang="en-US" sz="3500" dirty="0" smtClean="0"/>
              <a:t>-cell releases particles using internal vesicles (made by the Golgi) that fuse with PM to release contents out of cell</a:t>
            </a:r>
          </a:p>
          <a:p>
            <a:pPr lvl="1"/>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Effect transition="in" filter="blinds(horizontal)">
                                      <p:cBhvr>
                                        <p:cTn id="7" dur="500"/>
                                        <p:tgtEl>
                                          <p:spTgt spid="583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8371">
                                            <p:txEl>
                                              <p:pRg st="1" end="1"/>
                                            </p:txEl>
                                          </p:spTgt>
                                        </p:tgtEl>
                                        <p:attrNameLst>
                                          <p:attrName>style.visibility</p:attrName>
                                        </p:attrNameLst>
                                      </p:cBhvr>
                                      <p:to>
                                        <p:strVal val="visible"/>
                                      </p:to>
                                    </p:set>
                                    <p:animEffect transition="in" filter="blinds(horizontal)">
                                      <p:cBhvr>
                                        <p:cTn id="12" dur="500"/>
                                        <p:tgtEl>
                                          <p:spTgt spid="583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8371">
                                            <p:txEl>
                                              <p:pRg st="2" end="2"/>
                                            </p:txEl>
                                          </p:spTgt>
                                        </p:tgtEl>
                                        <p:attrNameLst>
                                          <p:attrName>style.visibility</p:attrName>
                                        </p:attrNameLst>
                                      </p:cBhvr>
                                      <p:to>
                                        <p:strVal val="visible"/>
                                      </p:to>
                                    </p:set>
                                    <p:animEffect transition="in" filter="blinds(horizontal)">
                                      <p:cBhvr>
                                        <p:cTn id="17" dur="500"/>
                                        <p:tgtEl>
                                          <p:spTgt spid="583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8371">
                                            <p:txEl>
                                              <p:pRg st="4" end="4"/>
                                            </p:txEl>
                                          </p:spTgt>
                                        </p:tgtEl>
                                        <p:attrNameLst>
                                          <p:attrName>style.visibility</p:attrName>
                                        </p:attrNameLst>
                                      </p:cBhvr>
                                      <p:to>
                                        <p:strVal val="visible"/>
                                      </p:to>
                                    </p:set>
                                    <p:animEffect transition="in" filter="blinds(horizontal)">
                                      <p:cBhvr>
                                        <p:cTn id="22" dur="500"/>
                                        <p:tgtEl>
                                          <p:spTgt spid="5837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8371">
                                            <p:txEl>
                                              <p:pRg st="6" end="6"/>
                                            </p:txEl>
                                          </p:spTgt>
                                        </p:tgtEl>
                                        <p:attrNameLst>
                                          <p:attrName>style.visibility</p:attrName>
                                        </p:attrNameLst>
                                      </p:cBhvr>
                                      <p:to>
                                        <p:strVal val="visible"/>
                                      </p:to>
                                    </p:set>
                                    <p:animEffect transition="in" filter="blinds(horizontal)">
                                      <p:cBhvr>
                                        <p:cTn id="27" dur="500"/>
                                        <p:tgtEl>
                                          <p:spTgt spid="58371">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8371">
                                            <p:txEl>
                                              <p:pRg st="7" end="7"/>
                                            </p:txEl>
                                          </p:spTgt>
                                        </p:tgtEl>
                                        <p:attrNameLst>
                                          <p:attrName>style.visibility</p:attrName>
                                        </p:attrNameLst>
                                      </p:cBhvr>
                                      <p:to>
                                        <p:strVal val="visible"/>
                                      </p:to>
                                    </p:set>
                                    <p:animEffect transition="in" filter="blinds(horizontal)">
                                      <p:cBhvr>
                                        <p:cTn id="32" dur="500"/>
                                        <p:tgtEl>
                                          <p:spTgt spid="58371">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58371">
                                            <p:txEl>
                                              <p:pRg st="8" end="8"/>
                                            </p:txEl>
                                          </p:spTgt>
                                        </p:tgtEl>
                                        <p:attrNameLst>
                                          <p:attrName>style.visibility</p:attrName>
                                        </p:attrNameLst>
                                      </p:cBhvr>
                                      <p:to>
                                        <p:strVal val="visible"/>
                                      </p:to>
                                    </p:set>
                                    <p:animEffect transition="in" filter="blinds(horizontal)">
                                      <p:cBhvr>
                                        <p:cTn id="37" dur="500"/>
                                        <p:tgtEl>
                                          <p:spTgt spid="58371">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58371">
                                            <p:txEl>
                                              <p:pRg st="10" end="10"/>
                                            </p:txEl>
                                          </p:spTgt>
                                        </p:tgtEl>
                                        <p:attrNameLst>
                                          <p:attrName>style.visibility</p:attrName>
                                        </p:attrNameLst>
                                      </p:cBhvr>
                                      <p:to>
                                        <p:strVal val="visible"/>
                                      </p:to>
                                    </p:set>
                                    <p:animEffect transition="in" filter="blinds(horizontal)">
                                      <p:cBhvr>
                                        <p:cTn id="42" dur="500"/>
                                        <p:tgtEl>
                                          <p:spTgt spid="58371">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58371">
                                            <p:txEl>
                                              <p:pRg st="12" end="12"/>
                                            </p:txEl>
                                          </p:spTgt>
                                        </p:tgtEl>
                                        <p:attrNameLst>
                                          <p:attrName>style.visibility</p:attrName>
                                        </p:attrNameLst>
                                      </p:cBhvr>
                                      <p:to>
                                        <p:strVal val="visible"/>
                                      </p:to>
                                    </p:set>
                                    <p:animEffect transition="in" filter="blinds(horizontal)">
                                      <p:cBhvr>
                                        <p:cTn id="47" dur="500"/>
                                        <p:tgtEl>
                                          <p:spTgt spid="5837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4648" name="Picture 56" descr="07_19PassiveActiveTrans-U"/>
          <p:cNvPicPr>
            <a:picLocks noChangeAspect="1" noChangeArrowheads="1"/>
          </p:cNvPicPr>
          <p:nvPr/>
        </p:nvPicPr>
        <p:blipFill>
          <a:blip r:embed="rId3" cstate="print"/>
          <a:srcRect/>
          <a:stretch>
            <a:fillRect/>
          </a:stretch>
        </p:blipFill>
        <p:spPr bwMode="auto">
          <a:xfrm>
            <a:off x="431800" y="136525"/>
            <a:ext cx="8280400" cy="6584950"/>
          </a:xfrm>
          <a:prstGeom prst="rect">
            <a:avLst/>
          </a:prstGeom>
          <a:noFill/>
        </p:spPr>
      </p:pic>
      <p:sp>
        <p:nvSpPr>
          <p:cNvPr id="494595" name="Rectangle 3"/>
          <p:cNvSpPr>
            <a:spLocks noGrp="1" noChangeArrowheads="1"/>
          </p:cNvSpPr>
          <p:nvPr>
            <p:ph type="ctrTitle"/>
          </p:nvPr>
        </p:nvSpPr>
        <p:spPr bwMode="auto">
          <a:xfrm>
            <a:off x="152400" y="0"/>
            <a:ext cx="1981200" cy="304800"/>
          </a:xfrm>
          <a:noFill/>
          <a:ln w="3175">
            <a:miter lim="800000"/>
            <a:headEnd/>
            <a:tailEnd/>
          </a:ln>
        </p:spPr>
        <p:txBody>
          <a:bodyPr vert="horz" wrap="square" lIns="91440" tIns="45720" rIns="91440" bIns="45720" numCol="1" anchor="t" anchorCtr="0" compatLnSpc="1">
            <a:prstTxWarp prst="textNoShape">
              <a:avLst/>
            </a:prstTxWarp>
          </a:bodyPr>
          <a:lstStyle/>
          <a:p>
            <a:pPr algn="l"/>
            <a:r>
              <a:rPr lang="en-US" sz="1200" dirty="0">
                <a:latin typeface="Arial" pitchFamily="34" charset="0"/>
              </a:rPr>
              <a:t>Figure 7.19</a:t>
            </a:r>
          </a:p>
        </p:txBody>
      </p:sp>
      <p:sp>
        <p:nvSpPr>
          <p:cNvPr id="494596" name="Text Box 4"/>
          <p:cNvSpPr txBox="1">
            <a:spLocks noChangeArrowheads="1"/>
          </p:cNvSpPr>
          <p:nvPr/>
        </p:nvSpPr>
        <p:spPr bwMode="auto">
          <a:xfrm>
            <a:off x="1900238" y="125413"/>
            <a:ext cx="2463800" cy="328612"/>
          </a:xfrm>
          <a:prstGeom prst="rect">
            <a:avLst/>
          </a:prstGeom>
          <a:noFill/>
          <a:ln w="9525">
            <a:noFill/>
            <a:miter lim="800000"/>
            <a:headEnd/>
            <a:tailEnd/>
          </a:ln>
          <a:effectLst/>
        </p:spPr>
        <p:txBody>
          <a:bodyPr wrap="none" lIns="0" tIns="0" rIns="0" bIns="0"/>
          <a:lstStyle/>
          <a:p>
            <a:r>
              <a:rPr lang="en-US" sz="2100" b="1">
                <a:latin typeface="Arial" pitchFamily="34" charset="0"/>
              </a:rPr>
              <a:t>Passive transport</a:t>
            </a:r>
          </a:p>
        </p:txBody>
      </p:sp>
      <p:sp>
        <p:nvSpPr>
          <p:cNvPr id="494642" name="Text Box 50"/>
          <p:cNvSpPr txBox="1">
            <a:spLocks noChangeArrowheads="1"/>
          </p:cNvSpPr>
          <p:nvPr/>
        </p:nvSpPr>
        <p:spPr bwMode="auto">
          <a:xfrm>
            <a:off x="6227763" y="125413"/>
            <a:ext cx="2085975" cy="303212"/>
          </a:xfrm>
          <a:prstGeom prst="rect">
            <a:avLst/>
          </a:prstGeom>
          <a:noFill/>
          <a:ln w="9525">
            <a:noFill/>
            <a:miter lim="800000"/>
            <a:headEnd/>
            <a:tailEnd/>
          </a:ln>
          <a:effectLst/>
        </p:spPr>
        <p:txBody>
          <a:bodyPr wrap="none" lIns="0" tIns="0" rIns="0" bIns="0"/>
          <a:lstStyle/>
          <a:p>
            <a:r>
              <a:rPr lang="en-US" sz="2100" b="1">
                <a:latin typeface="Arial" pitchFamily="34" charset="0"/>
              </a:rPr>
              <a:t>Active transport</a:t>
            </a:r>
          </a:p>
        </p:txBody>
      </p:sp>
      <p:sp>
        <p:nvSpPr>
          <p:cNvPr id="494643" name="Text Box 51"/>
          <p:cNvSpPr txBox="1">
            <a:spLocks noChangeArrowheads="1"/>
          </p:cNvSpPr>
          <p:nvPr/>
        </p:nvSpPr>
        <p:spPr bwMode="auto">
          <a:xfrm>
            <a:off x="619125" y="4968875"/>
            <a:ext cx="1168400" cy="315913"/>
          </a:xfrm>
          <a:prstGeom prst="rect">
            <a:avLst/>
          </a:prstGeom>
          <a:noFill/>
          <a:ln w="9525">
            <a:noFill/>
            <a:miter lim="800000"/>
            <a:headEnd/>
            <a:tailEnd/>
          </a:ln>
          <a:effectLst/>
        </p:spPr>
        <p:txBody>
          <a:bodyPr wrap="none" lIns="0" tIns="0" rIns="0" bIns="0"/>
          <a:lstStyle/>
          <a:p>
            <a:r>
              <a:rPr lang="en-US" sz="2100" b="1">
                <a:latin typeface="Arial" pitchFamily="34" charset="0"/>
              </a:rPr>
              <a:t>Diffusion</a:t>
            </a:r>
          </a:p>
        </p:txBody>
      </p:sp>
      <p:sp>
        <p:nvSpPr>
          <p:cNvPr id="494644" name="Text Box 52"/>
          <p:cNvSpPr txBox="1">
            <a:spLocks noChangeArrowheads="1"/>
          </p:cNvSpPr>
          <p:nvPr/>
        </p:nvSpPr>
        <p:spPr bwMode="auto">
          <a:xfrm>
            <a:off x="2693988" y="4968875"/>
            <a:ext cx="2551112" cy="328613"/>
          </a:xfrm>
          <a:prstGeom prst="rect">
            <a:avLst/>
          </a:prstGeom>
          <a:noFill/>
          <a:ln w="9525">
            <a:noFill/>
            <a:miter lim="800000"/>
            <a:headEnd/>
            <a:tailEnd/>
          </a:ln>
          <a:effectLst/>
        </p:spPr>
        <p:txBody>
          <a:bodyPr wrap="none" lIns="0" tIns="0" rIns="0" bIns="0"/>
          <a:lstStyle/>
          <a:p>
            <a:r>
              <a:rPr lang="en-US" sz="2100" b="1">
                <a:latin typeface="Arial" pitchFamily="34" charset="0"/>
              </a:rPr>
              <a:t>Facilitated diffusion</a:t>
            </a:r>
          </a:p>
        </p:txBody>
      </p:sp>
      <p:sp>
        <p:nvSpPr>
          <p:cNvPr id="494645" name="Text Box 53"/>
          <p:cNvSpPr txBox="1">
            <a:spLocks noChangeArrowheads="1"/>
          </p:cNvSpPr>
          <p:nvPr/>
        </p:nvSpPr>
        <p:spPr bwMode="auto">
          <a:xfrm>
            <a:off x="6176963" y="4918075"/>
            <a:ext cx="552450" cy="341313"/>
          </a:xfrm>
          <a:prstGeom prst="rect">
            <a:avLst/>
          </a:prstGeom>
          <a:noFill/>
          <a:ln w="9525">
            <a:noFill/>
            <a:miter lim="800000"/>
            <a:headEnd/>
            <a:tailEnd/>
          </a:ln>
          <a:effectLst/>
        </p:spPr>
        <p:txBody>
          <a:bodyPr wrap="none" lIns="0" tIns="0" rIns="0" bIns="0"/>
          <a:lstStyle/>
          <a:p>
            <a:r>
              <a:rPr lang="en-US" sz="2100" b="1">
                <a:latin typeface="Arial" pitchFamily="34" charset="0"/>
              </a:rPr>
              <a:t>ATP</a:t>
            </a:r>
          </a:p>
        </p:txBody>
      </p:sp>
      <p:sp>
        <p:nvSpPr>
          <p:cNvPr id="494647" name="AutoShape 55"/>
          <p:cNvSpPr>
            <a:spLocks/>
          </p:cNvSpPr>
          <p:nvPr/>
        </p:nvSpPr>
        <p:spPr bwMode="auto">
          <a:xfrm rot="-5400000">
            <a:off x="3798094" y="3305969"/>
            <a:ext cx="265112" cy="2863850"/>
          </a:xfrm>
          <a:prstGeom prst="leftBrace">
            <a:avLst>
              <a:gd name="adj1" fmla="val 90020"/>
              <a:gd name="adj2" fmla="val 50000"/>
            </a:avLst>
          </a:prstGeom>
          <a:noFill/>
          <a:ln w="12700">
            <a:solidFill>
              <a:schemeClr val="tx1"/>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2839" name="Picture 55" descr="07_22_Endocytosis-U"/>
          <p:cNvPicPr>
            <a:picLocks noChangeAspect="1" noChangeArrowheads="1"/>
          </p:cNvPicPr>
          <p:nvPr/>
        </p:nvPicPr>
        <p:blipFill>
          <a:blip r:embed="rId3" cstate="print"/>
          <a:srcRect/>
          <a:stretch>
            <a:fillRect/>
          </a:stretch>
        </p:blipFill>
        <p:spPr bwMode="auto">
          <a:xfrm>
            <a:off x="296863" y="434975"/>
            <a:ext cx="8548687" cy="5988050"/>
          </a:xfrm>
          <a:prstGeom prst="rect">
            <a:avLst/>
          </a:prstGeom>
          <a:noFill/>
        </p:spPr>
      </p:pic>
      <p:sp>
        <p:nvSpPr>
          <p:cNvPr id="502787" name="Rectangle 3"/>
          <p:cNvSpPr>
            <a:spLocks noGrp="1" noChangeArrowheads="1"/>
          </p:cNvSpPr>
          <p:nvPr>
            <p:ph type="ctrTitle"/>
          </p:nvPr>
        </p:nvSpPr>
        <p:spPr bwMode="auto">
          <a:xfrm>
            <a:off x="152400" y="0"/>
            <a:ext cx="1981200" cy="304800"/>
          </a:xfrm>
          <a:noFill/>
          <a:ln w="3175">
            <a:miter lim="800000"/>
            <a:headEnd/>
            <a:tailEnd/>
          </a:ln>
        </p:spPr>
        <p:txBody>
          <a:bodyPr vert="horz" wrap="square" lIns="91440" tIns="45720" rIns="91440" bIns="45720" numCol="1" anchor="t" anchorCtr="0" compatLnSpc="1">
            <a:prstTxWarp prst="textNoShape">
              <a:avLst/>
            </a:prstTxWarp>
          </a:bodyPr>
          <a:lstStyle/>
          <a:p>
            <a:pPr algn="l"/>
            <a:r>
              <a:rPr lang="en-US" sz="1200">
                <a:latin typeface="Arial" pitchFamily="34" charset="0"/>
              </a:rPr>
              <a:t>Figure 7.22</a:t>
            </a:r>
          </a:p>
        </p:txBody>
      </p:sp>
      <p:sp>
        <p:nvSpPr>
          <p:cNvPr id="502788" name="Text Box 4"/>
          <p:cNvSpPr txBox="1">
            <a:spLocks noChangeArrowheads="1"/>
          </p:cNvSpPr>
          <p:nvPr/>
        </p:nvSpPr>
        <p:spPr bwMode="auto">
          <a:xfrm>
            <a:off x="1827213" y="1346200"/>
            <a:ext cx="528637" cy="176213"/>
          </a:xfrm>
          <a:prstGeom prst="rect">
            <a:avLst/>
          </a:prstGeom>
          <a:noFill/>
          <a:ln w="9525">
            <a:noFill/>
            <a:miter lim="800000"/>
            <a:headEnd/>
            <a:tailEnd/>
          </a:ln>
          <a:effectLst/>
        </p:spPr>
        <p:txBody>
          <a:bodyPr wrap="none" lIns="0" tIns="0" rIns="0" bIns="0"/>
          <a:lstStyle/>
          <a:p>
            <a:r>
              <a:rPr lang="en-US" sz="1100" b="1">
                <a:latin typeface="Arial" pitchFamily="34" charset="0"/>
              </a:rPr>
              <a:t>Solutes</a:t>
            </a:r>
          </a:p>
        </p:txBody>
      </p:sp>
      <p:sp>
        <p:nvSpPr>
          <p:cNvPr id="502811" name="Text Box 27"/>
          <p:cNvSpPr txBox="1">
            <a:spLocks noChangeArrowheads="1"/>
          </p:cNvSpPr>
          <p:nvPr/>
        </p:nvSpPr>
        <p:spPr bwMode="auto">
          <a:xfrm>
            <a:off x="1111250" y="1851025"/>
            <a:ext cx="1057275" cy="188913"/>
          </a:xfrm>
          <a:prstGeom prst="rect">
            <a:avLst/>
          </a:prstGeom>
          <a:noFill/>
          <a:ln w="9525">
            <a:noFill/>
            <a:miter lim="800000"/>
            <a:headEnd/>
            <a:tailEnd/>
          </a:ln>
          <a:effectLst/>
        </p:spPr>
        <p:txBody>
          <a:bodyPr wrap="none" lIns="0" tIns="0" rIns="0" bIns="0"/>
          <a:lstStyle/>
          <a:p>
            <a:r>
              <a:rPr lang="en-US" sz="1100" b="1">
                <a:latin typeface="Arial" pitchFamily="34" charset="0"/>
              </a:rPr>
              <a:t>Pseudopodium</a:t>
            </a:r>
          </a:p>
        </p:txBody>
      </p:sp>
      <p:sp>
        <p:nvSpPr>
          <p:cNvPr id="502812" name="Text Box 28"/>
          <p:cNvSpPr txBox="1">
            <a:spLocks noChangeArrowheads="1"/>
          </p:cNvSpPr>
          <p:nvPr/>
        </p:nvSpPr>
        <p:spPr bwMode="auto">
          <a:xfrm>
            <a:off x="2105025" y="3284538"/>
            <a:ext cx="968375" cy="352425"/>
          </a:xfrm>
          <a:prstGeom prst="rect">
            <a:avLst/>
          </a:prstGeom>
          <a:noFill/>
          <a:ln w="9525">
            <a:noFill/>
            <a:miter lim="800000"/>
            <a:headEnd/>
            <a:tailEnd/>
          </a:ln>
          <a:effectLst/>
        </p:spPr>
        <p:txBody>
          <a:bodyPr wrap="none" lIns="0" tIns="0" rIns="0" bIns="0"/>
          <a:lstStyle/>
          <a:p>
            <a:r>
              <a:rPr lang="en-US" sz="1100" b="1">
                <a:latin typeface="Arial" pitchFamily="34" charset="0"/>
              </a:rPr>
              <a:t>“Food” or</a:t>
            </a:r>
            <a:br>
              <a:rPr lang="en-US" sz="1100" b="1">
                <a:latin typeface="Arial" pitchFamily="34" charset="0"/>
              </a:rPr>
            </a:br>
            <a:r>
              <a:rPr lang="en-US" sz="1100" b="1">
                <a:latin typeface="Arial" pitchFamily="34" charset="0"/>
              </a:rPr>
              <a:t>other particle</a:t>
            </a:r>
          </a:p>
        </p:txBody>
      </p:sp>
      <p:sp>
        <p:nvSpPr>
          <p:cNvPr id="502813" name="Text Box 29"/>
          <p:cNvSpPr txBox="1">
            <a:spLocks noChangeArrowheads="1"/>
          </p:cNvSpPr>
          <p:nvPr/>
        </p:nvSpPr>
        <p:spPr bwMode="auto">
          <a:xfrm>
            <a:off x="620713" y="5245100"/>
            <a:ext cx="565150" cy="352425"/>
          </a:xfrm>
          <a:prstGeom prst="rect">
            <a:avLst/>
          </a:prstGeom>
          <a:noFill/>
          <a:ln w="9525">
            <a:noFill/>
            <a:miter lim="800000"/>
            <a:headEnd/>
            <a:tailEnd/>
          </a:ln>
          <a:effectLst/>
        </p:spPr>
        <p:txBody>
          <a:bodyPr wrap="none" lIns="0" tIns="0" rIns="0" bIns="0"/>
          <a:lstStyle/>
          <a:p>
            <a:r>
              <a:rPr lang="en-US" sz="1100" b="1">
                <a:latin typeface="Arial" pitchFamily="34" charset="0"/>
              </a:rPr>
              <a:t>Food</a:t>
            </a:r>
            <a:br>
              <a:rPr lang="en-US" sz="1100" b="1">
                <a:latin typeface="Arial" pitchFamily="34" charset="0"/>
              </a:rPr>
            </a:br>
            <a:r>
              <a:rPr lang="en-US" sz="1100" b="1">
                <a:latin typeface="Arial" pitchFamily="34" charset="0"/>
              </a:rPr>
              <a:t>vacuole</a:t>
            </a:r>
          </a:p>
        </p:txBody>
      </p:sp>
      <p:sp>
        <p:nvSpPr>
          <p:cNvPr id="502814" name="Text Box 30"/>
          <p:cNvSpPr txBox="1">
            <a:spLocks noChangeArrowheads="1"/>
          </p:cNvSpPr>
          <p:nvPr/>
        </p:nvSpPr>
        <p:spPr bwMode="auto">
          <a:xfrm>
            <a:off x="420688" y="6000750"/>
            <a:ext cx="917575" cy="188913"/>
          </a:xfrm>
          <a:prstGeom prst="rect">
            <a:avLst/>
          </a:prstGeom>
          <a:noFill/>
          <a:ln w="9525">
            <a:noFill/>
            <a:miter lim="800000"/>
            <a:headEnd/>
            <a:tailEnd/>
          </a:ln>
          <a:effectLst/>
        </p:spPr>
        <p:txBody>
          <a:bodyPr wrap="none" lIns="0" tIns="0" rIns="0" bIns="0"/>
          <a:lstStyle/>
          <a:p>
            <a:r>
              <a:rPr lang="en-US" sz="1100" b="1">
                <a:latin typeface="Arial" pitchFamily="34" charset="0"/>
              </a:rPr>
              <a:t>CYTOPLASM</a:t>
            </a:r>
          </a:p>
        </p:txBody>
      </p:sp>
      <p:sp>
        <p:nvSpPr>
          <p:cNvPr id="502815" name="Text Box 31"/>
          <p:cNvSpPr txBox="1">
            <a:spLocks noChangeArrowheads="1"/>
          </p:cNvSpPr>
          <p:nvPr/>
        </p:nvSpPr>
        <p:spPr bwMode="auto">
          <a:xfrm>
            <a:off x="5122863" y="2152650"/>
            <a:ext cx="768350" cy="301625"/>
          </a:xfrm>
          <a:prstGeom prst="rect">
            <a:avLst/>
          </a:prstGeom>
          <a:noFill/>
          <a:ln w="9525">
            <a:noFill/>
            <a:miter lim="800000"/>
            <a:headEnd/>
            <a:tailEnd/>
          </a:ln>
          <a:effectLst/>
        </p:spPr>
        <p:txBody>
          <a:bodyPr wrap="none" lIns="0" tIns="0" rIns="0" bIns="0"/>
          <a:lstStyle/>
          <a:p>
            <a:r>
              <a:rPr lang="en-US" sz="1100" b="1">
                <a:latin typeface="Arial" pitchFamily="34" charset="0"/>
              </a:rPr>
              <a:t>Plasma</a:t>
            </a:r>
            <a:br>
              <a:rPr lang="en-US" sz="1100" b="1">
                <a:latin typeface="Arial" pitchFamily="34" charset="0"/>
              </a:rPr>
            </a:br>
            <a:r>
              <a:rPr lang="en-US" sz="1100" b="1">
                <a:latin typeface="Arial" pitchFamily="34" charset="0"/>
              </a:rPr>
              <a:t>membrane</a:t>
            </a:r>
          </a:p>
        </p:txBody>
      </p:sp>
      <p:sp>
        <p:nvSpPr>
          <p:cNvPr id="502816" name="Text Box 32"/>
          <p:cNvSpPr txBox="1">
            <a:spLocks noChangeArrowheads="1"/>
          </p:cNvSpPr>
          <p:nvPr/>
        </p:nvSpPr>
        <p:spPr bwMode="auto">
          <a:xfrm>
            <a:off x="3802063" y="5081588"/>
            <a:ext cx="528637" cy="176212"/>
          </a:xfrm>
          <a:prstGeom prst="rect">
            <a:avLst/>
          </a:prstGeom>
          <a:noFill/>
          <a:ln w="9525">
            <a:noFill/>
            <a:miter lim="800000"/>
            <a:headEnd/>
            <a:tailEnd/>
          </a:ln>
          <a:effectLst/>
        </p:spPr>
        <p:txBody>
          <a:bodyPr wrap="none" lIns="0" tIns="0" rIns="0" bIns="0"/>
          <a:lstStyle/>
          <a:p>
            <a:r>
              <a:rPr lang="en-US" sz="1100" b="1">
                <a:latin typeface="Arial" pitchFamily="34" charset="0"/>
              </a:rPr>
              <a:t>Vesicle</a:t>
            </a:r>
          </a:p>
        </p:txBody>
      </p:sp>
      <p:sp>
        <p:nvSpPr>
          <p:cNvPr id="502817" name="Text Box 33"/>
          <p:cNvSpPr txBox="1">
            <a:spLocks noChangeArrowheads="1"/>
          </p:cNvSpPr>
          <p:nvPr/>
        </p:nvSpPr>
        <p:spPr bwMode="auto">
          <a:xfrm>
            <a:off x="8116888" y="1900238"/>
            <a:ext cx="666750" cy="176212"/>
          </a:xfrm>
          <a:prstGeom prst="rect">
            <a:avLst/>
          </a:prstGeom>
          <a:noFill/>
          <a:ln w="9525">
            <a:noFill/>
            <a:miter lim="800000"/>
            <a:headEnd/>
            <a:tailEnd/>
          </a:ln>
          <a:effectLst/>
        </p:spPr>
        <p:txBody>
          <a:bodyPr wrap="none" lIns="0" tIns="0" rIns="0" bIns="0"/>
          <a:lstStyle/>
          <a:p>
            <a:r>
              <a:rPr lang="en-US" sz="1100" b="1">
                <a:latin typeface="Arial" pitchFamily="34" charset="0"/>
              </a:rPr>
              <a:t>Receptor</a:t>
            </a:r>
          </a:p>
        </p:txBody>
      </p:sp>
      <p:sp>
        <p:nvSpPr>
          <p:cNvPr id="502818" name="Text Box 34"/>
          <p:cNvSpPr txBox="1">
            <a:spLocks noChangeArrowheads="1"/>
          </p:cNvSpPr>
          <p:nvPr/>
        </p:nvSpPr>
        <p:spPr bwMode="auto">
          <a:xfrm>
            <a:off x="7599363" y="2139950"/>
            <a:ext cx="528637" cy="176213"/>
          </a:xfrm>
          <a:prstGeom prst="rect">
            <a:avLst/>
          </a:prstGeom>
          <a:noFill/>
          <a:ln w="9525">
            <a:noFill/>
            <a:miter lim="800000"/>
            <a:headEnd/>
            <a:tailEnd/>
          </a:ln>
          <a:effectLst/>
        </p:spPr>
        <p:txBody>
          <a:bodyPr wrap="none" lIns="0" tIns="0" rIns="0" bIns="0"/>
          <a:lstStyle/>
          <a:p>
            <a:r>
              <a:rPr lang="en-US" sz="1100" b="1">
                <a:latin typeface="Arial" pitchFamily="34" charset="0"/>
              </a:rPr>
              <a:t>Ligand</a:t>
            </a:r>
          </a:p>
        </p:txBody>
      </p:sp>
      <p:sp>
        <p:nvSpPr>
          <p:cNvPr id="502819" name="Text Box 35"/>
          <p:cNvSpPr txBox="1">
            <a:spLocks noChangeArrowheads="1"/>
          </p:cNvSpPr>
          <p:nvPr/>
        </p:nvSpPr>
        <p:spPr bwMode="auto">
          <a:xfrm>
            <a:off x="7764463" y="2466975"/>
            <a:ext cx="930275" cy="214313"/>
          </a:xfrm>
          <a:prstGeom prst="rect">
            <a:avLst/>
          </a:prstGeom>
          <a:noFill/>
          <a:ln w="9525">
            <a:noFill/>
            <a:miter lim="800000"/>
            <a:headEnd/>
            <a:tailEnd/>
          </a:ln>
          <a:effectLst/>
        </p:spPr>
        <p:txBody>
          <a:bodyPr wrap="none" lIns="0" tIns="0" rIns="0" bIns="0"/>
          <a:lstStyle/>
          <a:p>
            <a:r>
              <a:rPr lang="en-US" sz="1100" b="1">
                <a:latin typeface="Arial" pitchFamily="34" charset="0"/>
              </a:rPr>
              <a:t>Coat proteins</a:t>
            </a:r>
          </a:p>
        </p:txBody>
      </p:sp>
      <p:sp>
        <p:nvSpPr>
          <p:cNvPr id="502820" name="Text Box 36"/>
          <p:cNvSpPr txBox="1">
            <a:spLocks noChangeArrowheads="1"/>
          </p:cNvSpPr>
          <p:nvPr/>
        </p:nvSpPr>
        <p:spPr bwMode="auto">
          <a:xfrm>
            <a:off x="6178550" y="3070225"/>
            <a:ext cx="515938" cy="352425"/>
          </a:xfrm>
          <a:prstGeom prst="rect">
            <a:avLst/>
          </a:prstGeom>
          <a:noFill/>
          <a:ln w="9525">
            <a:noFill/>
            <a:miter lim="800000"/>
            <a:headEnd/>
            <a:tailEnd/>
          </a:ln>
          <a:effectLst/>
        </p:spPr>
        <p:txBody>
          <a:bodyPr wrap="none" lIns="0" tIns="0" rIns="0" bIns="0"/>
          <a:lstStyle/>
          <a:p>
            <a:r>
              <a:rPr lang="en-US" sz="1100" b="1">
                <a:latin typeface="Arial" pitchFamily="34" charset="0"/>
              </a:rPr>
              <a:t>Coated</a:t>
            </a:r>
            <a:br>
              <a:rPr lang="en-US" sz="1100" b="1">
                <a:latin typeface="Arial" pitchFamily="34" charset="0"/>
              </a:rPr>
            </a:br>
            <a:r>
              <a:rPr lang="en-US" sz="1100" b="1">
                <a:latin typeface="Arial" pitchFamily="34" charset="0"/>
              </a:rPr>
              <a:t>pit</a:t>
            </a:r>
          </a:p>
        </p:txBody>
      </p:sp>
      <p:sp>
        <p:nvSpPr>
          <p:cNvPr id="502821" name="Text Box 37"/>
          <p:cNvSpPr txBox="1">
            <a:spLocks noChangeArrowheads="1"/>
          </p:cNvSpPr>
          <p:nvPr/>
        </p:nvSpPr>
        <p:spPr bwMode="auto">
          <a:xfrm>
            <a:off x="6707188" y="3598863"/>
            <a:ext cx="541337" cy="327025"/>
          </a:xfrm>
          <a:prstGeom prst="rect">
            <a:avLst/>
          </a:prstGeom>
          <a:noFill/>
          <a:ln w="9525">
            <a:noFill/>
            <a:miter lim="800000"/>
            <a:headEnd/>
            <a:tailEnd/>
          </a:ln>
          <a:effectLst/>
        </p:spPr>
        <p:txBody>
          <a:bodyPr wrap="none" lIns="0" tIns="0" rIns="0" bIns="0"/>
          <a:lstStyle/>
          <a:p>
            <a:r>
              <a:rPr lang="en-US" sz="1100" b="1">
                <a:latin typeface="Arial" pitchFamily="34" charset="0"/>
              </a:rPr>
              <a:t>Coated</a:t>
            </a:r>
            <a:br>
              <a:rPr lang="en-US" sz="1100" b="1">
                <a:latin typeface="Arial" pitchFamily="34" charset="0"/>
              </a:rPr>
            </a:br>
            <a:r>
              <a:rPr lang="en-US" sz="1100" b="1">
                <a:latin typeface="Arial" pitchFamily="34" charset="0"/>
              </a:rPr>
              <a:t>vesicle</a:t>
            </a:r>
          </a:p>
        </p:txBody>
      </p:sp>
      <p:sp>
        <p:nvSpPr>
          <p:cNvPr id="502822" name="Text Box 38"/>
          <p:cNvSpPr txBox="1">
            <a:spLocks noChangeArrowheads="1"/>
          </p:cNvSpPr>
          <p:nvPr/>
        </p:nvSpPr>
        <p:spPr bwMode="auto">
          <a:xfrm>
            <a:off x="382588" y="982663"/>
            <a:ext cx="1233487" cy="339725"/>
          </a:xfrm>
          <a:prstGeom prst="rect">
            <a:avLst/>
          </a:prstGeom>
          <a:noFill/>
          <a:ln w="9525">
            <a:noFill/>
            <a:miter lim="800000"/>
            <a:headEnd/>
            <a:tailEnd/>
          </a:ln>
          <a:effectLst/>
        </p:spPr>
        <p:txBody>
          <a:bodyPr wrap="none" lIns="0" tIns="0" rIns="0" bIns="0"/>
          <a:lstStyle/>
          <a:p>
            <a:r>
              <a:rPr lang="en-US" sz="1100" b="1">
                <a:solidFill>
                  <a:schemeClr val="bg1"/>
                </a:solidFill>
                <a:latin typeface="Arial" pitchFamily="34" charset="0"/>
              </a:rPr>
              <a:t>EXTRACELLULAR</a:t>
            </a:r>
            <a:br>
              <a:rPr lang="en-US" sz="1100" b="1">
                <a:solidFill>
                  <a:schemeClr val="bg1"/>
                </a:solidFill>
                <a:latin typeface="Arial" pitchFamily="34" charset="0"/>
              </a:rPr>
            </a:br>
            <a:r>
              <a:rPr lang="en-US" sz="1100" b="1">
                <a:solidFill>
                  <a:schemeClr val="bg1"/>
                </a:solidFill>
                <a:latin typeface="Arial" pitchFamily="34" charset="0"/>
              </a:rPr>
              <a:t>FLUID</a:t>
            </a:r>
          </a:p>
        </p:txBody>
      </p:sp>
      <p:sp>
        <p:nvSpPr>
          <p:cNvPr id="502823" name="Text Box 39"/>
          <p:cNvSpPr txBox="1">
            <a:spLocks noChangeArrowheads="1"/>
          </p:cNvSpPr>
          <p:nvPr/>
        </p:nvSpPr>
        <p:spPr bwMode="auto">
          <a:xfrm>
            <a:off x="1163638" y="568325"/>
            <a:ext cx="1081087" cy="227013"/>
          </a:xfrm>
          <a:prstGeom prst="rect">
            <a:avLst/>
          </a:prstGeom>
          <a:noFill/>
          <a:ln w="9525">
            <a:noFill/>
            <a:miter lim="800000"/>
            <a:headEnd/>
            <a:tailEnd/>
          </a:ln>
          <a:effectLst/>
        </p:spPr>
        <p:txBody>
          <a:bodyPr wrap="none" lIns="0" tIns="0" rIns="0" bIns="0"/>
          <a:lstStyle/>
          <a:p>
            <a:r>
              <a:rPr lang="en-US" sz="1300" b="1">
                <a:solidFill>
                  <a:schemeClr val="bg1"/>
                </a:solidFill>
                <a:latin typeface="Arial" pitchFamily="34" charset="0"/>
              </a:rPr>
              <a:t>Phagocytosis</a:t>
            </a:r>
          </a:p>
        </p:txBody>
      </p:sp>
      <p:sp>
        <p:nvSpPr>
          <p:cNvPr id="502824" name="Text Box 40"/>
          <p:cNvSpPr txBox="1">
            <a:spLocks noChangeArrowheads="1"/>
          </p:cNvSpPr>
          <p:nvPr/>
        </p:nvSpPr>
        <p:spPr bwMode="auto">
          <a:xfrm>
            <a:off x="4121150" y="557213"/>
            <a:ext cx="981075" cy="238125"/>
          </a:xfrm>
          <a:prstGeom prst="rect">
            <a:avLst/>
          </a:prstGeom>
          <a:noFill/>
          <a:ln w="9525">
            <a:noFill/>
            <a:miter lim="800000"/>
            <a:headEnd/>
            <a:tailEnd/>
          </a:ln>
          <a:effectLst/>
        </p:spPr>
        <p:txBody>
          <a:bodyPr wrap="none" lIns="0" tIns="0" rIns="0" bIns="0"/>
          <a:lstStyle/>
          <a:p>
            <a:r>
              <a:rPr lang="en-US" sz="1300" b="1">
                <a:solidFill>
                  <a:schemeClr val="bg1"/>
                </a:solidFill>
                <a:latin typeface="Arial" pitchFamily="34" charset="0"/>
              </a:rPr>
              <a:t>Pinocytosis</a:t>
            </a:r>
          </a:p>
        </p:txBody>
      </p:sp>
      <p:sp>
        <p:nvSpPr>
          <p:cNvPr id="502825" name="Text Box 41"/>
          <p:cNvSpPr txBox="1">
            <a:spLocks noChangeArrowheads="1"/>
          </p:cNvSpPr>
          <p:nvPr/>
        </p:nvSpPr>
        <p:spPr bwMode="auto">
          <a:xfrm>
            <a:off x="6207125" y="569913"/>
            <a:ext cx="2551113" cy="214312"/>
          </a:xfrm>
          <a:prstGeom prst="rect">
            <a:avLst/>
          </a:prstGeom>
          <a:noFill/>
          <a:ln w="9525">
            <a:noFill/>
            <a:miter lim="800000"/>
            <a:headEnd/>
            <a:tailEnd/>
          </a:ln>
          <a:effectLst/>
        </p:spPr>
        <p:txBody>
          <a:bodyPr wrap="none" lIns="0" tIns="0" rIns="0" bIns="0"/>
          <a:lstStyle/>
          <a:p>
            <a:r>
              <a:rPr lang="en-US" sz="1300" b="1">
                <a:solidFill>
                  <a:schemeClr val="bg1"/>
                </a:solidFill>
                <a:latin typeface="Arial" pitchFamily="34" charset="0"/>
              </a:rPr>
              <a:t>Receptor-Mediated Endocytosis</a:t>
            </a:r>
          </a:p>
        </p:txBody>
      </p:sp>
      <p:sp>
        <p:nvSpPr>
          <p:cNvPr id="502826" name="Line 42"/>
          <p:cNvSpPr>
            <a:spLocks noChangeShapeType="1"/>
          </p:cNvSpPr>
          <p:nvPr/>
        </p:nvSpPr>
        <p:spPr bwMode="auto">
          <a:xfrm flipH="1">
            <a:off x="2363788" y="1346200"/>
            <a:ext cx="176212" cy="100013"/>
          </a:xfrm>
          <a:prstGeom prst="line">
            <a:avLst/>
          </a:prstGeom>
          <a:noFill/>
          <a:ln w="12700">
            <a:solidFill>
              <a:schemeClr val="tx1"/>
            </a:solidFill>
            <a:round/>
            <a:headEnd/>
            <a:tailEnd/>
          </a:ln>
          <a:effectLst/>
        </p:spPr>
        <p:txBody>
          <a:bodyPr wrap="none" anchor="ctr"/>
          <a:lstStyle/>
          <a:p>
            <a:endParaRPr lang="en-US"/>
          </a:p>
        </p:txBody>
      </p:sp>
      <p:sp>
        <p:nvSpPr>
          <p:cNvPr id="502827" name="Line 43"/>
          <p:cNvSpPr>
            <a:spLocks noChangeShapeType="1"/>
          </p:cNvSpPr>
          <p:nvPr/>
        </p:nvSpPr>
        <p:spPr bwMode="auto">
          <a:xfrm>
            <a:off x="2363788" y="1446213"/>
            <a:ext cx="150812" cy="188912"/>
          </a:xfrm>
          <a:prstGeom prst="line">
            <a:avLst/>
          </a:prstGeom>
          <a:noFill/>
          <a:ln w="12700">
            <a:solidFill>
              <a:schemeClr val="tx1"/>
            </a:solidFill>
            <a:round/>
            <a:headEnd/>
            <a:tailEnd/>
          </a:ln>
          <a:effectLst/>
        </p:spPr>
        <p:txBody>
          <a:bodyPr wrap="none" anchor="ctr"/>
          <a:lstStyle/>
          <a:p>
            <a:endParaRPr lang="en-US"/>
          </a:p>
        </p:txBody>
      </p:sp>
      <p:sp>
        <p:nvSpPr>
          <p:cNvPr id="502828" name="Line 44"/>
          <p:cNvSpPr>
            <a:spLocks noChangeShapeType="1"/>
          </p:cNvSpPr>
          <p:nvPr/>
        </p:nvSpPr>
        <p:spPr bwMode="auto">
          <a:xfrm flipH="1">
            <a:off x="1533525" y="2036763"/>
            <a:ext cx="63500" cy="390525"/>
          </a:xfrm>
          <a:prstGeom prst="line">
            <a:avLst/>
          </a:prstGeom>
          <a:noFill/>
          <a:ln w="12700">
            <a:solidFill>
              <a:schemeClr val="tx1"/>
            </a:solidFill>
            <a:round/>
            <a:headEnd/>
            <a:tailEnd/>
          </a:ln>
          <a:effectLst/>
        </p:spPr>
        <p:txBody>
          <a:bodyPr wrap="none" anchor="ctr"/>
          <a:lstStyle/>
          <a:p>
            <a:endParaRPr lang="en-US"/>
          </a:p>
        </p:txBody>
      </p:sp>
      <p:sp>
        <p:nvSpPr>
          <p:cNvPr id="502829" name="Line 45"/>
          <p:cNvSpPr>
            <a:spLocks noChangeShapeType="1"/>
          </p:cNvSpPr>
          <p:nvPr/>
        </p:nvSpPr>
        <p:spPr bwMode="auto">
          <a:xfrm>
            <a:off x="1622425" y="3143250"/>
            <a:ext cx="452438" cy="201613"/>
          </a:xfrm>
          <a:prstGeom prst="line">
            <a:avLst/>
          </a:prstGeom>
          <a:noFill/>
          <a:ln w="12700">
            <a:solidFill>
              <a:schemeClr val="tx1"/>
            </a:solidFill>
            <a:round/>
            <a:headEnd/>
            <a:tailEnd/>
          </a:ln>
          <a:effectLst/>
        </p:spPr>
        <p:txBody>
          <a:bodyPr wrap="none" anchor="ctr"/>
          <a:lstStyle/>
          <a:p>
            <a:endParaRPr lang="en-US"/>
          </a:p>
        </p:txBody>
      </p:sp>
      <p:sp>
        <p:nvSpPr>
          <p:cNvPr id="502830" name="Line 46"/>
          <p:cNvSpPr>
            <a:spLocks noChangeShapeType="1"/>
          </p:cNvSpPr>
          <p:nvPr/>
        </p:nvSpPr>
        <p:spPr bwMode="auto">
          <a:xfrm flipV="1">
            <a:off x="993775" y="5143500"/>
            <a:ext cx="314325" cy="163513"/>
          </a:xfrm>
          <a:prstGeom prst="line">
            <a:avLst/>
          </a:prstGeom>
          <a:noFill/>
          <a:ln w="12700">
            <a:solidFill>
              <a:schemeClr val="tx1"/>
            </a:solidFill>
            <a:round/>
            <a:headEnd/>
            <a:tailEnd/>
          </a:ln>
          <a:effectLst/>
        </p:spPr>
        <p:txBody>
          <a:bodyPr wrap="none" anchor="ctr"/>
          <a:lstStyle/>
          <a:p>
            <a:endParaRPr lang="en-US"/>
          </a:p>
        </p:txBody>
      </p:sp>
      <p:sp>
        <p:nvSpPr>
          <p:cNvPr id="502831" name="Line 47"/>
          <p:cNvSpPr>
            <a:spLocks noChangeShapeType="1"/>
          </p:cNvSpPr>
          <p:nvPr/>
        </p:nvSpPr>
        <p:spPr bwMode="auto">
          <a:xfrm>
            <a:off x="4978400" y="1987550"/>
            <a:ext cx="127000" cy="225425"/>
          </a:xfrm>
          <a:prstGeom prst="line">
            <a:avLst/>
          </a:prstGeom>
          <a:noFill/>
          <a:ln w="12700">
            <a:solidFill>
              <a:schemeClr val="tx1"/>
            </a:solidFill>
            <a:round/>
            <a:headEnd/>
            <a:tailEnd/>
          </a:ln>
          <a:effectLst/>
        </p:spPr>
        <p:txBody>
          <a:bodyPr wrap="none" anchor="ctr"/>
          <a:lstStyle/>
          <a:p>
            <a:endParaRPr lang="en-US"/>
          </a:p>
        </p:txBody>
      </p:sp>
      <p:sp>
        <p:nvSpPr>
          <p:cNvPr id="502832" name="Line 48"/>
          <p:cNvSpPr>
            <a:spLocks noChangeShapeType="1"/>
          </p:cNvSpPr>
          <p:nvPr/>
        </p:nvSpPr>
        <p:spPr bwMode="auto">
          <a:xfrm flipV="1">
            <a:off x="4313238" y="5067300"/>
            <a:ext cx="163512" cy="88900"/>
          </a:xfrm>
          <a:prstGeom prst="line">
            <a:avLst/>
          </a:prstGeom>
          <a:noFill/>
          <a:ln w="12700">
            <a:solidFill>
              <a:schemeClr val="tx1"/>
            </a:solidFill>
            <a:round/>
            <a:headEnd/>
            <a:tailEnd/>
          </a:ln>
          <a:effectLst/>
        </p:spPr>
        <p:txBody>
          <a:bodyPr wrap="none" anchor="ctr"/>
          <a:lstStyle/>
          <a:p>
            <a:endParaRPr lang="en-US"/>
          </a:p>
        </p:txBody>
      </p:sp>
      <p:sp>
        <p:nvSpPr>
          <p:cNvPr id="502833" name="Line 49"/>
          <p:cNvSpPr>
            <a:spLocks noChangeShapeType="1"/>
          </p:cNvSpPr>
          <p:nvPr/>
        </p:nvSpPr>
        <p:spPr bwMode="auto">
          <a:xfrm flipH="1">
            <a:off x="6411913" y="2803525"/>
            <a:ext cx="127000" cy="239713"/>
          </a:xfrm>
          <a:prstGeom prst="line">
            <a:avLst/>
          </a:prstGeom>
          <a:noFill/>
          <a:ln w="12700">
            <a:solidFill>
              <a:schemeClr val="tx1"/>
            </a:solidFill>
            <a:round/>
            <a:headEnd/>
            <a:tailEnd/>
          </a:ln>
          <a:effectLst/>
        </p:spPr>
        <p:txBody>
          <a:bodyPr wrap="none" anchor="ctr"/>
          <a:lstStyle/>
          <a:p>
            <a:endParaRPr lang="en-US"/>
          </a:p>
        </p:txBody>
      </p:sp>
      <p:sp>
        <p:nvSpPr>
          <p:cNvPr id="502834" name="Line 50"/>
          <p:cNvSpPr>
            <a:spLocks noChangeShapeType="1"/>
          </p:cNvSpPr>
          <p:nvPr/>
        </p:nvSpPr>
        <p:spPr bwMode="auto">
          <a:xfrm>
            <a:off x="7581900" y="1571625"/>
            <a:ext cx="214313" cy="579438"/>
          </a:xfrm>
          <a:prstGeom prst="line">
            <a:avLst/>
          </a:prstGeom>
          <a:noFill/>
          <a:ln w="12700">
            <a:solidFill>
              <a:schemeClr val="tx1"/>
            </a:solidFill>
            <a:round/>
            <a:headEnd/>
            <a:tailEnd/>
          </a:ln>
          <a:effectLst/>
        </p:spPr>
        <p:txBody>
          <a:bodyPr wrap="none" anchor="ctr"/>
          <a:lstStyle/>
          <a:p>
            <a:endParaRPr lang="en-US"/>
          </a:p>
        </p:txBody>
      </p:sp>
      <p:sp>
        <p:nvSpPr>
          <p:cNvPr id="502835" name="Line 51"/>
          <p:cNvSpPr>
            <a:spLocks noChangeShapeType="1"/>
          </p:cNvSpPr>
          <p:nvPr/>
        </p:nvSpPr>
        <p:spPr bwMode="auto">
          <a:xfrm>
            <a:off x="7858125" y="1684338"/>
            <a:ext cx="227013" cy="290512"/>
          </a:xfrm>
          <a:prstGeom prst="line">
            <a:avLst/>
          </a:prstGeom>
          <a:noFill/>
          <a:ln w="12700">
            <a:solidFill>
              <a:schemeClr val="tx1"/>
            </a:solidFill>
            <a:round/>
            <a:headEnd/>
            <a:tailEnd/>
          </a:ln>
          <a:effectLst/>
        </p:spPr>
        <p:txBody>
          <a:bodyPr wrap="none" anchor="ctr"/>
          <a:lstStyle/>
          <a:p>
            <a:endParaRPr lang="en-US"/>
          </a:p>
        </p:txBody>
      </p:sp>
      <p:sp>
        <p:nvSpPr>
          <p:cNvPr id="502836" name="Line 52"/>
          <p:cNvSpPr>
            <a:spLocks noChangeShapeType="1"/>
          </p:cNvSpPr>
          <p:nvPr/>
        </p:nvSpPr>
        <p:spPr bwMode="auto">
          <a:xfrm flipV="1">
            <a:off x="7229475" y="3571875"/>
            <a:ext cx="301625" cy="87313"/>
          </a:xfrm>
          <a:prstGeom prst="line">
            <a:avLst/>
          </a:prstGeom>
          <a:noFill/>
          <a:ln w="12700">
            <a:solidFill>
              <a:schemeClr val="tx1"/>
            </a:solidFill>
            <a:round/>
            <a:headEnd/>
            <a:tailEnd/>
          </a:ln>
          <a:effectLst/>
        </p:spPr>
        <p:txBody>
          <a:bodyPr wrap="none" anchor="ctr"/>
          <a:lstStyle/>
          <a:p>
            <a:endParaRPr lang="en-US"/>
          </a:p>
        </p:txBody>
      </p:sp>
      <p:sp>
        <p:nvSpPr>
          <p:cNvPr id="502837" name="Line 53"/>
          <p:cNvSpPr>
            <a:spLocks noChangeShapeType="1"/>
          </p:cNvSpPr>
          <p:nvPr/>
        </p:nvSpPr>
        <p:spPr bwMode="auto">
          <a:xfrm>
            <a:off x="7518400" y="2439988"/>
            <a:ext cx="201613" cy="100012"/>
          </a:xfrm>
          <a:prstGeom prst="line">
            <a:avLst/>
          </a:prstGeom>
          <a:noFill/>
          <a:ln w="12700">
            <a:solidFill>
              <a:schemeClr val="tx1"/>
            </a:solidFill>
            <a:round/>
            <a:headEnd/>
            <a:tailEnd/>
          </a:ln>
          <a:effectLst/>
        </p:spPr>
        <p:txBody>
          <a:bodyPr wrap="none" anchor="ctr"/>
          <a:lstStyle/>
          <a:p>
            <a:endParaRPr lang="en-US"/>
          </a:p>
        </p:txBody>
      </p:sp>
      <p:sp>
        <p:nvSpPr>
          <p:cNvPr id="502838" name="Line 54"/>
          <p:cNvSpPr>
            <a:spLocks noChangeShapeType="1"/>
          </p:cNvSpPr>
          <p:nvPr/>
        </p:nvSpPr>
        <p:spPr bwMode="auto">
          <a:xfrm flipV="1">
            <a:off x="7505700" y="2540000"/>
            <a:ext cx="214313" cy="50800"/>
          </a:xfrm>
          <a:prstGeom prst="line">
            <a:avLst/>
          </a:prstGeom>
          <a:noFill/>
          <a:ln w="12700">
            <a:solidFill>
              <a:schemeClr val="tx1"/>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732521"/>
          </a:xfrm>
        </p:spPr>
        <p:txBody>
          <a:bodyPr>
            <a:normAutofit fontScale="90000"/>
          </a:bodyPr>
          <a:lstStyle/>
          <a:p>
            <a:r>
              <a:rPr lang="en-US" dirty="0" smtClean="0"/>
              <a:t>Water Potential</a:t>
            </a:r>
            <a:endParaRPr lang="en-US" dirty="0"/>
          </a:p>
        </p:txBody>
      </p:sp>
      <p:sp>
        <p:nvSpPr>
          <p:cNvPr id="3" name="Content Placeholder 2"/>
          <p:cNvSpPr>
            <a:spLocks noGrp="1"/>
          </p:cNvSpPr>
          <p:nvPr>
            <p:ph sz="quarter" idx="1"/>
          </p:nvPr>
        </p:nvSpPr>
        <p:spPr>
          <a:xfrm>
            <a:off x="228600" y="609600"/>
            <a:ext cx="8763000" cy="6172200"/>
          </a:xfrm>
        </p:spPr>
        <p:txBody>
          <a:bodyPr>
            <a:normAutofit fontScale="92500" lnSpcReduction="10000"/>
          </a:bodyPr>
          <a:lstStyle/>
          <a:p>
            <a:r>
              <a:rPr lang="en-US" sz="2800" b="1" dirty="0"/>
              <a:t>Water movement depends on the ‘water potential</a:t>
            </a:r>
            <a:r>
              <a:rPr lang="en-US" sz="2800" b="1" dirty="0" smtClean="0"/>
              <a:t>’- </a:t>
            </a:r>
            <a:r>
              <a:rPr lang="en-US" sz="2800" b="1" dirty="0"/>
              <a:t>Water potential is the free energy per mole of </a:t>
            </a:r>
            <a:r>
              <a:rPr lang="en-US" sz="2800" b="1" dirty="0" smtClean="0"/>
              <a:t>water.</a:t>
            </a:r>
          </a:p>
          <a:p>
            <a:endParaRPr lang="en-US" sz="2800" b="1" dirty="0"/>
          </a:p>
          <a:p>
            <a:pPr lvl="8" algn="r"/>
            <a:r>
              <a:rPr lang="en-US" sz="3000" b="1" dirty="0" smtClean="0"/>
              <a:t> When water has a lot of </a:t>
            </a:r>
          </a:p>
          <a:p>
            <a:pPr marL="2240280" lvl="8" indent="0" algn="r">
              <a:buNone/>
            </a:pPr>
            <a:r>
              <a:rPr lang="en-US" sz="3000" b="1" dirty="0" smtClean="0"/>
              <a:t>solids it does not want                                                   </a:t>
            </a:r>
          </a:p>
          <a:p>
            <a:pPr marL="2240280" lvl="8" indent="0" algn="r">
              <a:buNone/>
            </a:pPr>
            <a:r>
              <a:rPr lang="en-US" sz="3000" b="1" dirty="0" smtClean="0"/>
              <a:t>  to move.</a:t>
            </a:r>
          </a:p>
          <a:p>
            <a:pPr marL="2240280" lvl="8" indent="0" algn="r">
              <a:buNone/>
            </a:pPr>
            <a:endParaRPr lang="en-US" sz="3000" b="1" dirty="0"/>
          </a:p>
          <a:p>
            <a:pPr lvl="8" algn="r"/>
            <a:r>
              <a:rPr lang="en-US" sz="3000" b="1" dirty="0" smtClean="0"/>
              <a:t>When water has few </a:t>
            </a:r>
          </a:p>
          <a:p>
            <a:pPr marL="2240280" lvl="8" indent="0" algn="r">
              <a:buNone/>
            </a:pPr>
            <a:r>
              <a:rPr lang="en-US" sz="3000" b="1" dirty="0" smtClean="0"/>
              <a:t>solids it is free </a:t>
            </a:r>
          </a:p>
          <a:p>
            <a:pPr marL="2240280" lvl="8" indent="0" algn="r">
              <a:buNone/>
            </a:pPr>
            <a:r>
              <a:rPr lang="en-US" sz="3000" b="1" dirty="0" smtClean="0"/>
              <a:t>to move.</a:t>
            </a:r>
          </a:p>
          <a:p>
            <a:pPr marL="2240280" lvl="8" indent="0" algn="r">
              <a:buNone/>
            </a:pPr>
            <a:endParaRPr lang="en-US" sz="3000" b="1" dirty="0"/>
          </a:p>
          <a:p>
            <a:pPr marL="2240280" lvl="8" indent="0">
              <a:buNone/>
            </a:pPr>
            <a:endParaRPr lang="en-US" sz="3000" b="1" dirty="0" smtClean="0"/>
          </a:p>
          <a:p>
            <a:r>
              <a:rPr lang="en-US" sz="3000" b="1" dirty="0" smtClean="0"/>
              <a:t>Solids “hold water back”.  The solids make water potential more negative.</a:t>
            </a:r>
            <a:endParaRPr lang="en-US" dirty="0"/>
          </a:p>
        </p:txBody>
      </p:sp>
      <p:pic>
        <p:nvPicPr>
          <p:cNvPr id="4" name="Picture 26" descr="07_14Osmosis-U"/>
          <p:cNvPicPr>
            <a:picLocks noChangeAspect="1" noChangeArrowheads="1"/>
          </p:cNvPicPr>
          <p:nvPr/>
        </p:nvPicPr>
        <p:blipFill>
          <a:blip r:embed="rId3" cstate="print"/>
          <a:srcRect/>
          <a:stretch>
            <a:fillRect/>
          </a:stretch>
        </p:blipFill>
        <p:spPr bwMode="auto">
          <a:xfrm>
            <a:off x="228600" y="1661660"/>
            <a:ext cx="3992563" cy="4068079"/>
          </a:xfrm>
          <a:prstGeom prst="rect">
            <a:avLst/>
          </a:prstGeom>
          <a:noFill/>
        </p:spPr>
      </p:pic>
    </p:spTree>
    <p:extLst>
      <p:ext uri="{BB962C8B-B14F-4D97-AF65-F5344CB8AC3E}">
        <p14:creationId xmlns:p14="http://schemas.microsoft.com/office/powerpoint/2010/main" val="198410104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57" y="228600"/>
            <a:ext cx="9144000" cy="762000"/>
          </a:xfrm>
        </p:spPr>
        <p:txBody>
          <a:bodyPr>
            <a:noAutofit/>
          </a:bodyPr>
          <a:lstStyle/>
          <a:p>
            <a:r>
              <a:rPr lang="en-US" sz="2500" b="1" dirty="0" smtClean="0"/>
              <a:t> Water potential is calculated with two components:  </a:t>
            </a:r>
            <a:endParaRPr lang="en-US" sz="2500" b="1" dirty="0"/>
          </a:p>
        </p:txBody>
      </p:sp>
      <p:sp>
        <p:nvSpPr>
          <p:cNvPr id="3" name="Content Placeholder 2"/>
          <p:cNvSpPr>
            <a:spLocks noGrp="1"/>
          </p:cNvSpPr>
          <p:nvPr>
            <p:ph sz="quarter" idx="1"/>
          </p:nvPr>
        </p:nvSpPr>
        <p:spPr>
          <a:xfrm>
            <a:off x="0" y="1219200"/>
            <a:ext cx="9144000" cy="5638800"/>
          </a:xfrm>
        </p:spPr>
        <p:txBody>
          <a:bodyPr>
            <a:normAutofit fontScale="77500" lnSpcReduction="20000"/>
          </a:bodyPr>
          <a:lstStyle/>
          <a:p>
            <a:r>
              <a:rPr lang="en-US" b="1" dirty="0" smtClean="0"/>
              <a:t>Solute potential </a:t>
            </a:r>
          </a:p>
          <a:p>
            <a:pPr lvl="1">
              <a:buNone/>
            </a:pPr>
            <a:r>
              <a:rPr lang="en-US" dirty="0" smtClean="0"/>
              <a:t>=  - </a:t>
            </a:r>
            <a:r>
              <a:rPr lang="en-US" dirty="0" err="1" smtClean="0"/>
              <a:t>iCRT</a:t>
            </a:r>
            <a:endParaRPr lang="en-US" dirty="0" smtClean="0"/>
          </a:p>
          <a:p>
            <a:pPr lvl="1">
              <a:buNone/>
            </a:pPr>
            <a:endParaRPr lang="en-US" dirty="0" smtClean="0"/>
          </a:p>
          <a:p>
            <a:pPr lvl="1">
              <a:buNone/>
            </a:pPr>
            <a:r>
              <a:rPr lang="en-US" dirty="0" err="1" smtClean="0"/>
              <a:t>i</a:t>
            </a:r>
            <a:r>
              <a:rPr lang="en-US" dirty="0" smtClean="0"/>
              <a:t>=ionization constant-opportunity to ionize </a:t>
            </a:r>
          </a:p>
          <a:p>
            <a:pPr lvl="1">
              <a:buNone/>
            </a:pPr>
            <a:r>
              <a:rPr lang="en-US" dirty="0" smtClean="0"/>
              <a:t>C=molar concentration</a:t>
            </a:r>
          </a:p>
          <a:p>
            <a:pPr lvl="1">
              <a:buNone/>
            </a:pPr>
            <a:r>
              <a:rPr lang="en-US" dirty="0" smtClean="0"/>
              <a:t>R=pressure constant (.0831)</a:t>
            </a:r>
          </a:p>
          <a:p>
            <a:pPr lvl="1">
              <a:buNone/>
            </a:pPr>
            <a:r>
              <a:rPr lang="en-US" dirty="0" smtClean="0"/>
              <a:t>T=temperature in K (C + 273)</a:t>
            </a:r>
          </a:p>
          <a:p>
            <a:pPr lvl="1">
              <a:buNone/>
            </a:pPr>
            <a:r>
              <a:rPr lang="en-US" dirty="0" smtClean="0"/>
              <a:t>NEGATIVE!!!</a:t>
            </a:r>
          </a:p>
          <a:p>
            <a:pPr lvl="1">
              <a:buNone/>
            </a:pPr>
            <a:r>
              <a:rPr lang="en-US" dirty="0" smtClean="0"/>
              <a:t>Why?  Because the more solids that are in water the less likely the water is to move.  Think about a cell in salty water….</a:t>
            </a:r>
          </a:p>
          <a:p>
            <a:pPr lvl="1">
              <a:buNone/>
            </a:pPr>
            <a:endParaRPr lang="en-US" dirty="0" smtClean="0"/>
          </a:p>
          <a:p>
            <a:r>
              <a:rPr lang="en-US" dirty="0" smtClean="0"/>
              <a:t>Pressure potential</a:t>
            </a:r>
          </a:p>
          <a:p>
            <a:pPr lvl="1"/>
            <a:r>
              <a:rPr lang="en-US" dirty="0" smtClean="0"/>
              <a:t>Solutions in an open beaker have a pressure potential of zero. </a:t>
            </a:r>
          </a:p>
          <a:p>
            <a:pPr lvl="1"/>
            <a:r>
              <a:rPr lang="en-US" dirty="0" smtClean="0"/>
              <a:t>Plant cells begin with a low pressure potential that increases as water moves into the cell due </a:t>
            </a:r>
            <a:r>
              <a:rPr lang="en-US" u="sng" dirty="0" smtClean="0"/>
              <a:t>turgor pressure.  </a:t>
            </a:r>
          </a:p>
          <a:p>
            <a:endParaRPr lang="en-US" dirty="0" smtClean="0"/>
          </a:p>
          <a:p>
            <a:r>
              <a:rPr lang="en-US" dirty="0" smtClean="0"/>
              <a:t>Add these factors to determine the water potential of a solution.</a:t>
            </a:r>
          </a:p>
          <a:p>
            <a:r>
              <a:rPr lang="en-US" dirty="0" smtClean="0"/>
              <a:t>Pure water in an open beaker has a water potential = 0.  </a:t>
            </a:r>
          </a:p>
          <a:p>
            <a:r>
              <a:rPr lang="en-US" b="1" dirty="0" smtClean="0"/>
              <a:t>Water moves from higher potential to lower potential.  </a:t>
            </a:r>
          </a:p>
          <a:p>
            <a:endParaRPr lang="en-US" dirty="0" smtClean="0"/>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20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2000"/>
                                        <p:tgtEl>
                                          <p:spTgt spid="3">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2000"/>
                                        <p:tgtEl>
                                          <p:spTgt spid="3">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2000"/>
                                        <p:tgtEl>
                                          <p:spTgt spid="3">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2000"/>
                                        <p:tgtEl>
                                          <p:spTgt spid="3">
                                            <p:txEl>
                                              <p:pRg st="7" end="7"/>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2000"/>
                                        <p:tgtEl>
                                          <p:spTgt spid="3">
                                            <p:txEl>
                                              <p:pRg st="8" end="8"/>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animEffect transition="in" filter="fade">
                                      <p:cBhvr>
                                        <p:cTn id="33" dur="2000"/>
                                        <p:tgtEl>
                                          <p:spTgt spid="3">
                                            <p:txEl>
                                              <p:pRg st="10" end="10"/>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11" end="11"/>
                                            </p:txEl>
                                          </p:spTgt>
                                        </p:tgtEl>
                                        <p:attrNameLst>
                                          <p:attrName>style.visibility</p:attrName>
                                        </p:attrNameLst>
                                      </p:cBhvr>
                                      <p:to>
                                        <p:strVal val="visible"/>
                                      </p:to>
                                    </p:set>
                                    <p:animEffect transition="in" filter="fade">
                                      <p:cBhvr>
                                        <p:cTn id="36" dur="2000"/>
                                        <p:tgtEl>
                                          <p:spTgt spid="3">
                                            <p:txEl>
                                              <p:pRg st="11" end="11"/>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animEffect transition="in" filter="fade">
                                      <p:cBhvr>
                                        <p:cTn id="39" dur="2000"/>
                                        <p:tgtEl>
                                          <p:spTgt spid="3">
                                            <p:txEl>
                                              <p:pRg st="12" end="1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
                                            <p:txEl>
                                              <p:pRg st="14" end="14"/>
                                            </p:txEl>
                                          </p:spTgt>
                                        </p:tgtEl>
                                        <p:attrNameLst>
                                          <p:attrName>style.visibility</p:attrName>
                                        </p:attrNameLst>
                                      </p:cBhvr>
                                      <p:to>
                                        <p:strVal val="visible"/>
                                      </p:to>
                                    </p:set>
                                    <p:animEffect transition="in" filter="fade">
                                      <p:cBhvr>
                                        <p:cTn id="44" dur="2000"/>
                                        <p:tgtEl>
                                          <p:spTgt spid="3">
                                            <p:txEl>
                                              <p:pRg st="14" end="1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
                                            <p:txEl>
                                              <p:pRg st="15" end="15"/>
                                            </p:txEl>
                                          </p:spTgt>
                                        </p:tgtEl>
                                        <p:attrNameLst>
                                          <p:attrName>style.visibility</p:attrName>
                                        </p:attrNameLst>
                                      </p:cBhvr>
                                      <p:to>
                                        <p:strVal val="visible"/>
                                      </p:to>
                                    </p:set>
                                    <p:animEffect transition="in" filter="fade">
                                      <p:cBhvr>
                                        <p:cTn id="49" dur="2000"/>
                                        <p:tgtEl>
                                          <p:spTgt spid="3">
                                            <p:txEl>
                                              <p:pRg st="15" end="1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
                                            <p:txEl>
                                              <p:pRg st="16" end="16"/>
                                            </p:txEl>
                                          </p:spTgt>
                                        </p:tgtEl>
                                        <p:attrNameLst>
                                          <p:attrName>style.visibility</p:attrName>
                                        </p:attrNameLst>
                                      </p:cBhvr>
                                      <p:to>
                                        <p:strVal val="visible"/>
                                      </p:to>
                                    </p:set>
                                    <p:animEffect transition="in" filter="fade">
                                      <p:cBhvr>
                                        <p:cTn id="54" dur="20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a:t>
            </a:r>
            <a:r>
              <a:rPr lang="en-US" dirty="0"/>
              <a:t> </a:t>
            </a:r>
            <a:r>
              <a:rPr lang="en-US" dirty="0" smtClean="0"/>
              <a:t>#1</a:t>
            </a:r>
            <a:endParaRPr lang="en-US" dirty="0"/>
          </a:p>
        </p:txBody>
      </p:sp>
      <p:sp>
        <p:nvSpPr>
          <p:cNvPr id="3" name="Content Placeholder 2"/>
          <p:cNvSpPr>
            <a:spLocks noGrp="1"/>
          </p:cNvSpPr>
          <p:nvPr>
            <p:ph sz="quarter" idx="1"/>
          </p:nvPr>
        </p:nvSpPr>
        <p:spPr>
          <a:xfrm>
            <a:off x="228600" y="1447800"/>
            <a:ext cx="8610600" cy="4572000"/>
          </a:xfrm>
        </p:spPr>
        <p:txBody>
          <a:bodyPr>
            <a:normAutofit/>
          </a:bodyPr>
          <a:lstStyle/>
          <a:p>
            <a:r>
              <a:rPr lang="en-US" sz="2800" dirty="0" smtClean="0"/>
              <a:t>What is the solute potential of a 0.15 M solution of glucose at 25° C?  </a:t>
            </a:r>
          </a:p>
          <a:p>
            <a:endParaRPr lang="en-US" sz="2800" dirty="0" smtClean="0"/>
          </a:p>
          <a:p>
            <a:endParaRPr lang="en-US" sz="2800" dirty="0" smtClean="0"/>
          </a:p>
          <a:p>
            <a:endParaRPr lang="en-US" sz="2800" dirty="0" smtClean="0"/>
          </a:p>
          <a:p>
            <a:r>
              <a:rPr lang="en-US" sz="2800" dirty="0" smtClean="0"/>
              <a:t>What is the water potential of the 0.15 M glucose solution in an open container with an atmospheric pressure of zero?  </a:t>
            </a:r>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772400" cy="487362"/>
          </a:xfrm>
        </p:spPr>
        <p:txBody>
          <a:bodyPr>
            <a:normAutofit fontScale="90000"/>
          </a:bodyPr>
          <a:lstStyle/>
          <a:p>
            <a:r>
              <a:rPr lang="en-US" dirty="0" smtClean="0"/>
              <a:t>Practice #2 </a:t>
            </a:r>
            <a:endParaRPr lang="en-US" dirty="0"/>
          </a:p>
        </p:txBody>
      </p:sp>
      <p:sp>
        <p:nvSpPr>
          <p:cNvPr id="3" name="Content Placeholder 2"/>
          <p:cNvSpPr>
            <a:spLocks noGrp="1"/>
          </p:cNvSpPr>
          <p:nvPr>
            <p:ph sz="quarter" idx="1"/>
          </p:nvPr>
        </p:nvSpPr>
        <p:spPr>
          <a:xfrm>
            <a:off x="152400" y="609600"/>
            <a:ext cx="8839200" cy="5943600"/>
          </a:xfrm>
        </p:spPr>
        <p:txBody>
          <a:bodyPr>
            <a:normAutofit lnSpcReduction="10000"/>
          </a:bodyPr>
          <a:lstStyle/>
          <a:p>
            <a:r>
              <a:rPr lang="en-US" sz="2800" dirty="0" smtClean="0"/>
              <a:t>Calculate </a:t>
            </a:r>
            <a:r>
              <a:rPr lang="en-US" sz="2800" dirty="0"/>
              <a:t>the solute potential of a 0.1 M </a:t>
            </a:r>
            <a:r>
              <a:rPr lang="en-US" sz="2800" dirty="0" err="1"/>
              <a:t>NaCl</a:t>
            </a:r>
            <a:r>
              <a:rPr lang="en-US" sz="2800" dirty="0"/>
              <a:t> solution at 25° C. </a:t>
            </a:r>
            <a:endParaRPr lang="en-US" sz="2800" dirty="0" smtClean="0"/>
          </a:p>
          <a:p>
            <a:endParaRPr lang="en-US" sz="2800" dirty="0"/>
          </a:p>
          <a:p>
            <a:pPr marL="0" indent="0">
              <a:buNone/>
            </a:pPr>
            <a:r>
              <a:rPr lang="en-US" sz="2800" dirty="0" smtClean="0"/>
              <a:t>What is the water potential of this solution in an open beaker?</a:t>
            </a:r>
            <a:endParaRPr lang="en-US" sz="2800" dirty="0"/>
          </a:p>
          <a:p>
            <a:endParaRPr lang="en-US" sz="2800" dirty="0" smtClean="0"/>
          </a:p>
          <a:p>
            <a:r>
              <a:rPr lang="en-US" sz="2800" dirty="0" smtClean="0"/>
              <a:t>If </a:t>
            </a:r>
            <a:r>
              <a:rPr lang="en-US" sz="2800" dirty="0"/>
              <a:t>the concentration of </a:t>
            </a:r>
            <a:r>
              <a:rPr lang="en-US" sz="2800" dirty="0" err="1"/>
              <a:t>NaCl</a:t>
            </a:r>
            <a:r>
              <a:rPr lang="en-US" sz="2800" dirty="0"/>
              <a:t> inside a</a:t>
            </a:r>
            <a:r>
              <a:rPr lang="en-US" sz="2800" dirty="0" smtClean="0"/>
              <a:t> </a:t>
            </a:r>
            <a:r>
              <a:rPr lang="en-US" sz="2800" dirty="0"/>
              <a:t>plant cell is </a:t>
            </a:r>
            <a:r>
              <a:rPr lang="en-US" sz="2800" dirty="0" smtClean="0"/>
              <a:t>0.15M, what is the water potential of that cell with a pressure potential of zero?   </a:t>
            </a:r>
          </a:p>
          <a:p>
            <a:endParaRPr lang="en-US" sz="2800" dirty="0"/>
          </a:p>
          <a:p>
            <a:pPr marL="0" indent="0">
              <a:buNone/>
            </a:pPr>
            <a:r>
              <a:rPr lang="en-US" sz="2800" dirty="0" smtClean="0"/>
              <a:t>Which </a:t>
            </a:r>
            <a:r>
              <a:rPr lang="en-US" sz="2800" dirty="0"/>
              <a:t>way will the water diffuse if </a:t>
            </a:r>
            <a:r>
              <a:rPr lang="en-US" sz="2800" dirty="0" smtClean="0"/>
              <a:t>this </a:t>
            </a:r>
            <a:r>
              <a:rPr lang="en-US" sz="2800" dirty="0"/>
              <a:t>cell is placed into the 0.1 M </a:t>
            </a:r>
            <a:r>
              <a:rPr lang="en-US" sz="2800" dirty="0" err="1"/>
              <a:t>NaCl</a:t>
            </a:r>
            <a:r>
              <a:rPr lang="en-US" sz="2800" dirty="0"/>
              <a:t> solution?</a:t>
            </a:r>
          </a:p>
          <a:p>
            <a:endParaRPr lang="en-US" sz="2800" dirty="0"/>
          </a:p>
          <a:p>
            <a:r>
              <a:rPr lang="en-US" sz="2800" dirty="0" smtClean="0"/>
              <a:t>If the water potentials are equal, the system will be at dynamic equilibrium.  What </a:t>
            </a:r>
            <a:r>
              <a:rPr lang="en-US" sz="2800" dirty="0"/>
              <a:t>must the turgor pressure </a:t>
            </a:r>
            <a:r>
              <a:rPr lang="en-US" sz="2800" dirty="0" smtClean="0"/>
              <a:t>in the cell build </a:t>
            </a:r>
            <a:r>
              <a:rPr lang="en-US" sz="2800" dirty="0"/>
              <a:t>to if there is to be no net osmosis between the solution and the cell? </a:t>
            </a:r>
          </a:p>
          <a:p>
            <a:endParaRPr lang="en-US" sz="2800" dirty="0"/>
          </a:p>
        </p:txBody>
      </p:sp>
    </p:spTree>
    <p:extLst>
      <p:ext uri="{BB962C8B-B14F-4D97-AF65-F5344CB8AC3E}">
        <p14:creationId xmlns:p14="http://schemas.microsoft.com/office/powerpoint/2010/main" val="27095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Part II</a:t>
            </a:r>
            <a:endParaRPr lang="en-US" dirty="0"/>
          </a:p>
        </p:txBody>
      </p:sp>
      <p:sp>
        <p:nvSpPr>
          <p:cNvPr id="3" name="Content Placeholder 2"/>
          <p:cNvSpPr>
            <a:spLocks noGrp="1"/>
          </p:cNvSpPr>
          <p:nvPr>
            <p:ph sz="quarter" idx="1"/>
          </p:nvPr>
        </p:nvSpPr>
        <p:spPr>
          <a:xfrm>
            <a:off x="228600" y="1447800"/>
            <a:ext cx="8458200" cy="4572000"/>
          </a:xfrm>
        </p:spPr>
        <p:txBody>
          <a:bodyPr/>
          <a:lstStyle/>
          <a:p>
            <a:r>
              <a:rPr lang="en-US" dirty="0" smtClean="0"/>
              <a:t>Design your experiment!  Have Mrs. </a:t>
            </a:r>
            <a:r>
              <a:rPr lang="en-US" dirty="0" err="1" smtClean="0"/>
              <a:t>Handest</a:t>
            </a:r>
            <a:r>
              <a:rPr lang="en-US" dirty="0" smtClean="0"/>
              <a:t> approve.</a:t>
            </a:r>
          </a:p>
          <a:p>
            <a:endParaRPr lang="en-US" dirty="0"/>
          </a:p>
          <a:p>
            <a:r>
              <a:rPr lang="en-US" dirty="0" smtClean="0"/>
              <a:t>Set up to run over night.  24 hours.</a:t>
            </a:r>
          </a:p>
          <a:p>
            <a:endParaRPr lang="en-US" dirty="0"/>
          </a:p>
          <a:p>
            <a:r>
              <a:rPr lang="en-US" dirty="0" smtClean="0"/>
              <a:t>We will collect data tomorrow and finish with Cell Communication for the QUEST.</a:t>
            </a:r>
            <a:endParaRPr lang="en-US" dirty="0"/>
          </a:p>
        </p:txBody>
      </p:sp>
    </p:spTree>
    <p:extLst>
      <p:ext uri="{BB962C8B-B14F-4D97-AF65-F5344CB8AC3E}">
        <p14:creationId xmlns:p14="http://schemas.microsoft.com/office/powerpoint/2010/main" val="27885430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Osmosis/Diffusion Lab Part 2:  Solutions in Disguise</a:t>
            </a:r>
            <a:endParaRPr lang="en-US" dirty="0"/>
          </a:p>
        </p:txBody>
      </p:sp>
      <p:sp>
        <p:nvSpPr>
          <p:cNvPr id="3" name="Content Placeholder 2"/>
          <p:cNvSpPr>
            <a:spLocks noGrp="1"/>
          </p:cNvSpPr>
          <p:nvPr>
            <p:ph sz="quarter" idx="1"/>
          </p:nvPr>
        </p:nvSpPr>
        <p:spPr>
          <a:xfrm>
            <a:off x="152400" y="1447800"/>
            <a:ext cx="8991600" cy="5029200"/>
          </a:xfrm>
        </p:spPr>
        <p:txBody>
          <a:bodyPr>
            <a:normAutofit/>
          </a:bodyPr>
          <a:lstStyle/>
          <a:p>
            <a:r>
              <a:rPr lang="en-US" sz="4000" dirty="0" smtClean="0"/>
              <a:t> Day Two:  </a:t>
            </a:r>
          </a:p>
          <a:p>
            <a:pPr lvl="2"/>
            <a:r>
              <a:rPr lang="en-US" sz="4000" dirty="0" smtClean="0"/>
              <a:t>Collect data.</a:t>
            </a:r>
          </a:p>
          <a:p>
            <a:pPr lvl="2"/>
            <a:r>
              <a:rPr lang="en-US" sz="4000" dirty="0" smtClean="0"/>
              <a:t>Put solutions in order and compare to Mrs. </a:t>
            </a:r>
            <a:r>
              <a:rPr lang="en-US" sz="4000" dirty="0" err="1" smtClean="0"/>
              <a:t>Handest’s</a:t>
            </a:r>
            <a:r>
              <a:rPr lang="en-US" sz="4000" dirty="0" smtClean="0"/>
              <a:t> concentrations.</a:t>
            </a:r>
          </a:p>
          <a:p>
            <a:pPr lvl="2"/>
            <a:r>
              <a:rPr lang="en-US" sz="4000" dirty="0" smtClean="0"/>
              <a:t>Calculate Water Potential of all solutions.</a:t>
            </a:r>
          </a:p>
          <a:p>
            <a:pPr lvl="2"/>
            <a:r>
              <a:rPr lang="en-US" sz="4000" dirty="0" smtClean="0"/>
              <a:t>Discuss lab posting.</a:t>
            </a:r>
          </a:p>
          <a:p>
            <a:pPr marL="320040" lvl="1" indent="0">
              <a:buNone/>
            </a:pPr>
            <a:endParaRPr lang="en-US" sz="4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t>2 Main Cell Types</a:t>
            </a:r>
          </a:p>
        </p:txBody>
      </p:sp>
      <p:sp>
        <p:nvSpPr>
          <p:cNvPr id="6147" name="Rectangle 3"/>
          <p:cNvSpPr>
            <a:spLocks noGrp="1" noChangeArrowheads="1"/>
          </p:cNvSpPr>
          <p:nvPr>
            <p:ph type="body" idx="1"/>
          </p:nvPr>
        </p:nvSpPr>
        <p:spPr>
          <a:xfrm>
            <a:off x="381000" y="1371600"/>
            <a:ext cx="8305800" cy="4648200"/>
          </a:xfrm>
        </p:spPr>
        <p:txBody>
          <a:bodyPr>
            <a:noAutofit/>
          </a:bodyPr>
          <a:lstStyle/>
          <a:p>
            <a:pPr eaLnBrk="1" hangingPunct="1">
              <a:lnSpc>
                <a:spcPct val="90000"/>
              </a:lnSpc>
            </a:pPr>
            <a:r>
              <a:rPr lang="en-US" sz="2800" dirty="0" smtClean="0"/>
              <a:t>Prokaryotes</a:t>
            </a:r>
          </a:p>
          <a:p>
            <a:pPr lvl="1" eaLnBrk="1" hangingPunct="1">
              <a:lnSpc>
                <a:spcPct val="90000"/>
              </a:lnSpc>
            </a:pPr>
            <a:r>
              <a:rPr lang="en-US" sz="2800" dirty="0" smtClean="0"/>
              <a:t>No nucleus or membrane-bound organelles</a:t>
            </a:r>
          </a:p>
          <a:p>
            <a:pPr lvl="1" eaLnBrk="1" hangingPunct="1">
              <a:lnSpc>
                <a:spcPct val="90000"/>
              </a:lnSpc>
            </a:pPr>
            <a:r>
              <a:rPr lang="en-US" sz="2800" dirty="0" smtClean="0"/>
              <a:t>Has a region called the </a:t>
            </a:r>
            <a:r>
              <a:rPr lang="en-US" sz="2800" dirty="0" err="1" smtClean="0"/>
              <a:t>nucleoid</a:t>
            </a:r>
            <a:r>
              <a:rPr lang="en-US" sz="2800" dirty="0" smtClean="0"/>
              <a:t> for its genetic material</a:t>
            </a:r>
          </a:p>
          <a:p>
            <a:pPr lvl="1" eaLnBrk="1" hangingPunct="1">
              <a:lnSpc>
                <a:spcPct val="90000"/>
              </a:lnSpc>
            </a:pPr>
            <a:r>
              <a:rPr lang="en-US" sz="2800" dirty="0" smtClean="0"/>
              <a:t>Only </a:t>
            </a:r>
            <a:r>
              <a:rPr lang="en-US" sz="2800" dirty="0" err="1" smtClean="0"/>
              <a:t>Archaeabacteria</a:t>
            </a:r>
            <a:r>
              <a:rPr lang="en-US" sz="2800" dirty="0" smtClean="0"/>
              <a:t> and Bacteria are prokaryotic</a:t>
            </a:r>
          </a:p>
          <a:p>
            <a:pPr eaLnBrk="1" hangingPunct="1">
              <a:lnSpc>
                <a:spcPct val="90000"/>
              </a:lnSpc>
            </a:pPr>
            <a:r>
              <a:rPr lang="en-US" sz="2800" dirty="0" smtClean="0"/>
              <a:t>Eukaryotes</a:t>
            </a:r>
          </a:p>
          <a:p>
            <a:pPr lvl="1" eaLnBrk="1" hangingPunct="1">
              <a:lnSpc>
                <a:spcPct val="90000"/>
              </a:lnSpc>
            </a:pPr>
            <a:r>
              <a:rPr lang="en-US" sz="2800" dirty="0" smtClean="0"/>
              <a:t>Have a nucleus and an array of membrane-bound organelles</a:t>
            </a:r>
          </a:p>
          <a:p>
            <a:pPr lvl="1" eaLnBrk="1" hangingPunct="1">
              <a:lnSpc>
                <a:spcPct val="90000"/>
              </a:lnSpc>
            </a:pPr>
            <a:r>
              <a:rPr lang="en-US" sz="2800" dirty="0" smtClean="0"/>
              <a:t>Because of the membrane system, cell parts are compartmentalized and division of labor is more efficient.  All organelles work together to help the cell function.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diamond(in)">
                                      <p:cBhvr>
                                        <p:cTn id="7" dur="20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diamond(in)">
                                      <p:cBhvr>
                                        <p:cTn id="12" dur="2000"/>
                                        <p:tgtEl>
                                          <p:spTgt spid="61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diamond(in)">
                                      <p:cBhvr>
                                        <p:cTn id="17" dur="2000"/>
                                        <p:tgtEl>
                                          <p:spTgt spid="61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6147">
                                            <p:txEl>
                                              <p:pRg st="3" end="3"/>
                                            </p:txEl>
                                          </p:spTgt>
                                        </p:tgtEl>
                                        <p:attrNameLst>
                                          <p:attrName>style.visibility</p:attrName>
                                        </p:attrNameLst>
                                      </p:cBhvr>
                                      <p:to>
                                        <p:strVal val="visible"/>
                                      </p:to>
                                    </p:set>
                                    <p:animEffect transition="in" filter="diamond(in)">
                                      <p:cBhvr>
                                        <p:cTn id="22" dur="2000"/>
                                        <p:tgtEl>
                                          <p:spTgt spid="614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6147">
                                            <p:txEl>
                                              <p:pRg st="4" end="4"/>
                                            </p:txEl>
                                          </p:spTgt>
                                        </p:tgtEl>
                                        <p:attrNameLst>
                                          <p:attrName>style.visibility</p:attrName>
                                        </p:attrNameLst>
                                      </p:cBhvr>
                                      <p:to>
                                        <p:strVal val="visible"/>
                                      </p:to>
                                    </p:set>
                                    <p:animEffect transition="in" filter="diamond(in)">
                                      <p:cBhvr>
                                        <p:cTn id="27" dur="2000"/>
                                        <p:tgtEl>
                                          <p:spTgt spid="614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6147">
                                            <p:txEl>
                                              <p:pRg st="5" end="5"/>
                                            </p:txEl>
                                          </p:spTgt>
                                        </p:tgtEl>
                                        <p:attrNameLst>
                                          <p:attrName>style.visibility</p:attrName>
                                        </p:attrNameLst>
                                      </p:cBhvr>
                                      <p:to>
                                        <p:strVal val="visible"/>
                                      </p:to>
                                    </p:set>
                                    <p:animEffect transition="in" filter="diamond(in)">
                                      <p:cBhvr>
                                        <p:cTn id="32" dur="2000"/>
                                        <p:tgtEl>
                                          <p:spTgt spid="614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6147">
                                            <p:txEl>
                                              <p:pRg st="6" end="6"/>
                                            </p:txEl>
                                          </p:spTgt>
                                        </p:tgtEl>
                                        <p:attrNameLst>
                                          <p:attrName>style.visibility</p:attrName>
                                        </p:attrNameLst>
                                      </p:cBhvr>
                                      <p:to>
                                        <p:strVal val="visible"/>
                                      </p:to>
                                    </p:set>
                                    <p:animEffect transition="in" filter="diamond(in)">
                                      <p:cBhvr>
                                        <p:cTn id="37" dur="2000"/>
                                        <p:tgtEl>
                                          <p:spTgt spid="614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Cell Communication </a:t>
            </a:r>
            <a:r>
              <a:rPr lang="en-US" dirty="0"/>
              <a:t>N</a:t>
            </a:r>
            <a:r>
              <a:rPr lang="en-US" dirty="0" smtClean="0"/>
              <a:t>otes/  Interactions	</a:t>
            </a:r>
            <a:endParaRPr lang="en-US" dirty="0"/>
          </a:p>
        </p:txBody>
      </p:sp>
      <p:sp>
        <p:nvSpPr>
          <p:cNvPr id="3" name="Content Placeholder 2"/>
          <p:cNvSpPr>
            <a:spLocks noGrp="1"/>
          </p:cNvSpPr>
          <p:nvPr>
            <p:ph sz="quarter" idx="1"/>
          </p:nvPr>
        </p:nvSpPr>
        <p:spPr/>
        <p:txBody>
          <a:bodyPr>
            <a:normAutofit fontScale="92500"/>
          </a:bodyPr>
          <a:lstStyle/>
          <a:p>
            <a:r>
              <a:rPr lang="en-US" sz="3200" dirty="0" smtClean="0"/>
              <a:t>Pathways with Friends </a:t>
            </a:r>
          </a:p>
          <a:p>
            <a:r>
              <a:rPr lang="en-US" sz="3200" dirty="0" smtClean="0"/>
              <a:t>Summarize the activity by thinking about some of </a:t>
            </a:r>
            <a:r>
              <a:rPr lang="en-US" sz="3200" smtClean="0"/>
              <a:t>these conclusion questions</a:t>
            </a:r>
            <a:r>
              <a:rPr lang="en-US" sz="3200" dirty="0" smtClean="0"/>
              <a:t>:</a:t>
            </a:r>
          </a:p>
          <a:p>
            <a:pPr lvl="1"/>
            <a:r>
              <a:rPr lang="en-US" sz="3200" dirty="0" smtClean="0"/>
              <a:t>How did you recognize where to go?</a:t>
            </a:r>
          </a:p>
          <a:p>
            <a:pPr lvl="1"/>
            <a:r>
              <a:rPr lang="en-US" sz="3200" dirty="0" smtClean="0"/>
              <a:t>How does this model cell communication?</a:t>
            </a:r>
          </a:p>
          <a:p>
            <a:pPr lvl="1"/>
            <a:r>
              <a:rPr lang="en-US" sz="3200" dirty="0" smtClean="0"/>
              <a:t>What effect did joining the pathway have on you?  </a:t>
            </a:r>
          </a:p>
          <a:p>
            <a:pPr lvl="1"/>
            <a:r>
              <a:rPr lang="en-US" sz="3200" dirty="0" smtClean="0"/>
              <a:t>What problems did you encounter?</a:t>
            </a:r>
          </a:p>
          <a:p>
            <a:pPr lvl="1"/>
            <a:r>
              <a:rPr lang="en-US" sz="3200" dirty="0" smtClean="0"/>
              <a:t>What would have happened if someone did not do their job or simply were not present?</a:t>
            </a:r>
            <a:endParaRPr lang="en-US" sz="3200" dirty="0"/>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09600" y="152400"/>
            <a:ext cx="7772400" cy="1143000"/>
          </a:xfrm>
        </p:spPr>
        <p:txBody>
          <a:bodyPr/>
          <a:lstStyle/>
          <a:p>
            <a:pPr eaLnBrk="1" hangingPunct="1"/>
            <a:r>
              <a:rPr lang="en-US" dirty="0" smtClean="0"/>
              <a:t>Cell Communication</a:t>
            </a:r>
          </a:p>
        </p:txBody>
      </p:sp>
      <p:sp>
        <p:nvSpPr>
          <p:cNvPr id="62467" name="Rectangle 3"/>
          <p:cNvSpPr>
            <a:spLocks noGrp="1" noChangeArrowheads="1"/>
          </p:cNvSpPr>
          <p:nvPr>
            <p:ph type="body" idx="1"/>
          </p:nvPr>
        </p:nvSpPr>
        <p:spPr>
          <a:xfrm>
            <a:off x="566738" y="1219200"/>
            <a:ext cx="8001000" cy="5410200"/>
          </a:xfrm>
        </p:spPr>
        <p:txBody>
          <a:bodyPr>
            <a:noAutofit/>
          </a:bodyPr>
          <a:lstStyle/>
          <a:p>
            <a:pPr>
              <a:lnSpc>
                <a:spcPct val="90000"/>
              </a:lnSpc>
            </a:pPr>
            <a:r>
              <a:rPr lang="en-US" sz="2800" dirty="0" smtClean="0"/>
              <a:t>Involves transduction of stimulatory or inhibitory signals from other cells, organisms or the environment</a:t>
            </a:r>
          </a:p>
          <a:p>
            <a:pPr>
              <a:lnSpc>
                <a:spcPct val="90000"/>
              </a:lnSpc>
              <a:buNone/>
            </a:pPr>
            <a:endParaRPr lang="en-US" sz="2800" dirty="0" smtClean="0"/>
          </a:p>
          <a:p>
            <a:pPr eaLnBrk="1" hangingPunct="1">
              <a:lnSpc>
                <a:spcPct val="90000"/>
              </a:lnSpc>
            </a:pPr>
            <a:r>
              <a:rPr lang="en-US" sz="2800" dirty="0" smtClean="0"/>
              <a:t>Believed to have evolved in prokaryotes and single-celled eukaryotes</a:t>
            </a:r>
          </a:p>
          <a:p>
            <a:pPr eaLnBrk="1" hangingPunct="1">
              <a:lnSpc>
                <a:spcPct val="90000"/>
              </a:lnSpc>
              <a:buNone/>
            </a:pPr>
            <a:endParaRPr lang="en-US" sz="2800" dirty="0" smtClean="0"/>
          </a:p>
          <a:p>
            <a:pPr eaLnBrk="1" hangingPunct="1">
              <a:lnSpc>
                <a:spcPct val="90000"/>
              </a:lnSpc>
            </a:pPr>
            <a:r>
              <a:rPr lang="en-US" sz="2800" dirty="0" smtClean="0"/>
              <a:t>Single-celled organisms</a:t>
            </a:r>
          </a:p>
          <a:p>
            <a:pPr lvl="1">
              <a:lnSpc>
                <a:spcPct val="90000"/>
              </a:lnSpc>
            </a:pPr>
            <a:r>
              <a:rPr lang="en-US" dirty="0" smtClean="0"/>
              <a:t>Bacteria use communication in quorum sensing</a:t>
            </a:r>
          </a:p>
          <a:p>
            <a:pPr lvl="2">
              <a:lnSpc>
                <a:spcPct val="90000"/>
              </a:lnSpc>
            </a:pPr>
            <a:r>
              <a:rPr lang="en-US" dirty="0" smtClean="0"/>
              <a:t>Short distance communication using local regulators</a:t>
            </a:r>
          </a:p>
          <a:p>
            <a:pPr lvl="2">
              <a:lnSpc>
                <a:spcPct val="90000"/>
              </a:lnSpc>
            </a:pPr>
            <a:r>
              <a:rPr lang="en-US" dirty="0" smtClean="0"/>
              <a:t>Secrete small </a:t>
            </a:r>
            <a:r>
              <a:rPr lang="en-US" dirty="0" err="1" smtClean="0"/>
              <a:t>moelcules</a:t>
            </a:r>
            <a:r>
              <a:rPr lang="en-US" dirty="0" smtClean="0"/>
              <a:t> that other bacteria can detect</a:t>
            </a:r>
          </a:p>
          <a:p>
            <a:pPr lvl="2">
              <a:lnSpc>
                <a:spcPct val="90000"/>
              </a:lnSpc>
            </a:pPr>
            <a:r>
              <a:rPr lang="en-US" dirty="0" smtClean="0"/>
              <a:t>Allows monitoring of local density of cells</a:t>
            </a:r>
          </a:p>
          <a:p>
            <a:pPr lvl="2">
              <a:lnSpc>
                <a:spcPct val="90000"/>
              </a:lnSpc>
            </a:pPr>
            <a:r>
              <a:rPr lang="en-US" dirty="0" smtClean="0"/>
              <a:t>Bacteria can then coordinate activities that are beneficial for a large number of cells</a:t>
            </a:r>
          </a:p>
          <a:p>
            <a:pPr lvl="2">
              <a:lnSpc>
                <a:spcPct val="90000"/>
              </a:lnSpc>
            </a:pPr>
            <a:r>
              <a:rPr lang="en-US" dirty="0" smtClean="0"/>
              <a:t>Ex: Fuzzy teeth(</a:t>
            </a:r>
            <a:r>
              <a:rPr lang="en-US" dirty="0" err="1" smtClean="0"/>
              <a:t>biofilm</a:t>
            </a:r>
            <a:r>
              <a:rPr lang="en-US" dirty="0" smtClean="0"/>
              <a:t>)</a:t>
            </a:r>
          </a:p>
          <a:p>
            <a:pPr lvl="1">
              <a:lnSpc>
                <a:spcPct val="90000"/>
              </a:lnSpc>
            </a:pPr>
            <a:endParaRPr lang="en-US" dirty="0" smtClean="0"/>
          </a:p>
          <a:p>
            <a:pPr eaLnBrk="1" hangingPunct="1">
              <a:lnSpc>
                <a:spcPct val="90000"/>
              </a:lnSpc>
            </a:pPr>
            <a:endParaRPr lang="en-US" sz="2800" dirty="0"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839200" cy="457200"/>
          </a:xfrm>
        </p:spPr>
        <p:txBody>
          <a:bodyPr>
            <a:normAutofit fontScale="90000"/>
          </a:bodyPr>
          <a:lstStyle/>
          <a:p>
            <a:pPr algn="ctr"/>
            <a:r>
              <a:rPr lang="en-US" sz="3100" b="1" dirty="0" smtClean="0"/>
              <a:t>Cell Communication Articles:  read like a detective/ Interactions</a:t>
            </a:r>
            <a:endParaRPr lang="en-US" sz="3100" b="1" dirty="0"/>
          </a:p>
        </p:txBody>
      </p:sp>
      <p:sp>
        <p:nvSpPr>
          <p:cNvPr id="3" name="Content Placeholder 2"/>
          <p:cNvSpPr>
            <a:spLocks noGrp="1"/>
          </p:cNvSpPr>
          <p:nvPr>
            <p:ph sz="quarter" idx="1"/>
          </p:nvPr>
        </p:nvSpPr>
        <p:spPr>
          <a:xfrm>
            <a:off x="0" y="914400"/>
            <a:ext cx="9144000" cy="5867400"/>
          </a:xfrm>
        </p:spPr>
        <p:txBody>
          <a:bodyPr>
            <a:normAutofit fontScale="70000" lnSpcReduction="20000"/>
          </a:bodyPr>
          <a:lstStyle/>
          <a:p>
            <a:pPr marL="0" indent="0" algn="ctr">
              <a:buNone/>
            </a:pPr>
            <a:r>
              <a:rPr lang="en-US" sz="3200" b="1" dirty="0" smtClean="0"/>
              <a:t>Highlight </a:t>
            </a:r>
            <a:r>
              <a:rPr lang="en-US" sz="3200" b="1" dirty="0"/>
              <a:t>information </a:t>
            </a:r>
            <a:r>
              <a:rPr lang="en-US" sz="3200" b="1" dirty="0" smtClean="0"/>
              <a:t>on your </a:t>
            </a:r>
            <a:r>
              <a:rPr lang="en-US" sz="3200" b="1" dirty="0"/>
              <a:t>articles that could be used to write a FULL answer the questions </a:t>
            </a:r>
            <a:r>
              <a:rPr lang="en-US" sz="3200" b="1" dirty="0" smtClean="0"/>
              <a:t>below.  Paste the highlighted articles into your notebook </a:t>
            </a:r>
            <a:endParaRPr lang="en-US" sz="3200" b="1" dirty="0"/>
          </a:p>
          <a:p>
            <a:pPr algn="ctr"/>
            <a:endParaRPr lang="en-US" dirty="0" smtClean="0"/>
          </a:p>
          <a:p>
            <a:pPr algn="ctr"/>
            <a:r>
              <a:rPr lang="en-US" sz="2900" dirty="0" smtClean="0"/>
              <a:t>“What is Biofilm?”</a:t>
            </a:r>
          </a:p>
          <a:p>
            <a:pPr algn="ctr"/>
            <a:r>
              <a:rPr lang="en-US" sz="2900" b="1" dirty="0" smtClean="0"/>
              <a:t>Question:  Why is it difficult to treat periodontal disease with</a:t>
            </a:r>
          </a:p>
          <a:p>
            <a:pPr algn="ctr">
              <a:buNone/>
            </a:pPr>
            <a:r>
              <a:rPr lang="en-US" sz="2900" b="1" dirty="0" smtClean="0"/>
              <a:t>antibiotics?  How could scientists adjust antibiotics to more completely address the problem? </a:t>
            </a:r>
          </a:p>
          <a:p>
            <a:pPr algn="ctr">
              <a:buNone/>
            </a:pPr>
            <a:endParaRPr lang="en-US" sz="2900" b="1" dirty="0" smtClean="0"/>
          </a:p>
          <a:p>
            <a:pPr algn="ctr"/>
            <a:r>
              <a:rPr lang="en-US" sz="2900" dirty="0" smtClean="0"/>
              <a:t>“How can adrenaline help you lift a 3,500-pound car?”</a:t>
            </a:r>
          </a:p>
          <a:p>
            <a:pPr algn="ctr"/>
            <a:r>
              <a:rPr lang="en-US" sz="2900" b="1" dirty="0" smtClean="0"/>
              <a:t>Question:  How has adrenaline production helped </a:t>
            </a:r>
            <a:r>
              <a:rPr lang="en-US" sz="2900" b="1" u="sng" dirty="0" err="1" smtClean="0"/>
              <a:t>multicellular</a:t>
            </a:r>
            <a:r>
              <a:rPr lang="en-US" sz="2900" b="1" u="sng" dirty="0" smtClean="0"/>
              <a:t> </a:t>
            </a:r>
            <a:r>
              <a:rPr lang="en-US" sz="2900" b="1" dirty="0" smtClean="0"/>
              <a:t>organisms survive?</a:t>
            </a:r>
          </a:p>
          <a:p>
            <a:pPr algn="ctr"/>
            <a:endParaRPr lang="en-US" dirty="0" smtClean="0"/>
          </a:p>
          <a:p>
            <a:pPr algn="ctr">
              <a:buNone/>
            </a:pPr>
            <a:r>
              <a:rPr lang="en-US" dirty="0" smtClean="0"/>
              <a:t> </a:t>
            </a:r>
          </a:p>
          <a:p>
            <a:pPr algn="ctr">
              <a:buNone/>
            </a:pPr>
            <a:r>
              <a:rPr lang="en-US" sz="3200" b="1" dirty="0" smtClean="0"/>
              <a:t> AS A TABLE discuss the questions and your highlights.  Write a group answer to both questions using the evidence from the articles, notes and your reasoning.  </a:t>
            </a:r>
          </a:p>
          <a:p>
            <a:pPr algn="ctr">
              <a:buNone/>
            </a:pPr>
            <a:r>
              <a:rPr lang="en-US" sz="3200" b="1" dirty="0" smtClean="0"/>
              <a:t>Put all names on the sheet and turn in to the substitute teacher.  </a:t>
            </a:r>
          </a:p>
          <a:p>
            <a:pPr algn="ctr">
              <a:buNone/>
            </a:pPr>
            <a:r>
              <a:rPr lang="en-US" sz="3200" dirty="0" smtClean="0"/>
              <a:t> </a:t>
            </a:r>
            <a:endParaRPr lang="en-US" sz="3200" dirty="0"/>
          </a:p>
        </p:txBody>
      </p:sp>
    </p:spTree>
    <p:extLst>
      <p:ext uri="{BB962C8B-B14F-4D97-AF65-F5344CB8AC3E}">
        <p14:creationId xmlns:p14="http://schemas.microsoft.com/office/powerpoint/2010/main" val="195828317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Multicellular</a:t>
            </a:r>
            <a:r>
              <a:rPr lang="en-US" dirty="0" smtClean="0"/>
              <a:t> Organisms</a:t>
            </a:r>
            <a:endParaRPr lang="en-US" dirty="0"/>
          </a:p>
        </p:txBody>
      </p:sp>
      <p:sp>
        <p:nvSpPr>
          <p:cNvPr id="3" name="Content Placeholder 2"/>
          <p:cNvSpPr>
            <a:spLocks noGrp="1"/>
          </p:cNvSpPr>
          <p:nvPr>
            <p:ph sz="quarter" idx="1"/>
          </p:nvPr>
        </p:nvSpPr>
        <p:spPr>
          <a:xfrm>
            <a:off x="152400" y="1447800"/>
            <a:ext cx="8534400" cy="5181600"/>
          </a:xfrm>
        </p:spPr>
        <p:txBody>
          <a:bodyPr>
            <a:normAutofit/>
          </a:bodyPr>
          <a:lstStyle/>
          <a:p>
            <a:pPr>
              <a:lnSpc>
                <a:spcPct val="90000"/>
              </a:lnSpc>
            </a:pPr>
            <a:r>
              <a:rPr lang="en-US" sz="2800" dirty="0" smtClean="0"/>
              <a:t>Coordinate activities of individual cells to support function of organism as a whole</a:t>
            </a:r>
          </a:p>
          <a:p>
            <a:pPr lvl="1">
              <a:lnSpc>
                <a:spcPct val="90000"/>
              </a:lnSpc>
            </a:pPr>
            <a:r>
              <a:rPr lang="en-US" dirty="0" smtClean="0"/>
              <a:t>Ex: Epinephrine (adrenaline) stimulation of glycogen breakdown in animals</a:t>
            </a:r>
          </a:p>
          <a:p>
            <a:pPr lvl="2">
              <a:lnSpc>
                <a:spcPct val="90000"/>
              </a:lnSpc>
            </a:pPr>
            <a:r>
              <a:rPr lang="en-US" dirty="0" smtClean="0"/>
              <a:t>Epinephrine activates an enzyme for glycogen breakdown by contact with the cells</a:t>
            </a:r>
          </a:p>
          <a:p>
            <a:pPr lvl="2">
              <a:lnSpc>
                <a:spcPct val="90000"/>
              </a:lnSpc>
            </a:pPr>
            <a:r>
              <a:rPr lang="en-US" dirty="0" smtClean="0"/>
              <a:t>Provides immediate energy for cells</a:t>
            </a:r>
          </a:p>
          <a:p>
            <a:pPr lvl="2">
              <a:lnSpc>
                <a:spcPct val="90000"/>
              </a:lnSpc>
            </a:pPr>
            <a:r>
              <a:rPr lang="en-US" dirty="0" smtClean="0"/>
              <a:t>Allows for “fight or flight” response to take place</a:t>
            </a:r>
          </a:p>
          <a:p>
            <a:pPr>
              <a:lnSpc>
                <a:spcPct val="90000"/>
              </a:lnSpc>
            </a:pPr>
            <a:endParaRPr lang="en-US" sz="2800" dirty="0" smtClean="0"/>
          </a:p>
          <a:p>
            <a:pPr>
              <a:lnSpc>
                <a:spcPct val="90000"/>
              </a:lnSpc>
            </a:pPr>
            <a:r>
              <a:rPr lang="en-US" sz="2800" dirty="0" smtClean="0"/>
              <a:t>Cells communicate by </a:t>
            </a:r>
            <a:r>
              <a:rPr lang="en-US" sz="2800" u="sng" dirty="0" smtClean="0"/>
              <a:t>cell-to-cell </a:t>
            </a:r>
            <a:r>
              <a:rPr lang="en-US" sz="2800" dirty="0" smtClean="0"/>
              <a:t>contact</a:t>
            </a:r>
          </a:p>
          <a:p>
            <a:pPr lvl="1">
              <a:lnSpc>
                <a:spcPct val="90000"/>
              </a:lnSpc>
            </a:pPr>
            <a:r>
              <a:rPr lang="en-US" dirty="0" err="1" smtClean="0"/>
              <a:t>Plasmodesmata</a:t>
            </a:r>
            <a:r>
              <a:rPr lang="en-US" dirty="0" smtClean="0"/>
              <a:t> of plant cells, gap junctions, surface of immunity cells</a:t>
            </a:r>
          </a:p>
          <a:p>
            <a:pPr>
              <a:lnSpc>
                <a:spcPct val="90000"/>
              </a:lnSpc>
            </a:pPr>
            <a:r>
              <a:rPr lang="en-US" sz="2800" dirty="0" smtClean="0"/>
              <a:t>Have evolved the ability to do </a:t>
            </a:r>
            <a:r>
              <a:rPr lang="en-US" sz="2800" u="sng" dirty="0" smtClean="0"/>
              <a:t>distance signaling</a:t>
            </a:r>
          </a:p>
          <a:p>
            <a:pPr lvl="1">
              <a:lnSpc>
                <a:spcPct val="90000"/>
              </a:lnSpc>
            </a:pPr>
            <a:r>
              <a:rPr lang="en-US" dirty="0" smtClean="0"/>
              <a:t>Endocrine system, Nerve synapse, Cell secretions</a:t>
            </a:r>
          </a:p>
          <a:p>
            <a:pPr lvl="2">
              <a:lnSpc>
                <a:spcPct val="90000"/>
              </a:lnSpc>
            </a:pPr>
            <a:r>
              <a:rPr lang="en-US" dirty="0" smtClean="0"/>
              <a:t>Ex: Insulin, HGH, Thyroid hormone, testosterone and estrogen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barn(inVertical)">
                                      <p:cBhvr>
                                        <p:cTn id="24" dur="500"/>
                                        <p:tgtEl>
                                          <p:spTgt spid="3">
                                            <p:txEl>
                                              <p:pRg st="6" end="6"/>
                                            </p:txEl>
                                          </p:spTgt>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barn(inVertical)">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barn(inVertical)">
                                      <p:cBhvr>
                                        <p:cTn id="32" dur="500"/>
                                        <p:tgtEl>
                                          <p:spTgt spid="3">
                                            <p:txEl>
                                              <p:pRg st="8" end="8"/>
                                            </p:txEl>
                                          </p:spTgt>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barn(inVertical)">
                                      <p:cBhvr>
                                        <p:cTn id="35" dur="500"/>
                                        <p:tgtEl>
                                          <p:spTgt spid="3">
                                            <p:txEl>
                                              <p:pRg st="9" end="9"/>
                                            </p:txEl>
                                          </p:spTgt>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3">
                                            <p:txEl>
                                              <p:pRg st="10" end="10"/>
                                            </p:txEl>
                                          </p:spTgt>
                                        </p:tgtEl>
                                        <p:attrNameLst>
                                          <p:attrName>style.visibility</p:attrName>
                                        </p:attrNameLst>
                                      </p:cBhvr>
                                      <p:to>
                                        <p:strVal val="visible"/>
                                      </p:to>
                                    </p:set>
                                    <p:animEffect transition="in" filter="barn(inVertical)">
                                      <p:cBhvr>
                                        <p:cTn id="38"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9556" name="Picture 20" descr="11_04DirectContact-U"/>
          <p:cNvPicPr>
            <a:picLocks noChangeAspect="1" noChangeArrowheads="1"/>
          </p:cNvPicPr>
          <p:nvPr/>
        </p:nvPicPr>
        <p:blipFill>
          <a:blip r:embed="rId3" cstate="print"/>
          <a:srcRect/>
          <a:stretch>
            <a:fillRect/>
          </a:stretch>
        </p:blipFill>
        <p:spPr bwMode="auto">
          <a:xfrm>
            <a:off x="1309688" y="136525"/>
            <a:ext cx="6524625" cy="6584950"/>
          </a:xfrm>
          <a:prstGeom prst="rect">
            <a:avLst/>
          </a:prstGeom>
          <a:noFill/>
        </p:spPr>
      </p:pic>
      <p:sp>
        <p:nvSpPr>
          <p:cNvPr id="449539" name="Rectangle 3"/>
          <p:cNvSpPr>
            <a:spLocks noGrp="1" noChangeArrowheads="1"/>
          </p:cNvSpPr>
          <p:nvPr>
            <p:ph type="ctrTitle"/>
          </p:nvPr>
        </p:nvSpPr>
        <p:spPr bwMode="auto">
          <a:xfrm>
            <a:off x="152400" y="0"/>
            <a:ext cx="1981200" cy="304800"/>
          </a:xfrm>
          <a:noFill/>
          <a:ln w="3175">
            <a:miter lim="800000"/>
            <a:headEnd/>
            <a:tailEnd/>
          </a:ln>
        </p:spPr>
        <p:txBody>
          <a:bodyPr vert="horz" wrap="square" lIns="91440" tIns="45720" rIns="91440" bIns="45720" numCol="1" anchor="t" anchorCtr="0" compatLnSpc="1">
            <a:prstTxWarp prst="textNoShape">
              <a:avLst/>
            </a:prstTxWarp>
          </a:bodyPr>
          <a:lstStyle/>
          <a:p>
            <a:pPr algn="l"/>
            <a:r>
              <a:rPr lang="en-US" sz="1200">
                <a:latin typeface="Arial" charset="0"/>
              </a:rPr>
              <a:t>Figure 11.4</a:t>
            </a:r>
          </a:p>
        </p:txBody>
      </p:sp>
      <p:sp>
        <p:nvSpPr>
          <p:cNvPr id="449540" name="Text Box 4"/>
          <p:cNvSpPr txBox="1">
            <a:spLocks noChangeArrowheads="1"/>
          </p:cNvSpPr>
          <p:nvPr/>
        </p:nvSpPr>
        <p:spPr bwMode="auto">
          <a:xfrm>
            <a:off x="3527425" y="133350"/>
            <a:ext cx="2444750" cy="336550"/>
          </a:xfrm>
          <a:prstGeom prst="rect">
            <a:avLst/>
          </a:prstGeom>
          <a:noFill/>
          <a:ln w="9525">
            <a:noFill/>
            <a:miter lim="800000"/>
            <a:headEnd/>
            <a:tailEnd/>
          </a:ln>
          <a:effectLst/>
        </p:spPr>
        <p:txBody>
          <a:bodyPr wrap="none" lIns="0" tIns="0" rIns="0" bIns="0"/>
          <a:lstStyle/>
          <a:p>
            <a:r>
              <a:rPr lang="en-US" sz="1800" b="1">
                <a:latin typeface="Arial" charset="0"/>
              </a:rPr>
              <a:t>Plasma membranes</a:t>
            </a:r>
          </a:p>
        </p:txBody>
      </p:sp>
      <p:sp>
        <p:nvSpPr>
          <p:cNvPr id="449550" name="Text Box 14"/>
          <p:cNvSpPr txBox="1">
            <a:spLocks noChangeArrowheads="1"/>
          </p:cNvSpPr>
          <p:nvPr/>
        </p:nvSpPr>
        <p:spPr bwMode="auto">
          <a:xfrm>
            <a:off x="1893888" y="2403475"/>
            <a:ext cx="2338387" cy="560388"/>
          </a:xfrm>
          <a:prstGeom prst="rect">
            <a:avLst/>
          </a:prstGeom>
          <a:noFill/>
          <a:ln w="9525">
            <a:noFill/>
            <a:miter lim="800000"/>
            <a:headEnd/>
            <a:tailEnd/>
          </a:ln>
          <a:effectLst/>
        </p:spPr>
        <p:txBody>
          <a:bodyPr wrap="none" lIns="0" tIns="0" rIns="0" bIns="0"/>
          <a:lstStyle/>
          <a:p>
            <a:pPr algn="ctr"/>
            <a:r>
              <a:rPr lang="en-US" sz="1800" b="1">
                <a:latin typeface="Arial" charset="0"/>
              </a:rPr>
              <a:t>Gap junctions</a:t>
            </a:r>
            <a:br>
              <a:rPr lang="en-US" sz="1800" b="1">
                <a:latin typeface="Arial" charset="0"/>
              </a:rPr>
            </a:br>
            <a:r>
              <a:rPr lang="en-US" sz="1800" b="1">
                <a:latin typeface="Arial" charset="0"/>
              </a:rPr>
              <a:t>between animal cells</a:t>
            </a:r>
          </a:p>
        </p:txBody>
      </p:sp>
      <p:sp>
        <p:nvSpPr>
          <p:cNvPr id="449551" name="Text Box 15"/>
          <p:cNvSpPr txBox="1">
            <a:spLocks noChangeArrowheads="1"/>
          </p:cNvSpPr>
          <p:nvPr/>
        </p:nvSpPr>
        <p:spPr bwMode="auto">
          <a:xfrm>
            <a:off x="5156200" y="2409825"/>
            <a:ext cx="2338388" cy="560388"/>
          </a:xfrm>
          <a:prstGeom prst="rect">
            <a:avLst/>
          </a:prstGeom>
          <a:noFill/>
          <a:ln w="9525">
            <a:noFill/>
            <a:miter lim="800000"/>
            <a:headEnd/>
            <a:tailEnd/>
          </a:ln>
          <a:effectLst/>
        </p:spPr>
        <p:txBody>
          <a:bodyPr wrap="none" lIns="0" tIns="0" rIns="0" bIns="0"/>
          <a:lstStyle/>
          <a:p>
            <a:pPr algn="ctr"/>
            <a:r>
              <a:rPr lang="en-US" sz="1800" b="1">
                <a:latin typeface="Arial" charset="0"/>
              </a:rPr>
              <a:t>Plasmodesmata</a:t>
            </a:r>
            <a:br>
              <a:rPr lang="en-US" sz="1800" b="1">
                <a:latin typeface="Arial" charset="0"/>
              </a:rPr>
            </a:br>
            <a:r>
              <a:rPr lang="en-US" sz="1800" b="1">
                <a:latin typeface="Arial" charset="0"/>
              </a:rPr>
              <a:t>between plant cells</a:t>
            </a:r>
          </a:p>
        </p:txBody>
      </p:sp>
      <p:sp>
        <p:nvSpPr>
          <p:cNvPr id="449552" name="Text Box 16"/>
          <p:cNvSpPr txBox="1">
            <a:spLocks noChangeArrowheads="1"/>
          </p:cNvSpPr>
          <p:nvPr/>
        </p:nvSpPr>
        <p:spPr bwMode="auto">
          <a:xfrm>
            <a:off x="1357313" y="3140075"/>
            <a:ext cx="1889125" cy="282575"/>
          </a:xfrm>
          <a:prstGeom prst="rect">
            <a:avLst/>
          </a:prstGeom>
          <a:noFill/>
          <a:ln w="9525">
            <a:noFill/>
            <a:miter lim="800000"/>
            <a:headEnd/>
            <a:tailEnd/>
          </a:ln>
          <a:effectLst/>
        </p:spPr>
        <p:txBody>
          <a:bodyPr wrap="none" lIns="0" tIns="0" rIns="0" bIns="0"/>
          <a:lstStyle/>
          <a:p>
            <a:r>
              <a:rPr lang="en-US" sz="1800" b="1">
                <a:latin typeface="Arial" charset="0"/>
              </a:rPr>
              <a:t>(a) Cell junctions</a:t>
            </a:r>
          </a:p>
        </p:txBody>
      </p:sp>
      <p:sp>
        <p:nvSpPr>
          <p:cNvPr id="449553" name="Text Box 17"/>
          <p:cNvSpPr txBox="1">
            <a:spLocks noChangeArrowheads="1"/>
          </p:cNvSpPr>
          <p:nvPr/>
        </p:nvSpPr>
        <p:spPr bwMode="auto">
          <a:xfrm>
            <a:off x="1363663" y="6269038"/>
            <a:ext cx="2603500" cy="309562"/>
          </a:xfrm>
          <a:prstGeom prst="rect">
            <a:avLst/>
          </a:prstGeom>
          <a:noFill/>
          <a:ln w="9525">
            <a:noFill/>
            <a:miter lim="800000"/>
            <a:headEnd/>
            <a:tailEnd/>
          </a:ln>
          <a:effectLst/>
        </p:spPr>
        <p:txBody>
          <a:bodyPr wrap="none" lIns="0" tIns="0" rIns="0" bIns="0"/>
          <a:lstStyle/>
          <a:p>
            <a:r>
              <a:rPr lang="en-US" sz="1800" b="1">
                <a:latin typeface="Arial" charset="0"/>
              </a:rPr>
              <a:t>(b) Cell-cell recognition</a:t>
            </a:r>
          </a:p>
        </p:txBody>
      </p:sp>
      <p:sp>
        <p:nvSpPr>
          <p:cNvPr id="449554" name="Line 18"/>
          <p:cNvSpPr>
            <a:spLocks noChangeShapeType="1"/>
          </p:cNvSpPr>
          <p:nvPr/>
        </p:nvSpPr>
        <p:spPr bwMode="auto">
          <a:xfrm flipH="1">
            <a:off x="4219575" y="396875"/>
            <a:ext cx="384175" cy="463550"/>
          </a:xfrm>
          <a:prstGeom prst="line">
            <a:avLst/>
          </a:prstGeom>
          <a:noFill/>
          <a:ln w="12700">
            <a:solidFill>
              <a:schemeClr val="tx1"/>
            </a:solidFill>
            <a:round/>
            <a:headEnd/>
            <a:tailEnd/>
          </a:ln>
          <a:effectLst/>
        </p:spPr>
        <p:txBody>
          <a:bodyPr wrap="none" anchor="ctr"/>
          <a:lstStyle/>
          <a:p>
            <a:endParaRPr lang="en-US"/>
          </a:p>
        </p:txBody>
      </p:sp>
      <p:sp>
        <p:nvSpPr>
          <p:cNvPr id="449555" name="Line 19"/>
          <p:cNvSpPr>
            <a:spLocks noChangeShapeType="1"/>
          </p:cNvSpPr>
          <p:nvPr/>
        </p:nvSpPr>
        <p:spPr bwMode="auto">
          <a:xfrm>
            <a:off x="4603750" y="396875"/>
            <a:ext cx="357188" cy="384175"/>
          </a:xfrm>
          <a:prstGeom prst="line">
            <a:avLst/>
          </a:prstGeom>
          <a:noFill/>
          <a:ln w="12700">
            <a:solidFill>
              <a:schemeClr val="tx1"/>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5717" name="Picture 37" descr="11_05_LocalLongDistance-U"/>
          <p:cNvPicPr>
            <a:picLocks noChangeAspect="1" noChangeArrowheads="1"/>
          </p:cNvPicPr>
          <p:nvPr/>
        </p:nvPicPr>
        <p:blipFill>
          <a:blip r:embed="rId3" cstate="print"/>
          <a:srcRect/>
          <a:stretch>
            <a:fillRect/>
          </a:stretch>
        </p:blipFill>
        <p:spPr bwMode="auto">
          <a:xfrm>
            <a:off x="296863" y="1322388"/>
            <a:ext cx="8548687" cy="4213225"/>
          </a:xfrm>
          <a:prstGeom prst="rect">
            <a:avLst/>
          </a:prstGeom>
          <a:noFill/>
        </p:spPr>
      </p:pic>
      <p:sp>
        <p:nvSpPr>
          <p:cNvPr id="455683" name="Rectangle 3"/>
          <p:cNvSpPr>
            <a:spLocks noGrp="1" noChangeArrowheads="1"/>
          </p:cNvSpPr>
          <p:nvPr>
            <p:ph type="ctrTitle"/>
          </p:nvPr>
        </p:nvSpPr>
        <p:spPr bwMode="auto">
          <a:xfrm>
            <a:off x="152400" y="0"/>
            <a:ext cx="1981200" cy="304800"/>
          </a:xfrm>
          <a:noFill/>
          <a:ln w="3175">
            <a:miter lim="800000"/>
            <a:headEnd/>
            <a:tailEnd/>
          </a:ln>
        </p:spPr>
        <p:txBody>
          <a:bodyPr vert="horz" wrap="square" lIns="91440" tIns="45720" rIns="91440" bIns="45720" numCol="1" anchor="t" anchorCtr="0" compatLnSpc="1">
            <a:prstTxWarp prst="textNoShape">
              <a:avLst/>
            </a:prstTxWarp>
          </a:bodyPr>
          <a:lstStyle/>
          <a:p>
            <a:pPr algn="l"/>
            <a:r>
              <a:rPr lang="en-US" sz="1200">
                <a:latin typeface="Arial" charset="0"/>
              </a:rPr>
              <a:t>Figure 11.5</a:t>
            </a:r>
          </a:p>
        </p:txBody>
      </p:sp>
      <p:sp>
        <p:nvSpPr>
          <p:cNvPr id="455684" name="Text Box 4"/>
          <p:cNvSpPr txBox="1">
            <a:spLocks noChangeArrowheads="1"/>
          </p:cNvSpPr>
          <p:nvPr/>
        </p:nvSpPr>
        <p:spPr bwMode="auto">
          <a:xfrm>
            <a:off x="431800" y="1441450"/>
            <a:ext cx="1055688" cy="217488"/>
          </a:xfrm>
          <a:prstGeom prst="rect">
            <a:avLst/>
          </a:prstGeom>
          <a:noFill/>
          <a:ln w="9525">
            <a:noFill/>
            <a:miter lim="800000"/>
            <a:headEnd/>
            <a:tailEnd/>
          </a:ln>
          <a:effectLst/>
        </p:spPr>
        <p:txBody>
          <a:bodyPr wrap="none" lIns="0" tIns="0" rIns="0" bIns="0"/>
          <a:lstStyle/>
          <a:p>
            <a:r>
              <a:rPr lang="en-US" sz="1000" b="1">
                <a:latin typeface="Arial" charset="0"/>
              </a:rPr>
              <a:t>Local signaling</a:t>
            </a:r>
          </a:p>
        </p:txBody>
      </p:sp>
      <p:sp>
        <p:nvSpPr>
          <p:cNvPr id="455692" name="Text Box 12"/>
          <p:cNvSpPr txBox="1">
            <a:spLocks noChangeArrowheads="1"/>
          </p:cNvSpPr>
          <p:nvPr/>
        </p:nvSpPr>
        <p:spPr bwMode="auto">
          <a:xfrm>
            <a:off x="5953125" y="1447800"/>
            <a:ext cx="1504950" cy="190500"/>
          </a:xfrm>
          <a:prstGeom prst="rect">
            <a:avLst/>
          </a:prstGeom>
          <a:noFill/>
          <a:ln w="9525">
            <a:noFill/>
            <a:miter lim="800000"/>
            <a:headEnd/>
            <a:tailEnd/>
          </a:ln>
          <a:effectLst/>
        </p:spPr>
        <p:txBody>
          <a:bodyPr wrap="none" lIns="0" tIns="0" rIns="0" bIns="0"/>
          <a:lstStyle/>
          <a:p>
            <a:r>
              <a:rPr lang="en-US" sz="1000" b="1">
                <a:latin typeface="Arial" charset="0"/>
              </a:rPr>
              <a:t>Long-distance signaling</a:t>
            </a:r>
          </a:p>
        </p:txBody>
      </p:sp>
      <p:sp>
        <p:nvSpPr>
          <p:cNvPr id="455693" name="Text Box 13"/>
          <p:cNvSpPr txBox="1">
            <a:spLocks noChangeArrowheads="1"/>
          </p:cNvSpPr>
          <p:nvPr/>
        </p:nvSpPr>
        <p:spPr bwMode="auto">
          <a:xfrm>
            <a:off x="2170113" y="1725613"/>
            <a:ext cx="698500" cy="163512"/>
          </a:xfrm>
          <a:prstGeom prst="rect">
            <a:avLst/>
          </a:prstGeom>
          <a:noFill/>
          <a:ln w="9525">
            <a:noFill/>
            <a:miter lim="800000"/>
            <a:headEnd/>
            <a:tailEnd/>
          </a:ln>
          <a:effectLst/>
        </p:spPr>
        <p:txBody>
          <a:bodyPr wrap="none" lIns="0" tIns="0" rIns="0" bIns="0"/>
          <a:lstStyle/>
          <a:p>
            <a:r>
              <a:rPr lang="en-US" sz="1000" b="1">
                <a:latin typeface="Arial" charset="0"/>
              </a:rPr>
              <a:t>Target cell</a:t>
            </a:r>
          </a:p>
        </p:txBody>
      </p:sp>
      <p:sp>
        <p:nvSpPr>
          <p:cNvPr id="455694" name="Text Box 14"/>
          <p:cNvSpPr txBox="1">
            <a:spLocks noChangeArrowheads="1"/>
          </p:cNvSpPr>
          <p:nvPr/>
        </p:nvSpPr>
        <p:spPr bwMode="auto">
          <a:xfrm>
            <a:off x="398463" y="2771775"/>
            <a:ext cx="619125" cy="284163"/>
          </a:xfrm>
          <a:prstGeom prst="rect">
            <a:avLst/>
          </a:prstGeom>
          <a:noFill/>
          <a:ln w="9525">
            <a:noFill/>
            <a:miter lim="800000"/>
            <a:headEnd/>
            <a:tailEnd/>
          </a:ln>
          <a:effectLst/>
        </p:spPr>
        <p:txBody>
          <a:bodyPr wrap="none" lIns="0" tIns="0" rIns="0" bIns="0"/>
          <a:lstStyle/>
          <a:p>
            <a:r>
              <a:rPr lang="en-US" sz="1000" b="1">
                <a:latin typeface="Arial" charset="0"/>
              </a:rPr>
              <a:t>Secreting</a:t>
            </a:r>
            <a:br>
              <a:rPr lang="en-US" sz="1000" b="1">
                <a:latin typeface="Arial" charset="0"/>
              </a:rPr>
            </a:br>
            <a:r>
              <a:rPr lang="en-US" sz="1000" b="1">
                <a:latin typeface="Arial" charset="0"/>
              </a:rPr>
              <a:t>cell</a:t>
            </a:r>
          </a:p>
        </p:txBody>
      </p:sp>
      <p:sp>
        <p:nvSpPr>
          <p:cNvPr id="455695" name="Text Box 15"/>
          <p:cNvSpPr txBox="1">
            <a:spLocks noChangeArrowheads="1"/>
          </p:cNvSpPr>
          <p:nvPr/>
        </p:nvSpPr>
        <p:spPr bwMode="auto">
          <a:xfrm>
            <a:off x="2303463" y="2782888"/>
            <a:ext cx="606425" cy="296862"/>
          </a:xfrm>
          <a:prstGeom prst="rect">
            <a:avLst/>
          </a:prstGeom>
          <a:noFill/>
          <a:ln w="9525">
            <a:noFill/>
            <a:miter lim="800000"/>
            <a:headEnd/>
            <a:tailEnd/>
          </a:ln>
          <a:effectLst/>
        </p:spPr>
        <p:txBody>
          <a:bodyPr wrap="none" lIns="0" tIns="0" rIns="0" bIns="0"/>
          <a:lstStyle/>
          <a:p>
            <a:r>
              <a:rPr lang="en-US" sz="1000" b="1">
                <a:latin typeface="Arial" charset="0"/>
              </a:rPr>
              <a:t>Secretory</a:t>
            </a:r>
            <a:br>
              <a:rPr lang="en-US" sz="1000" b="1">
                <a:latin typeface="Arial" charset="0"/>
              </a:rPr>
            </a:br>
            <a:r>
              <a:rPr lang="en-US" sz="1000" b="1">
                <a:latin typeface="Arial" charset="0"/>
              </a:rPr>
              <a:t>vesicle</a:t>
            </a:r>
          </a:p>
        </p:txBody>
      </p:sp>
      <p:sp>
        <p:nvSpPr>
          <p:cNvPr id="455696" name="Text Box 16"/>
          <p:cNvSpPr txBox="1">
            <a:spLocks noChangeArrowheads="1"/>
          </p:cNvSpPr>
          <p:nvPr/>
        </p:nvSpPr>
        <p:spPr bwMode="auto">
          <a:xfrm>
            <a:off x="449263" y="3763963"/>
            <a:ext cx="1214437" cy="468312"/>
          </a:xfrm>
          <a:prstGeom prst="rect">
            <a:avLst/>
          </a:prstGeom>
          <a:noFill/>
          <a:ln w="9525">
            <a:noFill/>
            <a:miter lim="800000"/>
            <a:headEnd/>
            <a:tailEnd/>
          </a:ln>
          <a:effectLst/>
        </p:spPr>
        <p:txBody>
          <a:bodyPr wrap="none" lIns="0" tIns="0" rIns="0" bIns="0"/>
          <a:lstStyle/>
          <a:p>
            <a:r>
              <a:rPr lang="en-US" sz="1000" b="1">
                <a:latin typeface="Arial" charset="0"/>
              </a:rPr>
              <a:t>Local regulator</a:t>
            </a:r>
            <a:br>
              <a:rPr lang="en-US" sz="1000" b="1">
                <a:latin typeface="Arial" charset="0"/>
              </a:rPr>
            </a:br>
            <a:r>
              <a:rPr lang="en-US" sz="1000" b="1">
                <a:latin typeface="Arial" charset="0"/>
              </a:rPr>
              <a:t>diffuses through</a:t>
            </a:r>
            <a:br>
              <a:rPr lang="en-US" sz="1000" b="1">
                <a:latin typeface="Arial" charset="0"/>
              </a:rPr>
            </a:br>
            <a:r>
              <a:rPr lang="en-US" sz="1000" b="1">
                <a:latin typeface="Arial" charset="0"/>
              </a:rPr>
              <a:t>extracellular fluid.</a:t>
            </a:r>
          </a:p>
        </p:txBody>
      </p:sp>
      <p:sp>
        <p:nvSpPr>
          <p:cNvPr id="455697" name="Text Box 17"/>
          <p:cNvSpPr txBox="1">
            <a:spLocks noChangeArrowheads="1"/>
          </p:cNvSpPr>
          <p:nvPr/>
        </p:nvSpPr>
        <p:spPr bwMode="auto">
          <a:xfrm>
            <a:off x="438150" y="4411663"/>
            <a:ext cx="1412875" cy="177800"/>
          </a:xfrm>
          <a:prstGeom prst="rect">
            <a:avLst/>
          </a:prstGeom>
          <a:noFill/>
          <a:ln w="9525">
            <a:noFill/>
            <a:miter lim="800000"/>
            <a:headEnd/>
            <a:tailEnd/>
          </a:ln>
          <a:effectLst/>
        </p:spPr>
        <p:txBody>
          <a:bodyPr wrap="none" lIns="0" tIns="0" rIns="0" bIns="0"/>
          <a:lstStyle/>
          <a:p>
            <a:r>
              <a:rPr lang="en-US" sz="1000" b="1">
                <a:latin typeface="Arial" charset="0"/>
              </a:rPr>
              <a:t>(a) Paracrine signaling</a:t>
            </a:r>
          </a:p>
        </p:txBody>
      </p:sp>
      <p:sp>
        <p:nvSpPr>
          <p:cNvPr id="455698" name="Text Box 18"/>
          <p:cNvSpPr txBox="1">
            <a:spLocks noChangeArrowheads="1"/>
          </p:cNvSpPr>
          <p:nvPr/>
        </p:nvSpPr>
        <p:spPr bwMode="auto">
          <a:xfrm>
            <a:off x="3097213" y="4411663"/>
            <a:ext cx="1387475" cy="204787"/>
          </a:xfrm>
          <a:prstGeom prst="rect">
            <a:avLst/>
          </a:prstGeom>
          <a:noFill/>
          <a:ln w="9525">
            <a:noFill/>
            <a:miter lim="800000"/>
            <a:headEnd/>
            <a:tailEnd/>
          </a:ln>
          <a:effectLst/>
        </p:spPr>
        <p:txBody>
          <a:bodyPr wrap="none" lIns="0" tIns="0" rIns="0" bIns="0"/>
          <a:lstStyle/>
          <a:p>
            <a:r>
              <a:rPr lang="en-US" sz="1000" b="1">
                <a:latin typeface="Arial" charset="0"/>
              </a:rPr>
              <a:t>(b) Synaptic signaling</a:t>
            </a:r>
          </a:p>
        </p:txBody>
      </p:sp>
      <p:sp>
        <p:nvSpPr>
          <p:cNvPr id="455699" name="Text Box 19"/>
          <p:cNvSpPr txBox="1">
            <a:spLocks noChangeArrowheads="1"/>
          </p:cNvSpPr>
          <p:nvPr/>
        </p:nvSpPr>
        <p:spPr bwMode="auto">
          <a:xfrm>
            <a:off x="4618038" y="1725613"/>
            <a:ext cx="1108075" cy="666750"/>
          </a:xfrm>
          <a:prstGeom prst="rect">
            <a:avLst/>
          </a:prstGeom>
          <a:noFill/>
          <a:ln w="9525">
            <a:noFill/>
            <a:miter lim="800000"/>
            <a:headEnd/>
            <a:tailEnd/>
          </a:ln>
          <a:effectLst/>
        </p:spPr>
        <p:txBody>
          <a:bodyPr wrap="none" lIns="0" tIns="0" rIns="0" bIns="0"/>
          <a:lstStyle/>
          <a:p>
            <a:r>
              <a:rPr lang="en-US" sz="1000" b="1">
                <a:latin typeface="Arial" charset="0"/>
              </a:rPr>
              <a:t>Electrical signal</a:t>
            </a:r>
            <a:br>
              <a:rPr lang="en-US" sz="1000" b="1">
                <a:latin typeface="Arial" charset="0"/>
              </a:rPr>
            </a:br>
            <a:r>
              <a:rPr lang="en-US" sz="1000" b="1">
                <a:latin typeface="Arial" charset="0"/>
              </a:rPr>
              <a:t>along nerve cell</a:t>
            </a:r>
            <a:br>
              <a:rPr lang="en-US" sz="1000" b="1">
                <a:latin typeface="Arial" charset="0"/>
              </a:rPr>
            </a:br>
            <a:r>
              <a:rPr lang="en-US" sz="1000" b="1">
                <a:latin typeface="Arial" charset="0"/>
              </a:rPr>
              <a:t>triggers release of</a:t>
            </a:r>
            <a:br>
              <a:rPr lang="en-US" sz="1000" b="1">
                <a:latin typeface="Arial" charset="0"/>
              </a:rPr>
            </a:br>
            <a:r>
              <a:rPr lang="en-US" sz="1000" b="1">
                <a:latin typeface="Arial" charset="0"/>
              </a:rPr>
              <a:t>neurotransmitter.</a:t>
            </a:r>
          </a:p>
        </p:txBody>
      </p:sp>
      <p:sp>
        <p:nvSpPr>
          <p:cNvPr id="455700" name="Text Box 20"/>
          <p:cNvSpPr txBox="1">
            <a:spLocks noChangeArrowheads="1"/>
          </p:cNvSpPr>
          <p:nvPr/>
        </p:nvSpPr>
        <p:spPr bwMode="auto">
          <a:xfrm>
            <a:off x="4683125" y="2689225"/>
            <a:ext cx="1135063" cy="455613"/>
          </a:xfrm>
          <a:prstGeom prst="rect">
            <a:avLst/>
          </a:prstGeom>
          <a:noFill/>
          <a:ln w="9525">
            <a:noFill/>
            <a:miter lim="800000"/>
            <a:headEnd/>
            <a:tailEnd/>
          </a:ln>
          <a:effectLst/>
        </p:spPr>
        <p:txBody>
          <a:bodyPr wrap="none" lIns="0" tIns="0" rIns="0" bIns="0"/>
          <a:lstStyle/>
          <a:p>
            <a:r>
              <a:rPr lang="en-US" sz="1000" b="1">
                <a:latin typeface="Arial" charset="0"/>
              </a:rPr>
              <a:t>Neurotransmitter</a:t>
            </a:r>
            <a:br>
              <a:rPr lang="en-US" sz="1000" b="1">
                <a:latin typeface="Arial" charset="0"/>
              </a:rPr>
            </a:br>
            <a:r>
              <a:rPr lang="en-US" sz="1000" b="1">
                <a:latin typeface="Arial" charset="0"/>
              </a:rPr>
              <a:t>  diffuses across</a:t>
            </a:r>
            <a:br>
              <a:rPr lang="en-US" sz="1000" b="1">
                <a:latin typeface="Arial" charset="0"/>
              </a:rPr>
            </a:br>
            <a:r>
              <a:rPr lang="en-US" sz="1000" b="1">
                <a:latin typeface="Arial" charset="0"/>
              </a:rPr>
              <a:t>      synapse.</a:t>
            </a:r>
          </a:p>
        </p:txBody>
      </p:sp>
      <p:sp>
        <p:nvSpPr>
          <p:cNvPr id="455701" name="Text Box 21"/>
          <p:cNvSpPr txBox="1">
            <a:spLocks noChangeArrowheads="1"/>
          </p:cNvSpPr>
          <p:nvPr/>
        </p:nvSpPr>
        <p:spPr bwMode="auto">
          <a:xfrm>
            <a:off x="3916363" y="3935413"/>
            <a:ext cx="857250" cy="323850"/>
          </a:xfrm>
          <a:prstGeom prst="rect">
            <a:avLst/>
          </a:prstGeom>
          <a:noFill/>
          <a:ln w="9525">
            <a:noFill/>
            <a:miter lim="800000"/>
            <a:headEnd/>
            <a:tailEnd/>
          </a:ln>
          <a:effectLst/>
        </p:spPr>
        <p:txBody>
          <a:bodyPr wrap="none" lIns="0" tIns="0" rIns="0" bIns="0"/>
          <a:lstStyle/>
          <a:p>
            <a:r>
              <a:rPr lang="en-US" sz="1000" b="1">
                <a:latin typeface="Arial" charset="0"/>
              </a:rPr>
              <a:t>Target cell</a:t>
            </a:r>
            <a:br>
              <a:rPr lang="en-US" sz="1000" b="1">
                <a:latin typeface="Arial" charset="0"/>
              </a:rPr>
            </a:br>
            <a:r>
              <a:rPr lang="en-US" sz="1000" b="1">
                <a:latin typeface="Arial" charset="0"/>
              </a:rPr>
              <a:t>is stimulated.</a:t>
            </a:r>
          </a:p>
        </p:txBody>
      </p:sp>
      <p:sp>
        <p:nvSpPr>
          <p:cNvPr id="455702" name="Text Box 22"/>
          <p:cNvSpPr txBox="1">
            <a:spLocks noChangeArrowheads="1"/>
          </p:cNvSpPr>
          <p:nvPr/>
        </p:nvSpPr>
        <p:spPr bwMode="auto">
          <a:xfrm>
            <a:off x="6007100" y="1765300"/>
            <a:ext cx="1055688" cy="217488"/>
          </a:xfrm>
          <a:prstGeom prst="rect">
            <a:avLst/>
          </a:prstGeom>
          <a:noFill/>
          <a:ln w="9525">
            <a:noFill/>
            <a:miter lim="800000"/>
            <a:headEnd/>
            <a:tailEnd/>
          </a:ln>
          <a:effectLst/>
        </p:spPr>
        <p:txBody>
          <a:bodyPr wrap="none" lIns="0" tIns="0" rIns="0" bIns="0"/>
          <a:lstStyle/>
          <a:p>
            <a:r>
              <a:rPr lang="en-US" sz="1000" b="1">
                <a:latin typeface="Arial" charset="0"/>
              </a:rPr>
              <a:t>Endocrine cell</a:t>
            </a:r>
          </a:p>
        </p:txBody>
      </p:sp>
      <p:sp>
        <p:nvSpPr>
          <p:cNvPr id="455703" name="Text Box 23"/>
          <p:cNvSpPr txBox="1">
            <a:spLocks noChangeArrowheads="1"/>
          </p:cNvSpPr>
          <p:nvPr/>
        </p:nvSpPr>
        <p:spPr bwMode="auto">
          <a:xfrm>
            <a:off x="7553325" y="1831975"/>
            <a:ext cx="460375" cy="336550"/>
          </a:xfrm>
          <a:prstGeom prst="rect">
            <a:avLst/>
          </a:prstGeom>
          <a:noFill/>
          <a:ln w="9525">
            <a:noFill/>
            <a:miter lim="800000"/>
            <a:headEnd/>
            <a:tailEnd/>
          </a:ln>
          <a:effectLst/>
        </p:spPr>
        <p:txBody>
          <a:bodyPr wrap="none" lIns="0" tIns="0" rIns="0" bIns="0"/>
          <a:lstStyle/>
          <a:p>
            <a:r>
              <a:rPr lang="en-US" sz="1000" b="1">
                <a:latin typeface="Arial" charset="0"/>
              </a:rPr>
              <a:t>Blood</a:t>
            </a:r>
            <a:br>
              <a:rPr lang="en-US" sz="1000" b="1">
                <a:latin typeface="Arial" charset="0"/>
              </a:rPr>
            </a:br>
            <a:r>
              <a:rPr lang="en-US" sz="1000" b="1">
                <a:latin typeface="Arial" charset="0"/>
              </a:rPr>
              <a:t>vessel</a:t>
            </a:r>
          </a:p>
        </p:txBody>
      </p:sp>
      <p:sp>
        <p:nvSpPr>
          <p:cNvPr id="455704" name="Text Box 24"/>
          <p:cNvSpPr txBox="1">
            <a:spLocks noChangeArrowheads="1"/>
          </p:cNvSpPr>
          <p:nvPr/>
        </p:nvSpPr>
        <p:spPr bwMode="auto">
          <a:xfrm>
            <a:off x="7143750" y="3076575"/>
            <a:ext cx="1082675" cy="323850"/>
          </a:xfrm>
          <a:prstGeom prst="rect">
            <a:avLst/>
          </a:prstGeom>
          <a:noFill/>
          <a:ln w="9525">
            <a:noFill/>
            <a:miter lim="800000"/>
            <a:headEnd/>
            <a:tailEnd/>
          </a:ln>
          <a:effectLst/>
        </p:spPr>
        <p:txBody>
          <a:bodyPr wrap="none" lIns="0" tIns="0" rIns="0" bIns="0"/>
          <a:lstStyle/>
          <a:p>
            <a:r>
              <a:rPr lang="en-US" sz="1000" b="1">
                <a:latin typeface="Arial" charset="0"/>
              </a:rPr>
              <a:t>Hormone travels</a:t>
            </a:r>
            <a:br>
              <a:rPr lang="en-US" sz="1000" b="1">
                <a:latin typeface="Arial" charset="0"/>
              </a:rPr>
            </a:br>
            <a:r>
              <a:rPr lang="en-US" sz="1000" b="1">
                <a:latin typeface="Arial" charset="0"/>
              </a:rPr>
              <a:t>in bloodstream.</a:t>
            </a:r>
          </a:p>
        </p:txBody>
      </p:sp>
      <p:sp>
        <p:nvSpPr>
          <p:cNvPr id="455705" name="Text Box 25"/>
          <p:cNvSpPr txBox="1">
            <a:spLocks noChangeArrowheads="1"/>
          </p:cNvSpPr>
          <p:nvPr/>
        </p:nvSpPr>
        <p:spPr bwMode="auto">
          <a:xfrm>
            <a:off x="6364288" y="3592513"/>
            <a:ext cx="792162" cy="654050"/>
          </a:xfrm>
          <a:prstGeom prst="rect">
            <a:avLst/>
          </a:prstGeom>
          <a:noFill/>
          <a:ln w="9525">
            <a:noFill/>
            <a:miter lim="800000"/>
            <a:headEnd/>
            <a:tailEnd/>
          </a:ln>
          <a:effectLst/>
        </p:spPr>
        <p:txBody>
          <a:bodyPr wrap="none" lIns="0" tIns="0" rIns="0" bIns="0"/>
          <a:lstStyle/>
          <a:p>
            <a:r>
              <a:rPr lang="en-US" sz="1000" b="1">
                <a:latin typeface="Arial" charset="0"/>
              </a:rPr>
              <a:t>Target cell</a:t>
            </a:r>
            <a:br>
              <a:rPr lang="en-US" sz="1000" b="1">
                <a:latin typeface="Arial" charset="0"/>
              </a:rPr>
            </a:br>
            <a:r>
              <a:rPr lang="en-US" sz="1000" b="1">
                <a:latin typeface="Arial" charset="0"/>
              </a:rPr>
              <a:t>specifically</a:t>
            </a:r>
            <a:br>
              <a:rPr lang="en-US" sz="1000" b="1">
                <a:latin typeface="Arial" charset="0"/>
              </a:rPr>
            </a:br>
            <a:r>
              <a:rPr lang="en-US" sz="1000" b="1">
                <a:latin typeface="Arial" charset="0"/>
              </a:rPr>
              <a:t>binds </a:t>
            </a:r>
            <a:br>
              <a:rPr lang="en-US" sz="1000" b="1">
                <a:latin typeface="Arial" charset="0"/>
              </a:rPr>
            </a:br>
            <a:r>
              <a:rPr lang="en-US" sz="1000" b="1">
                <a:latin typeface="Arial" charset="0"/>
              </a:rPr>
              <a:t>hormone.</a:t>
            </a:r>
          </a:p>
        </p:txBody>
      </p:sp>
      <p:sp>
        <p:nvSpPr>
          <p:cNvPr id="455706" name="Text Box 26"/>
          <p:cNvSpPr txBox="1">
            <a:spLocks noChangeArrowheads="1"/>
          </p:cNvSpPr>
          <p:nvPr/>
        </p:nvSpPr>
        <p:spPr bwMode="auto">
          <a:xfrm>
            <a:off x="5940425" y="5099050"/>
            <a:ext cx="2087563" cy="204788"/>
          </a:xfrm>
          <a:prstGeom prst="rect">
            <a:avLst/>
          </a:prstGeom>
          <a:noFill/>
          <a:ln w="9525">
            <a:noFill/>
            <a:miter lim="800000"/>
            <a:headEnd/>
            <a:tailEnd/>
          </a:ln>
          <a:effectLst/>
        </p:spPr>
        <p:txBody>
          <a:bodyPr wrap="none" lIns="0" tIns="0" rIns="0" bIns="0"/>
          <a:lstStyle/>
          <a:p>
            <a:r>
              <a:rPr lang="en-US" sz="1000" b="1">
                <a:latin typeface="Arial" charset="0"/>
              </a:rPr>
              <a:t>(c) Endocrine (hormonal) signaling</a:t>
            </a:r>
          </a:p>
        </p:txBody>
      </p:sp>
      <p:sp>
        <p:nvSpPr>
          <p:cNvPr id="455707" name="Line 27"/>
          <p:cNvSpPr>
            <a:spLocks noChangeShapeType="1"/>
          </p:cNvSpPr>
          <p:nvPr/>
        </p:nvSpPr>
        <p:spPr bwMode="auto">
          <a:xfrm>
            <a:off x="992188" y="2857500"/>
            <a:ext cx="171450" cy="0"/>
          </a:xfrm>
          <a:prstGeom prst="line">
            <a:avLst/>
          </a:prstGeom>
          <a:noFill/>
          <a:ln w="12700">
            <a:solidFill>
              <a:schemeClr val="tx1"/>
            </a:solidFill>
            <a:round/>
            <a:headEnd/>
            <a:tailEnd/>
          </a:ln>
          <a:effectLst/>
        </p:spPr>
        <p:txBody>
          <a:bodyPr wrap="none" anchor="ctr"/>
          <a:lstStyle/>
          <a:p>
            <a:endParaRPr lang="en-US"/>
          </a:p>
        </p:txBody>
      </p:sp>
      <p:sp>
        <p:nvSpPr>
          <p:cNvPr id="455708" name="Line 28"/>
          <p:cNvSpPr>
            <a:spLocks noChangeShapeType="1"/>
          </p:cNvSpPr>
          <p:nvPr/>
        </p:nvSpPr>
        <p:spPr bwMode="auto">
          <a:xfrm>
            <a:off x="2487613" y="1878013"/>
            <a:ext cx="0" cy="133350"/>
          </a:xfrm>
          <a:prstGeom prst="line">
            <a:avLst/>
          </a:prstGeom>
          <a:noFill/>
          <a:ln w="12700">
            <a:solidFill>
              <a:schemeClr val="tx1"/>
            </a:solidFill>
            <a:round/>
            <a:headEnd/>
            <a:tailEnd/>
          </a:ln>
          <a:effectLst/>
        </p:spPr>
        <p:txBody>
          <a:bodyPr wrap="none" anchor="ctr"/>
          <a:lstStyle/>
          <a:p>
            <a:endParaRPr lang="en-US"/>
          </a:p>
        </p:txBody>
      </p:sp>
      <p:sp>
        <p:nvSpPr>
          <p:cNvPr id="455709" name="Line 29"/>
          <p:cNvSpPr>
            <a:spLocks noChangeShapeType="1"/>
          </p:cNvSpPr>
          <p:nvPr/>
        </p:nvSpPr>
        <p:spPr bwMode="auto">
          <a:xfrm>
            <a:off x="2024063" y="2857500"/>
            <a:ext cx="225425" cy="0"/>
          </a:xfrm>
          <a:prstGeom prst="line">
            <a:avLst/>
          </a:prstGeom>
          <a:noFill/>
          <a:ln w="12700">
            <a:solidFill>
              <a:schemeClr val="tx1"/>
            </a:solidFill>
            <a:round/>
            <a:headEnd/>
            <a:tailEnd/>
          </a:ln>
          <a:effectLst/>
        </p:spPr>
        <p:txBody>
          <a:bodyPr wrap="none" anchor="ctr"/>
          <a:lstStyle/>
          <a:p>
            <a:endParaRPr lang="en-US"/>
          </a:p>
        </p:txBody>
      </p:sp>
      <p:sp>
        <p:nvSpPr>
          <p:cNvPr id="455710" name="Line 30"/>
          <p:cNvSpPr>
            <a:spLocks noChangeShapeType="1"/>
          </p:cNvSpPr>
          <p:nvPr/>
        </p:nvSpPr>
        <p:spPr bwMode="auto">
          <a:xfrm>
            <a:off x="781050" y="3598863"/>
            <a:ext cx="104775" cy="144462"/>
          </a:xfrm>
          <a:prstGeom prst="line">
            <a:avLst/>
          </a:prstGeom>
          <a:noFill/>
          <a:ln w="12700">
            <a:solidFill>
              <a:schemeClr val="tx1"/>
            </a:solidFill>
            <a:round/>
            <a:headEnd/>
            <a:tailEnd/>
          </a:ln>
          <a:effectLst/>
        </p:spPr>
        <p:txBody>
          <a:bodyPr wrap="none" anchor="ctr"/>
          <a:lstStyle/>
          <a:p>
            <a:endParaRPr lang="en-US"/>
          </a:p>
        </p:txBody>
      </p:sp>
      <p:sp>
        <p:nvSpPr>
          <p:cNvPr id="455711" name="Line 31"/>
          <p:cNvSpPr>
            <a:spLocks noChangeShapeType="1"/>
          </p:cNvSpPr>
          <p:nvPr/>
        </p:nvSpPr>
        <p:spPr bwMode="auto">
          <a:xfrm flipH="1">
            <a:off x="4338638" y="1785938"/>
            <a:ext cx="238125" cy="674687"/>
          </a:xfrm>
          <a:prstGeom prst="line">
            <a:avLst/>
          </a:prstGeom>
          <a:noFill/>
          <a:ln w="12700">
            <a:solidFill>
              <a:schemeClr val="tx1"/>
            </a:solidFill>
            <a:round/>
            <a:headEnd/>
            <a:tailEnd/>
          </a:ln>
          <a:effectLst/>
        </p:spPr>
        <p:txBody>
          <a:bodyPr wrap="none" anchor="ctr"/>
          <a:lstStyle/>
          <a:p>
            <a:endParaRPr lang="en-US"/>
          </a:p>
        </p:txBody>
      </p:sp>
      <p:sp>
        <p:nvSpPr>
          <p:cNvPr id="455712" name="Line 32"/>
          <p:cNvSpPr>
            <a:spLocks noChangeShapeType="1"/>
          </p:cNvSpPr>
          <p:nvPr/>
        </p:nvSpPr>
        <p:spPr bwMode="auto">
          <a:xfrm>
            <a:off x="4457700" y="2711450"/>
            <a:ext cx="171450" cy="26988"/>
          </a:xfrm>
          <a:prstGeom prst="line">
            <a:avLst/>
          </a:prstGeom>
          <a:noFill/>
          <a:ln w="12700">
            <a:solidFill>
              <a:schemeClr val="tx1"/>
            </a:solidFill>
            <a:round/>
            <a:headEnd/>
            <a:tailEnd/>
          </a:ln>
          <a:effectLst/>
        </p:spPr>
        <p:txBody>
          <a:bodyPr wrap="none" anchor="ctr"/>
          <a:lstStyle/>
          <a:p>
            <a:endParaRPr lang="en-US"/>
          </a:p>
        </p:txBody>
      </p:sp>
      <p:sp>
        <p:nvSpPr>
          <p:cNvPr id="455713" name="Line 33"/>
          <p:cNvSpPr>
            <a:spLocks noChangeShapeType="1"/>
          </p:cNvSpPr>
          <p:nvPr/>
        </p:nvSpPr>
        <p:spPr bwMode="auto">
          <a:xfrm flipH="1">
            <a:off x="4219575" y="3810000"/>
            <a:ext cx="12700" cy="119063"/>
          </a:xfrm>
          <a:prstGeom prst="line">
            <a:avLst/>
          </a:prstGeom>
          <a:noFill/>
          <a:ln w="12700">
            <a:solidFill>
              <a:schemeClr val="tx1"/>
            </a:solidFill>
            <a:round/>
            <a:headEnd/>
            <a:tailEnd/>
          </a:ln>
          <a:effectLst/>
        </p:spPr>
        <p:txBody>
          <a:bodyPr wrap="none" anchor="ctr"/>
          <a:lstStyle/>
          <a:p>
            <a:endParaRPr lang="en-US"/>
          </a:p>
        </p:txBody>
      </p:sp>
      <p:sp>
        <p:nvSpPr>
          <p:cNvPr id="455714" name="Line 34"/>
          <p:cNvSpPr>
            <a:spLocks noChangeShapeType="1"/>
          </p:cNvSpPr>
          <p:nvPr/>
        </p:nvSpPr>
        <p:spPr bwMode="auto">
          <a:xfrm>
            <a:off x="6429375" y="1905000"/>
            <a:ext cx="65088" cy="158750"/>
          </a:xfrm>
          <a:prstGeom prst="line">
            <a:avLst/>
          </a:prstGeom>
          <a:noFill/>
          <a:ln w="12700">
            <a:solidFill>
              <a:schemeClr val="tx1"/>
            </a:solidFill>
            <a:round/>
            <a:headEnd/>
            <a:tailEnd/>
          </a:ln>
          <a:effectLst/>
        </p:spPr>
        <p:txBody>
          <a:bodyPr wrap="none" anchor="ctr"/>
          <a:lstStyle/>
          <a:p>
            <a:endParaRPr lang="en-US"/>
          </a:p>
        </p:txBody>
      </p:sp>
      <p:sp>
        <p:nvSpPr>
          <p:cNvPr id="455715" name="Line 35"/>
          <p:cNvSpPr>
            <a:spLocks noChangeShapeType="1"/>
          </p:cNvSpPr>
          <p:nvPr/>
        </p:nvSpPr>
        <p:spPr bwMode="auto">
          <a:xfrm flipH="1">
            <a:off x="7381875" y="1865313"/>
            <a:ext cx="144463" cy="66675"/>
          </a:xfrm>
          <a:prstGeom prst="line">
            <a:avLst/>
          </a:prstGeom>
          <a:noFill/>
          <a:ln w="12700">
            <a:solidFill>
              <a:schemeClr val="tx1"/>
            </a:solidFill>
            <a:round/>
            <a:headEnd/>
            <a:tailEnd/>
          </a:ln>
          <a:effectLst/>
        </p:spPr>
        <p:txBody>
          <a:bodyPr wrap="none" anchor="ctr"/>
          <a:lstStyle/>
          <a:p>
            <a:endParaRPr lang="en-US"/>
          </a:p>
        </p:txBody>
      </p:sp>
      <p:sp>
        <p:nvSpPr>
          <p:cNvPr id="455716" name="Line 36"/>
          <p:cNvSpPr>
            <a:spLocks noChangeShapeType="1"/>
          </p:cNvSpPr>
          <p:nvPr/>
        </p:nvSpPr>
        <p:spPr bwMode="auto">
          <a:xfrm>
            <a:off x="7064375" y="3836988"/>
            <a:ext cx="92075" cy="65087"/>
          </a:xfrm>
          <a:prstGeom prst="line">
            <a:avLst/>
          </a:prstGeom>
          <a:noFill/>
          <a:ln w="12700">
            <a:solidFill>
              <a:schemeClr val="tx1"/>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smtClean="0"/>
              <a:t>The 3 Stages of Cell Signaling</a:t>
            </a:r>
          </a:p>
        </p:txBody>
      </p:sp>
      <p:sp>
        <p:nvSpPr>
          <p:cNvPr id="63491" name="Rectangle 3"/>
          <p:cNvSpPr>
            <a:spLocks noGrp="1" noChangeArrowheads="1"/>
          </p:cNvSpPr>
          <p:nvPr>
            <p:ph type="body" idx="1"/>
          </p:nvPr>
        </p:nvSpPr>
        <p:spPr>
          <a:xfrm>
            <a:off x="228600" y="1447800"/>
            <a:ext cx="8686800" cy="5105400"/>
          </a:xfrm>
        </p:spPr>
        <p:txBody>
          <a:bodyPr>
            <a:normAutofit fontScale="92500" lnSpcReduction="10000"/>
          </a:bodyPr>
          <a:lstStyle/>
          <a:p>
            <a:pPr eaLnBrk="1" hangingPunct="1">
              <a:lnSpc>
                <a:spcPct val="80000"/>
              </a:lnSpc>
            </a:pPr>
            <a:r>
              <a:rPr lang="en-US" sz="2800" dirty="0" smtClean="0"/>
              <a:t>Reception</a:t>
            </a:r>
          </a:p>
          <a:p>
            <a:pPr lvl="1" eaLnBrk="1" hangingPunct="1">
              <a:lnSpc>
                <a:spcPct val="80000"/>
              </a:lnSpc>
            </a:pPr>
            <a:r>
              <a:rPr lang="en-US" sz="2800" dirty="0" smtClean="0"/>
              <a:t>Signal is detected, usually by the membrane</a:t>
            </a:r>
          </a:p>
          <a:p>
            <a:pPr lvl="1">
              <a:lnSpc>
                <a:spcPct val="80000"/>
              </a:lnSpc>
            </a:pPr>
            <a:r>
              <a:rPr lang="en-US" sz="2800" dirty="0" smtClean="0"/>
              <a:t>Some receptors are found within the cell, so the signal molecule has to pass through the membrane to dock with the receptor (ex: testosterone)</a:t>
            </a:r>
          </a:p>
          <a:p>
            <a:pPr lvl="1" eaLnBrk="1" hangingPunct="1">
              <a:lnSpc>
                <a:spcPct val="80000"/>
              </a:lnSpc>
              <a:buNone/>
            </a:pPr>
            <a:endParaRPr lang="en-US" sz="2800" dirty="0" smtClean="0"/>
          </a:p>
          <a:p>
            <a:pPr eaLnBrk="1" hangingPunct="1">
              <a:lnSpc>
                <a:spcPct val="80000"/>
              </a:lnSpc>
            </a:pPr>
            <a:r>
              <a:rPr lang="en-US" sz="2800" dirty="0" smtClean="0"/>
              <a:t>Transduction (change)</a:t>
            </a:r>
          </a:p>
          <a:p>
            <a:pPr lvl="1" eaLnBrk="1" hangingPunct="1">
              <a:lnSpc>
                <a:spcPct val="80000"/>
              </a:lnSpc>
            </a:pPr>
            <a:r>
              <a:rPr lang="en-US" sz="2800" dirty="0" smtClean="0"/>
              <a:t>The surface binding causes a change in the integral protein which initiates transduction inside the cell (can be 1-step, but more often involves multiple steps in a biochemical pathway)</a:t>
            </a:r>
          </a:p>
          <a:p>
            <a:pPr lvl="1" eaLnBrk="1" hangingPunct="1">
              <a:lnSpc>
                <a:spcPct val="80000"/>
              </a:lnSpc>
              <a:buNone/>
            </a:pPr>
            <a:endParaRPr lang="en-US" sz="2800" dirty="0" smtClean="0"/>
          </a:p>
          <a:p>
            <a:pPr eaLnBrk="1" hangingPunct="1">
              <a:lnSpc>
                <a:spcPct val="80000"/>
              </a:lnSpc>
            </a:pPr>
            <a:r>
              <a:rPr lang="en-US" sz="2800" dirty="0" smtClean="0"/>
              <a:t>Response</a:t>
            </a:r>
          </a:p>
          <a:p>
            <a:pPr lvl="1" eaLnBrk="1" hangingPunct="1">
              <a:lnSpc>
                <a:spcPct val="80000"/>
              </a:lnSpc>
            </a:pPr>
            <a:r>
              <a:rPr lang="en-US" sz="2800" dirty="0" smtClean="0"/>
              <a:t>The signal triggers a cell’s response(usually some type of enzyme activity)</a:t>
            </a:r>
          </a:p>
          <a:p>
            <a:pPr lvl="1" eaLnBrk="1" hangingPunct="1">
              <a:lnSpc>
                <a:spcPct val="80000"/>
              </a:lnSpc>
            </a:pPr>
            <a:r>
              <a:rPr lang="en-US" sz="2800" dirty="0" smtClean="0"/>
              <a:t>Ex: Lactose present in the body needs lactase to break it down</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5956" name="Picture 36" descr="11_06CellSigOverview_3-U"/>
          <p:cNvPicPr>
            <a:picLocks noChangeAspect="1" noChangeArrowheads="1"/>
          </p:cNvPicPr>
          <p:nvPr/>
        </p:nvPicPr>
        <p:blipFill>
          <a:blip r:embed="rId3" cstate="print"/>
          <a:srcRect/>
          <a:stretch>
            <a:fillRect/>
          </a:stretch>
        </p:blipFill>
        <p:spPr bwMode="auto">
          <a:xfrm>
            <a:off x="296863" y="1411288"/>
            <a:ext cx="8548687" cy="4035425"/>
          </a:xfrm>
          <a:prstGeom prst="rect">
            <a:avLst/>
          </a:prstGeom>
          <a:noFill/>
        </p:spPr>
      </p:pic>
      <p:sp>
        <p:nvSpPr>
          <p:cNvPr id="465922" name="Rectangle 2"/>
          <p:cNvSpPr>
            <a:spLocks noGrp="1" noChangeArrowheads="1"/>
          </p:cNvSpPr>
          <p:nvPr>
            <p:ph type="ctrTitle"/>
          </p:nvPr>
        </p:nvSpPr>
        <p:spPr bwMode="auto">
          <a:xfrm>
            <a:off x="152400" y="0"/>
            <a:ext cx="1981200" cy="304800"/>
          </a:xfrm>
          <a:noFill/>
          <a:ln w="3175">
            <a:miter lim="800000"/>
            <a:headEnd/>
            <a:tailEnd/>
          </a:ln>
        </p:spPr>
        <p:txBody>
          <a:bodyPr vert="horz" wrap="square" lIns="91440" tIns="45720" rIns="91440" bIns="45720" numCol="1" anchor="t" anchorCtr="0" compatLnSpc="1">
            <a:prstTxWarp prst="textNoShape">
              <a:avLst/>
            </a:prstTxWarp>
          </a:bodyPr>
          <a:lstStyle/>
          <a:p>
            <a:pPr algn="l"/>
            <a:r>
              <a:rPr lang="en-US" sz="1200">
                <a:latin typeface="Arial" charset="0"/>
              </a:rPr>
              <a:t>Figure 11.6-3</a:t>
            </a:r>
          </a:p>
        </p:txBody>
      </p:sp>
      <p:sp>
        <p:nvSpPr>
          <p:cNvPr id="465925" name="Text Box 5"/>
          <p:cNvSpPr txBox="1">
            <a:spLocks noChangeArrowheads="1"/>
          </p:cNvSpPr>
          <p:nvPr/>
        </p:nvSpPr>
        <p:spPr bwMode="auto">
          <a:xfrm>
            <a:off x="2817813" y="1884363"/>
            <a:ext cx="1825625" cy="242887"/>
          </a:xfrm>
          <a:prstGeom prst="rect">
            <a:avLst/>
          </a:prstGeom>
          <a:noFill/>
          <a:ln w="9525">
            <a:noFill/>
            <a:miter lim="800000"/>
            <a:headEnd/>
            <a:tailEnd/>
          </a:ln>
          <a:effectLst/>
        </p:spPr>
        <p:txBody>
          <a:bodyPr wrap="none" lIns="0" tIns="0" rIns="0" bIns="0"/>
          <a:lstStyle/>
          <a:p>
            <a:r>
              <a:rPr lang="en-US" sz="1600" b="1">
                <a:latin typeface="Arial" charset="0"/>
              </a:rPr>
              <a:t>Plasma membrane</a:t>
            </a:r>
          </a:p>
        </p:txBody>
      </p:sp>
      <p:sp>
        <p:nvSpPr>
          <p:cNvPr id="465926" name="Text Box 6"/>
          <p:cNvSpPr txBox="1">
            <a:spLocks noChangeArrowheads="1"/>
          </p:cNvSpPr>
          <p:nvPr/>
        </p:nvSpPr>
        <p:spPr bwMode="auto">
          <a:xfrm>
            <a:off x="455613" y="1547813"/>
            <a:ext cx="1838325" cy="468312"/>
          </a:xfrm>
          <a:prstGeom prst="rect">
            <a:avLst/>
          </a:prstGeom>
          <a:noFill/>
          <a:ln w="9525">
            <a:noFill/>
            <a:miter lim="800000"/>
            <a:headEnd/>
            <a:tailEnd/>
          </a:ln>
          <a:effectLst/>
        </p:spPr>
        <p:txBody>
          <a:bodyPr wrap="none" lIns="0" tIns="0" rIns="0" bIns="0"/>
          <a:lstStyle/>
          <a:p>
            <a:r>
              <a:rPr lang="en-US" sz="1600" b="1">
                <a:latin typeface="Arial" charset="0"/>
              </a:rPr>
              <a:t>EXTRACELLULAR</a:t>
            </a:r>
            <a:br>
              <a:rPr lang="en-US" sz="1600" b="1">
                <a:latin typeface="Arial" charset="0"/>
              </a:rPr>
            </a:br>
            <a:r>
              <a:rPr lang="en-US" sz="1600" b="1">
                <a:latin typeface="Arial" charset="0"/>
              </a:rPr>
              <a:t>FLUID</a:t>
            </a:r>
          </a:p>
        </p:txBody>
      </p:sp>
      <p:sp>
        <p:nvSpPr>
          <p:cNvPr id="465927" name="Text Box 7"/>
          <p:cNvSpPr txBox="1">
            <a:spLocks noChangeArrowheads="1"/>
          </p:cNvSpPr>
          <p:nvPr/>
        </p:nvSpPr>
        <p:spPr bwMode="auto">
          <a:xfrm>
            <a:off x="5780088" y="1555750"/>
            <a:ext cx="1309687" cy="244475"/>
          </a:xfrm>
          <a:prstGeom prst="rect">
            <a:avLst/>
          </a:prstGeom>
          <a:noFill/>
          <a:ln w="9525">
            <a:noFill/>
            <a:miter lim="800000"/>
            <a:headEnd/>
            <a:tailEnd/>
          </a:ln>
          <a:effectLst/>
        </p:spPr>
        <p:txBody>
          <a:bodyPr wrap="none" lIns="0" tIns="0" rIns="0" bIns="0"/>
          <a:lstStyle/>
          <a:p>
            <a:r>
              <a:rPr lang="en-US" sz="1600" b="1">
                <a:latin typeface="Arial" charset="0"/>
              </a:rPr>
              <a:t>CYTOPLASM</a:t>
            </a:r>
          </a:p>
        </p:txBody>
      </p:sp>
      <p:sp>
        <p:nvSpPr>
          <p:cNvPr id="465928" name="Text Box 8"/>
          <p:cNvSpPr txBox="1">
            <a:spLocks noChangeArrowheads="1"/>
          </p:cNvSpPr>
          <p:nvPr/>
        </p:nvSpPr>
        <p:spPr bwMode="auto">
          <a:xfrm>
            <a:off x="1370013" y="2314575"/>
            <a:ext cx="1004887" cy="230188"/>
          </a:xfrm>
          <a:prstGeom prst="rect">
            <a:avLst/>
          </a:prstGeom>
          <a:noFill/>
          <a:ln w="9525">
            <a:noFill/>
            <a:miter lim="800000"/>
            <a:headEnd/>
            <a:tailEnd/>
          </a:ln>
          <a:effectLst/>
        </p:spPr>
        <p:txBody>
          <a:bodyPr wrap="none" lIns="0" tIns="0" rIns="0" bIns="0"/>
          <a:lstStyle/>
          <a:p>
            <a:r>
              <a:rPr lang="en-US" sz="1600" b="1">
                <a:latin typeface="Arial" charset="0"/>
              </a:rPr>
              <a:t>Reception</a:t>
            </a:r>
          </a:p>
        </p:txBody>
      </p:sp>
      <p:sp>
        <p:nvSpPr>
          <p:cNvPr id="465929" name="Text Box 9"/>
          <p:cNvSpPr txBox="1">
            <a:spLocks noChangeArrowheads="1"/>
          </p:cNvSpPr>
          <p:nvPr/>
        </p:nvSpPr>
        <p:spPr bwMode="auto">
          <a:xfrm>
            <a:off x="4133850" y="2314575"/>
            <a:ext cx="1322388" cy="255588"/>
          </a:xfrm>
          <a:prstGeom prst="rect">
            <a:avLst/>
          </a:prstGeom>
          <a:noFill/>
          <a:ln w="9525">
            <a:noFill/>
            <a:miter lim="800000"/>
            <a:headEnd/>
            <a:tailEnd/>
          </a:ln>
          <a:effectLst/>
        </p:spPr>
        <p:txBody>
          <a:bodyPr wrap="none" lIns="0" tIns="0" rIns="0" bIns="0"/>
          <a:lstStyle/>
          <a:p>
            <a:r>
              <a:rPr lang="en-US" sz="1600" b="1">
                <a:latin typeface="Arial" charset="0"/>
              </a:rPr>
              <a:t>Transduction</a:t>
            </a:r>
          </a:p>
        </p:txBody>
      </p:sp>
      <p:sp>
        <p:nvSpPr>
          <p:cNvPr id="465930" name="Text Box 10"/>
          <p:cNvSpPr txBox="1">
            <a:spLocks noChangeArrowheads="1"/>
          </p:cNvSpPr>
          <p:nvPr/>
        </p:nvSpPr>
        <p:spPr bwMode="auto">
          <a:xfrm>
            <a:off x="7507288" y="2301875"/>
            <a:ext cx="1019175" cy="242888"/>
          </a:xfrm>
          <a:prstGeom prst="rect">
            <a:avLst/>
          </a:prstGeom>
          <a:noFill/>
          <a:ln w="9525">
            <a:noFill/>
            <a:miter lim="800000"/>
            <a:headEnd/>
            <a:tailEnd/>
          </a:ln>
          <a:effectLst/>
        </p:spPr>
        <p:txBody>
          <a:bodyPr wrap="none" lIns="0" tIns="0" rIns="0" bIns="0"/>
          <a:lstStyle/>
          <a:p>
            <a:r>
              <a:rPr lang="en-US" sz="1600" b="1">
                <a:latin typeface="Arial" charset="0"/>
              </a:rPr>
              <a:t>Response</a:t>
            </a:r>
          </a:p>
        </p:txBody>
      </p:sp>
      <p:sp>
        <p:nvSpPr>
          <p:cNvPr id="465931" name="Text Box 11"/>
          <p:cNvSpPr txBox="1">
            <a:spLocks noChangeArrowheads="1"/>
          </p:cNvSpPr>
          <p:nvPr/>
        </p:nvSpPr>
        <p:spPr bwMode="auto">
          <a:xfrm>
            <a:off x="415925" y="2738438"/>
            <a:ext cx="912813" cy="268287"/>
          </a:xfrm>
          <a:prstGeom prst="rect">
            <a:avLst/>
          </a:prstGeom>
          <a:noFill/>
          <a:ln w="9525">
            <a:noFill/>
            <a:miter lim="800000"/>
            <a:headEnd/>
            <a:tailEnd/>
          </a:ln>
          <a:effectLst/>
        </p:spPr>
        <p:txBody>
          <a:bodyPr wrap="none" lIns="0" tIns="0" rIns="0" bIns="0"/>
          <a:lstStyle/>
          <a:p>
            <a:r>
              <a:rPr lang="en-US" sz="1600" b="1">
                <a:latin typeface="Arial" charset="0"/>
              </a:rPr>
              <a:t>Receptor</a:t>
            </a:r>
          </a:p>
        </p:txBody>
      </p:sp>
      <p:sp>
        <p:nvSpPr>
          <p:cNvPr id="465932" name="Text Box 12"/>
          <p:cNvSpPr txBox="1">
            <a:spLocks noChangeArrowheads="1"/>
          </p:cNvSpPr>
          <p:nvPr/>
        </p:nvSpPr>
        <p:spPr bwMode="auto">
          <a:xfrm>
            <a:off x="495300" y="4592638"/>
            <a:ext cx="992188" cy="495300"/>
          </a:xfrm>
          <a:prstGeom prst="rect">
            <a:avLst/>
          </a:prstGeom>
          <a:noFill/>
          <a:ln w="9525">
            <a:noFill/>
            <a:miter lim="800000"/>
            <a:headEnd/>
            <a:tailEnd/>
          </a:ln>
          <a:effectLst/>
        </p:spPr>
        <p:txBody>
          <a:bodyPr wrap="none" lIns="0" tIns="0" rIns="0" bIns="0"/>
          <a:lstStyle/>
          <a:p>
            <a:r>
              <a:rPr lang="en-US" sz="1600" b="1">
                <a:latin typeface="Arial" charset="0"/>
              </a:rPr>
              <a:t>Signaling</a:t>
            </a:r>
            <a:br>
              <a:rPr lang="en-US" sz="1600" b="1">
                <a:latin typeface="Arial" charset="0"/>
              </a:rPr>
            </a:br>
            <a:r>
              <a:rPr lang="en-US" sz="1600" b="1">
                <a:latin typeface="Arial" charset="0"/>
              </a:rPr>
              <a:t>molecule</a:t>
            </a:r>
          </a:p>
        </p:txBody>
      </p:sp>
      <p:sp>
        <p:nvSpPr>
          <p:cNvPr id="465933" name="Text Box 13"/>
          <p:cNvSpPr txBox="1">
            <a:spLocks noChangeArrowheads="1"/>
          </p:cNvSpPr>
          <p:nvPr/>
        </p:nvSpPr>
        <p:spPr bwMode="auto">
          <a:xfrm>
            <a:off x="7386638" y="3070225"/>
            <a:ext cx="1057275" cy="798513"/>
          </a:xfrm>
          <a:prstGeom prst="rect">
            <a:avLst/>
          </a:prstGeom>
          <a:noFill/>
          <a:ln w="9525">
            <a:noFill/>
            <a:miter lim="800000"/>
            <a:headEnd/>
            <a:tailEnd/>
          </a:ln>
          <a:effectLst/>
        </p:spPr>
        <p:txBody>
          <a:bodyPr wrap="none" lIns="0" tIns="0" rIns="0" bIns="0"/>
          <a:lstStyle/>
          <a:p>
            <a:r>
              <a:rPr lang="en-US" sz="1600" b="1">
                <a:latin typeface="Arial" charset="0"/>
              </a:rPr>
              <a:t>Activation</a:t>
            </a:r>
            <a:br>
              <a:rPr lang="en-US" sz="1600" b="1">
                <a:latin typeface="Arial" charset="0"/>
              </a:rPr>
            </a:br>
            <a:r>
              <a:rPr lang="en-US" sz="1600" b="1">
                <a:latin typeface="Arial" charset="0"/>
              </a:rPr>
              <a:t>of cellular</a:t>
            </a:r>
            <a:br>
              <a:rPr lang="en-US" sz="1600" b="1">
                <a:latin typeface="Arial" charset="0"/>
              </a:rPr>
            </a:br>
            <a:r>
              <a:rPr lang="en-US" sz="1600" b="1">
                <a:latin typeface="Arial" charset="0"/>
              </a:rPr>
              <a:t>response</a:t>
            </a:r>
          </a:p>
        </p:txBody>
      </p:sp>
      <p:sp>
        <p:nvSpPr>
          <p:cNvPr id="465934" name="Text Box 14"/>
          <p:cNvSpPr txBox="1">
            <a:spLocks noChangeArrowheads="1"/>
          </p:cNvSpPr>
          <p:nvPr/>
        </p:nvSpPr>
        <p:spPr bwMode="auto">
          <a:xfrm>
            <a:off x="2587625" y="3770313"/>
            <a:ext cx="4008438" cy="481012"/>
          </a:xfrm>
          <a:prstGeom prst="rect">
            <a:avLst/>
          </a:prstGeom>
          <a:noFill/>
          <a:ln w="9525">
            <a:noFill/>
            <a:miter lim="800000"/>
            <a:headEnd/>
            <a:tailEnd/>
          </a:ln>
          <a:effectLst/>
        </p:spPr>
        <p:txBody>
          <a:bodyPr wrap="none" lIns="0" tIns="0" rIns="0" bIns="0"/>
          <a:lstStyle/>
          <a:p>
            <a:pPr algn="ctr"/>
            <a:r>
              <a:rPr lang="en-US" sz="1600" b="1">
                <a:latin typeface="Arial" charset="0"/>
              </a:rPr>
              <a:t>Relay molecules in a signal transduction</a:t>
            </a:r>
            <a:br>
              <a:rPr lang="en-US" sz="1600" b="1">
                <a:latin typeface="Arial" charset="0"/>
              </a:rPr>
            </a:br>
            <a:r>
              <a:rPr lang="en-US" sz="1600" b="1">
                <a:latin typeface="Arial" charset="0"/>
              </a:rPr>
              <a:t>pathway</a:t>
            </a:r>
          </a:p>
        </p:txBody>
      </p:sp>
      <p:grpSp>
        <p:nvGrpSpPr>
          <p:cNvPr id="2" name="Group 25"/>
          <p:cNvGrpSpPr>
            <a:grpSpLocks/>
          </p:cNvGrpSpPr>
          <p:nvPr/>
        </p:nvGrpSpPr>
        <p:grpSpPr bwMode="auto">
          <a:xfrm>
            <a:off x="7218363" y="2303463"/>
            <a:ext cx="269875" cy="279400"/>
            <a:chOff x="2048" y="934"/>
            <a:chExt cx="170" cy="176"/>
          </a:xfrm>
        </p:grpSpPr>
        <p:sp>
          <p:nvSpPr>
            <p:cNvPr id="465936" name="Oval 16"/>
            <p:cNvSpPr>
              <a:spLocks noChangeArrowheads="1"/>
            </p:cNvSpPr>
            <p:nvPr/>
          </p:nvSpPr>
          <p:spPr bwMode="auto">
            <a:xfrm>
              <a:off x="2048" y="941"/>
              <a:ext cx="152" cy="151"/>
            </a:xfrm>
            <a:prstGeom prst="ellipse">
              <a:avLst/>
            </a:prstGeom>
            <a:solidFill>
              <a:srgbClr val="0072CA"/>
            </a:solidFill>
            <a:ln w="25400">
              <a:noFill/>
              <a:round/>
              <a:headEnd/>
              <a:tailEnd/>
            </a:ln>
            <a:effectLst/>
          </p:spPr>
          <p:txBody>
            <a:bodyPr wrap="none" anchor="ctr"/>
            <a:lstStyle/>
            <a:p>
              <a:endParaRPr lang="en-US"/>
            </a:p>
          </p:txBody>
        </p:sp>
        <p:sp>
          <p:nvSpPr>
            <p:cNvPr id="465937" name="Text Box 17"/>
            <p:cNvSpPr txBox="1">
              <a:spLocks noChangeArrowheads="1"/>
            </p:cNvSpPr>
            <p:nvPr/>
          </p:nvSpPr>
          <p:spPr bwMode="auto">
            <a:xfrm>
              <a:off x="2092" y="934"/>
              <a:ext cx="126" cy="176"/>
            </a:xfrm>
            <a:prstGeom prst="rect">
              <a:avLst/>
            </a:prstGeom>
            <a:noFill/>
            <a:ln w="9525">
              <a:noFill/>
              <a:miter lim="800000"/>
              <a:headEnd/>
              <a:tailEnd/>
            </a:ln>
            <a:effectLst/>
          </p:spPr>
          <p:txBody>
            <a:bodyPr wrap="none" lIns="0" tIns="0" rIns="0" bIns="0"/>
            <a:lstStyle/>
            <a:p>
              <a:r>
                <a:rPr lang="en-US" sz="1600" b="1">
                  <a:solidFill>
                    <a:schemeClr val="bg1"/>
                  </a:solidFill>
                  <a:latin typeface="Arial" charset="0"/>
                </a:rPr>
                <a:t>3</a:t>
              </a:r>
              <a:endParaRPr lang="en-US" sz="1600" b="1">
                <a:latin typeface="Arial" charset="0"/>
              </a:endParaRPr>
            </a:p>
          </p:txBody>
        </p:sp>
      </p:grpSp>
      <p:grpSp>
        <p:nvGrpSpPr>
          <p:cNvPr id="3" name="Group 26"/>
          <p:cNvGrpSpPr>
            <a:grpSpLocks/>
          </p:cNvGrpSpPr>
          <p:nvPr/>
        </p:nvGrpSpPr>
        <p:grpSpPr bwMode="auto">
          <a:xfrm>
            <a:off x="3840163" y="2308225"/>
            <a:ext cx="269875" cy="279400"/>
            <a:chOff x="2048" y="934"/>
            <a:chExt cx="170" cy="176"/>
          </a:xfrm>
        </p:grpSpPr>
        <p:sp>
          <p:nvSpPr>
            <p:cNvPr id="465947" name="Oval 27"/>
            <p:cNvSpPr>
              <a:spLocks noChangeArrowheads="1"/>
            </p:cNvSpPr>
            <p:nvPr/>
          </p:nvSpPr>
          <p:spPr bwMode="auto">
            <a:xfrm>
              <a:off x="2048" y="941"/>
              <a:ext cx="152" cy="151"/>
            </a:xfrm>
            <a:prstGeom prst="ellipse">
              <a:avLst/>
            </a:prstGeom>
            <a:solidFill>
              <a:srgbClr val="0072CA"/>
            </a:solidFill>
            <a:ln w="25400">
              <a:noFill/>
              <a:round/>
              <a:headEnd/>
              <a:tailEnd/>
            </a:ln>
            <a:effectLst/>
          </p:spPr>
          <p:txBody>
            <a:bodyPr wrap="none" anchor="ctr"/>
            <a:lstStyle/>
            <a:p>
              <a:endParaRPr lang="en-US"/>
            </a:p>
          </p:txBody>
        </p:sp>
        <p:sp>
          <p:nvSpPr>
            <p:cNvPr id="465948" name="Text Box 28"/>
            <p:cNvSpPr txBox="1">
              <a:spLocks noChangeArrowheads="1"/>
            </p:cNvSpPr>
            <p:nvPr/>
          </p:nvSpPr>
          <p:spPr bwMode="auto">
            <a:xfrm>
              <a:off x="2092" y="934"/>
              <a:ext cx="126" cy="176"/>
            </a:xfrm>
            <a:prstGeom prst="rect">
              <a:avLst/>
            </a:prstGeom>
            <a:noFill/>
            <a:ln w="9525">
              <a:noFill/>
              <a:miter lim="800000"/>
              <a:headEnd/>
              <a:tailEnd/>
            </a:ln>
            <a:effectLst/>
          </p:spPr>
          <p:txBody>
            <a:bodyPr wrap="none" lIns="0" tIns="0" rIns="0" bIns="0"/>
            <a:lstStyle/>
            <a:p>
              <a:r>
                <a:rPr lang="en-US" sz="1600" b="1">
                  <a:solidFill>
                    <a:schemeClr val="bg1"/>
                  </a:solidFill>
                  <a:latin typeface="Arial" charset="0"/>
                </a:rPr>
                <a:t>2</a:t>
              </a:r>
              <a:endParaRPr lang="en-US" sz="1600" b="1">
                <a:latin typeface="Arial" charset="0"/>
              </a:endParaRPr>
            </a:p>
          </p:txBody>
        </p:sp>
      </p:grpSp>
      <p:grpSp>
        <p:nvGrpSpPr>
          <p:cNvPr id="4" name="Group 29"/>
          <p:cNvGrpSpPr>
            <a:grpSpLocks/>
          </p:cNvGrpSpPr>
          <p:nvPr/>
        </p:nvGrpSpPr>
        <p:grpSpPr bwMode="auto">
          <a:xfrm>
            <a:off x="1068388" y="2303463"/>
            <a:ext cx="269875" cy="279400"/>
            <a:chOff x="2048" y="934"/>
            <a:chExt cx="170" cy="176"/>
          </a:xfrm>
        </p:grpSpPr>
        <p:sp>
          <p:nvSpPr>
            <p:cNvPr id="465950" name="Oval 30"/>
            <p:cNvSpPr>
              <a:spLocks noChangeArrowheads="1"/>
            </p:cNvSpPr>
            <p:nvPr/>
          </p:nvSpPr>
          <p:spPr bwMode="auto">
            <a:xfrm>
              <a:off x="2048" y="941"/>
              <a:ext cx="152" cy="151"/>
            </a:xfrm>
            <a:prstGeom prst="ellipse">
              <a:avLst/>
            </a:prstGeom>
            <a:solidFill>
              <a:srgbClr val="0072CA"/>
            </a:solidFill>
            <a:ln w="25400">
              <a:noFill/>
              <a:round/>
              <a:headEnd/>
              <a:tailEnd/>
            </a:ln>
            <a:effectLst/>
          </p:spPr>
          <p:txBody>
            <a:bodyPr wrap="none" anchor="ctr"/>
            <a:lstStyle/>
            <a:p>
              <a:endParaRPr lang="en-US"/>
            </a:p>
          </p:txBody>
        </p:sp>
        <p:sp>
          <p:nvSpPr>
            <p:cNvPr id="465951" name="Text Box 31"/>
            <p:cNvSpPr txBox="1">
              <a:spLocks noChangeArrowheads="1"/>
            </p:cNvSpPr>
            <p:nvPr/>
          </p:nvSpPr>
          <p:spPr bwMode="auto">
            <a:xfrm>
              <a:off x="2092" y="934"/>
              <a:ext cx="126" cy="176"/>
            </a:xfrm>
            <a:prstGeom prst="rect">
              <a:avLst/>
            </a:prstGeom>
            <a:noFill/>
            <a:ln w="9525">
              <a:noFill/>
              <a:miter lim="800000"/>
              <a:headEnd/>
              <a:tailEnd/>
            </a:ln>
            <a:effectLst/>
          </p:spPr>
          <p:txBody>
            <a:bodyPr wrap="none" lIns="0" tIns="0" rIns="0" bIns="0"/>
            <a:lstStyle/>
            <a:p>
              <a:r>
                <a:rPr lang="en-US" sz="1600" b="1">
                  <a:solidFill>
                    <a:schemeClr val="bg1"/>
                  </a:solidFill>
                  <a:latin typeface="Arial" charset="0"/>
                </a:rPr>
                <a:t>1</a:t>
              </a:r>
              <a:endParaRPr lang="en-US" sz="1600" b="1">
                <a:latin typeface="Arial" charset="0"/>
              </a:endParaRPr>
            </a:p>
          </p:txBody>
        </p:sp>
      </p:grpSp>
      <p:sp>
        <p:nvSpPr>
          <p:cNvPr id="465954" name="Line 34"/>
          <p:cNvSpPr>
            <a:spLocks noChangeShapeType="1"/>
          </p:cNvSpPr>
          <p:nvPr/>
        </p:nvSpPr>
        <p:spPr bwMode="auto">
          <a:xfrm>
            <a:off x="2222500" y="1997075"/>
            <a:ext cx="542925" cy="0"/>
          </a:xfrm>
          <a:prstGeom prst="line">
            <a:avLst/>
          </a:prstGeom>
          <a:noFill/>
          <a:ln w="12700">
            <a:solidFill>
              <a:schemeClr val="tx1"/>
            </a:solidFill>
            <a:round/>
            <a:headEnd/>
            <a:tailEnd/>
          </a:ln>
          <a:effectLst/>
        </p:spPr>
        <p:txBody>
          <a:bodyPr wrap="none" anchor="ctr"/>
          <a:lstStyle/>
          <a:p>
            <a:endParaRPr lang="en-US"/>
          </a:p>
        </p:txBody>
      </p:sp>
      <p:sp>
        <p:nvSpPr>
          <p:cNvPr id="465955" name="Line 35"/>
          <p:cNvSpPr>
            <a:spLocks noChangeShapeType="1"/>
          </p:cNvSpPr>
          <p:nvPr/>
        </p:nvSpPr>
        <p:spPr bwMode="auto">
          <a:xfrm>
            <a:off x="1322388" y="2897188"/>
            <a:ext cx="198437" cy="198437"/>
          </a:xfrm>
          <a:prstGeom prst="line">
            <a:avLst/>
          </a:prstGeom>
          <a:noFill/>
          <a:ln w="12700">
            <a:solidFill>
              <a:schemeClr val="tx1"/>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7772400" cy="1143000"/>
          </a:xfrm>
        </p:spPr>
        <p:txBody>
          <a:bodyPr>
            <a:normAutofit fontScale="90000"/>
          </a:bodyPr>
          <a:lstStyle/>
          <a:p>
            <a:r>
              <a:rPr lang="en-US" dirty="0" smtClean="0"/>
              <a:t>Pause to review ATP-needed for energy and to alter molecules in the pathway.</a:t>
            </a:r>
            <a:endParaRPr lang="en-US"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457201" y="1676401"/>
            <a:ext cx="4027978" cy="3733800"/>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3599" y="2002400"/>
            <a:ext cx="4442131" cy="3331599"/>
          </a:xfrm>
          <a:prstGeom prst="rect">
            <a:avLst/>
          </a:prstGeom>
        </p:spPr>
      </p:pic>
    </p:spTree>
    <p:extLst>
      <p:ext uri="{BB962C8B-B14F-4D97-AF65-F5344CB8AC3E}">
        <p14:creationId xmlns:p14="http://schemas.microsoft.com/office/powerpoint/2010/main" val="3413647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609600" y="152400"/>
            <a:ext cx="7772400" cy="1143000"/>
          </a:xfrm>
        </p:spPr>
        <p:txBody>
          <a:bodyPr/>
          <a:lstStyle/>
          <a:p>
            <a:pPr eaLnBrk="1" hangingPunct="1"/>
            <a:r>
              <a:rPr lang="en-US" dirty="0" smtClean="0"/>
              <a:t>Receptors</a:t>
            </a:r>
          </a:p>
        </p:txBody>
      </p:sp>
      <p:sp>
        <p:nvSpPr>
          <p:cNvPr id="65539" name="Rectangle 3"/>
          <p:cNvSpPr>
            <a:spLocks noGrp="1" noChangeArrowheads="1"/>
          </p:cNvSpPr>
          <p:nvPr>
            <p:ph type="body" idx="1"/>
          </p:nvPr>
        </p:nvSpPr>
        <p:spPr>
          <a:xfrm>
            <a:off x="533400" y="1219200"/>
            <a:ext cx="8001000" cy="5410200"/>
          </a:xfrm>
        </p:spPr>
        <p:txBody>
          <a:bodyPr>
            <a:normAutofit/>
          </a:bodyPr>
          <a:lstStyle/>
          <a:p>
            <a:pPr eaLnBrk="1" hangingPunct="1">
              <a:lnSpc>
                <a:spcPct val="80000"/>
              </a:lnSpc>
            </a:pPr>
            <a:r>
              <a:rPr lang="en-US" sz="2800" dirty="0" smtClean="0"/>
              <a:t>Just as with enzymes, signaling molecule and receptor shape must be complimentary</a:t>
            </a:r>
          </a:p>
          <a:p>
            <a:pPr eaLnBrk="1" hangingPunct="1">
              <a:lnSpc>
                <a:spcPct val="80000"/>
              </a:lnSpc>
            </a:pPr>
            <a:r>
              <a:rPr lang="en-US" sz="2800" dirty="0" smtClean="0"/>
              <a:t>Most receptors are plasma membrane proteins</a:t>
            </a:r>
          </a:p>
          <a:p>
            <a:pPr eaLnBrk="1" hangingPunct="1">
              <a:lnSpc>
                <a:spcPct val="80000"/>
              </a:lnSpc>
            </a:pPr>
            <a:r>
              <a:rPr lang="en-US" sz="2800" dirty="0" err="1" smtClean="0"/>
              <a:t>Ligand</a:t>
            </a:r>
            <a:r>
              <a:rPr lang="en-US" sz="2800" dirty="0" smtClean="0"/>
              <a:t>=molecule that specifically binds to another molecule</a:t>
            </a:r>
          </a:p>
          <a:p>
            <a:pPr lvl="1">
              <a:lnSpc>
                <a:spcPct val="80000"/>
              </a:lnSpc>
            </a:pPr>
            <a:r>
              <a:rPr lang="en-US" dirty="0" smtClean="0"/>
              <a:t>This </a:t>
            </a:r>
            <a:r>
              <a:rPr lang="en-US" dirty="0" err="1" smtClean="0"/>
              <a:t>ligand</a:t>
            </a:r>
            <a:r>
              <a:rPr lang="en-US" dirty="0" smtClean="0"/>
              <a:t> binding generally causes a change in the shape of the protein receptor, enabling it to react with other cellular molecules</a:t>
            </a:r>
          </a:p>
          <a:p>
            <a:pPr lvl="1">
              <a:lnSpc>
                <a:spcPct val="80000"/>
              </a:lnSpc>
            </a:pPr>
            <a:r>
              <a:rPr lang="en-US" dirty="0" smtClean="0"/>
              <a:t>G- protein is a common type of protein receptor for cell signaling found in the membrane.</a:t>
            </a:r>
          </a:p>
          <a:p>
            <a:pPr eaLnBrk="1" hangingPunct="1">
              <a:lnSpc>
                <a:spcPct val="80000"/>
              </a:lnSpc>
            </a:pPr>
            <a:endParaRPr lang="en-US" sz="2800" dirty="0" smtClean="0"/>
          </a:p>
          <a:p>
            <a:pPr eaLnBrk="1" hangingPunct="1">
              <a:lnSpc>
                <a:spcPct val="80000"/>
              </a:lnSpc>
            </a:pPr>
            <a:endParaRPr lang="en-US" sz="2800" dirty="0" smtClean="0"/>
          </a:p>
          <a:p>
            <a:pPr eaLnBrk="1" hangingPunct="1">
              <a:lnSpc>
                <a:spcPct val="80000"/>
              </a:lnSpc>
            </a:pPr>
            <a:r>
              <a:rPr lang="en-US" sz="2800" dirty="0" smtClean="0"/>
              <a:t>Some receptors are found within the cell, so the signal molecule has to pass through the membrane to dock with the receptor (ex: testosterone)  </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304800"/>
            <a:ext cx="8229600" cy="334963"/>
          </a:xfrm>
        </p:spPr>
        <p:txBody>
          <a:bodyPr>
            <a:normAutofit fontScale="90000"/>
          </a:bodyPr>
          <a:lstStyle/>
          <a:p>
            <a:r>
              <a:rPr lang="en-US" dirty="0" smtClean="0"/>
              <a:t> </a:t>
            </a:r>
            <a:r>
              <a:rPr lang="en-US" sz="4000" dirty="0" err="1" smtClean="0"/>
              <a:t>Endosymbiont</a:t>
            </a:r>
            <a:r>
              <a:rPr lang="en-US" sz="4000" smtClean="0"/>
              <a:t> Theory</a:t>
            </a:r>
          </a:p>
        </p:txBody>
      </p:sp>
      <p:sp>
        <p:nvSpPr>
          <p:cNvPr id="6147" name="Content Placeholder 2"/>
          <p:cNvSpPr>
            <a:spLocks noGrp="1"/>
          </p:cNvSpPr>
          <p:nvPr>
            <p:ph idx="1"/>
          </p:nvPr>
        </p:nvSpPr>
        <p:spPr>
          <a:xfrm>
            <a:off x="304800" y="685800"/>
            <a:ext cx="8610600" cy="5440363"/>
          </a:xfrm>
        </p:spPr>
        <p:txBody>
          <a:bodyPr>
            <a:normAutofit/>
          </a:bodyPr>
          <a:lstStyle/>
          <a:p>
            <a:r>
              <a:rPr lang="en-US" sz="3000" b="1" dirty="0" smtClean="0"/>
              <a:t> Anaerobic prokaryotes worked together to create larger, more advanced cells (future eukaryotes)</a:t>
            </a:r>
            <a:endParaRPr lang="en-US" sz="3000" b="1" dirty="0"/>
          </a:p>
          <a:p>
            <a:endParaRPr lang="en-US" sz="3000" b="1" dirty="0" smtClean="0"/>
          </a:p>
          <a:p>
            <a:r>
              <a:rPr lang="en-US" sz="3000" b="1" dirty="0" smtClean="0"/>
              <a:t>Evidence for this includes:</a:t>
            </a:r>
          </a:p>
          <a:p>
            <a:pPr lvl="1"/>
            <a:r>
              <a:rPr lang="en-US" sz="3000" b="1" dirty="0" smtClean="0"/>
              <a:t>Structure of organelles such as mitochondria and chloroplasts:  size, membrane, DNA.</a:t>
            </a:r>
          </a:p>
          <a:p>
            <a:pPr lvl="1"/>
            <a:r>
              <a:rPr lang="en-US" sz="3000" b="1" dirty="0" smtClean="0"/>
              <a:t>Organelles such as mitochondria and chloroplast reproduce separately from the cell.</a:t>
            </a:r>
          </a:p>
          <a:p>
            <a:pPr lvl="1"/>
            <a:endParaRPr lang="en-US" sz="3000" b="1" dirty="0"/>
          </a:p>
          <a:p>
            <a:pPr marL="0" indent="0">
              <a:buNone/>
            </a:pPr>
            <a:endParaRPr lang="en-US" sz="3200" b="1" dirty="0" smtClean="0"/>
          </a:p>
          <a:p>
            <a:pPr lvl="1"/>
            <a:endParaRPr lang="en-US" dirty="0" smtClean="0"/>
          </a:p>
          <a:p>
            <a:pPr lvl="1"/>
            <a:endParaRPr lang="en-US" dirty="0"/>
          </a:p>
          <a:p>
            <a:endParaRPr lang="en-US" dirty="0" smtClean="0"/>
          </a:p>
          <a:p>
            <a:pPr lvl="1"/>
            <a:endParaRPr lang="en-US"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additive="base">
                                        <p:cTn id="7" dur="500" fill="hold"/>
                                        <p:tgtEl>
                                          <p:spTgt spid="61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147">
                                            <p:txEl>
                                              <p:pRg st="2" end="2"/>
                                            </p:txEl>
                                          </p:spTgt>
                                        </p:tgtEl>
                                        <p:attrNameLst>
                                          <p:attrName>style.visibility</p:attrName>
                                        </p:attrNameLst>
                                      </p:cBhvr>
                                      <p:to>
                                        <p:strVal val="visible"/>
                                      </p:to>
                                    </p:set>
                                    <p:anim calcmode="lin" valueType="num">
                                      <p:cBhvr additive="base">
                                        <p:cTn id="13" dur="500" fill="hold"/>
                                        <p:tgtEl>
                                          <p:spTgt spid="614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7">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147">
                                            <p:txEl>
                                              <p:pRg st="3" end="3"/>
                                            </p:txEl>
                                          </p:spTgt>
                                        </p:tgtEl>
                                        <p:attrNameLst>
                                          <p:attrName>style.visibility</p:attrName>
                                        </p:attrNameLst>
                                      </p:cBhvr>
                                      <p:to>
                                        <p:strVal val="visible"/>
                                      </p:to>
                                    </p:set>
                                    <p:anim calcmode="lin" valueType="num">
                                      <p:cBhvr additive="base">
                                        <p:cTn id="17" dur="500" fill="hold"/>
                                        <p:tgtEl>
                                          <p:spTgt spid="6147">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147">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147">
                                            <p:txEl>
                                              <p:pRg st="4" end="4"/>
                                            </p:txEl>
                                          </p:spTgt>
                                        </p:tgtEl>
                                        <p:attrNameLst>
                                          <p:attrName>style.visibility</p:attrName>
                                        </p:attrNameLst>
                                      </p:cBhvr>
                                      <p:to>
                                        <p:strVal val="visible"/>
                                      </p:to>
                                    </p:set>
                                    <p:anim calcmode="lin" valueType="num">
                                      <p:cBhvr additive="base">
                                        <p:cTn id="21" dur="500" fill="hold"/>
                                        <p:tgtEl>
                                          <p:spTgt spid="6147">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14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0062" name="Picture 46" descr="11_07bGProteinCoupled-U"/>
          <p:cNvPicPr>
            <a:picLocks noChangeAspect="1" noChangeArrowheads="1"/>
          </p:cNvPicPr>
          <p:nvPr/>
        </p:nvPicPr>
        <p:blipFill>
          <a:blip r:embed="rId3" cstate="print"/>
          <a:srcRect/>
          <a:stretch>
            <a:fillRect/>
          </a:stretch>
        </p:blipFill>
        <p:spPr bwMode="auto">
          <a:xfrm>
            <a:off x="296863" y="1090613"/>
            <a:ext cx="8548687" cy="4676775"/>
          </a:xfrm>
          <a:prstGeom prst="rect">
            <a:avLst/>
          </a:prstGeom>
          <a:noFill/>
        </p:spPr>
      </p:pic>
      <p:sp>
        <p:nvSpPr>
          <p:cNvPr id="470019" name="Rectangle 3"/>
          <p:cNvSpPr>
            <a:spLocks noGrp="1" noChangeArrowheads="1"/>
          </p:cNvSpPr>
          <p:nvPr>
            <p:ph type="ctrTitle"/>
          </p:nvPr>
        </p:nvSpPr>
        <p:spPr bwMode="auto">
          <a:xfrm>
            <a:off x="152400" y="0"/>
            <a:ext cx="1981200" cy="304800"/>
          </a:xfrm>
          <a:noFill/>
          <a:ln w="3175">
            <a:miter lim="800000"/>
            <a:headEnd/>
            <a:tailEnd/>
          </a:ln>
        </p:spPr>
        <p:txBody>
          <a:bodyPr vert="horz" wrap="square" lIns="91440" tIns="45720" rIns="91440" bIns="45720" numCol="1" anchor="t" anchorCtr="0" compatLnSpc="1">
            <a:prstTxWarp prst="textNoShape">
              <a:avLst/>
            </a:prstTxWarp>
          </a:bodyPr>
          <a:lstStyle/>
          <a:p>
            <a:pPr algn="l"/>
            <a:r>
              <a:rPr lang="en-US" sz="1200">
                <a:latin typeface="Arial" charset="0"/>
              </a:rPr>
              <a:t>Figure 11.7b</a:t>
            </a:r>
          </a:p>
        </p:txBody>
      </p:sp>
      <p:sp>
        <p:nvSpPr>
          <p:cNvPr id="470021" name="Text Box 5"/>
          <p:cNvSpPr txBox="1">
            <a:spLocks noChangeArrowheads="1"/>
          </p:cNvSpPr>
          <p:nvPr/>
        </p:nvSpPr>
        <p:spPr bwMode="auto">
          <a:xfrm>
            <a:off x="376238" y="1128713"/>
            <a:ext cx="1800225" cy="493712"/>
          </a:xfrm>
          <a:prstGeom prst="rect">
            <a:avLst/>
          </a:prstGeom>
          <a:noFill/>
          <a:ln w="9525">
            <a:noFill/>
            <a:miter lim="800000"/>
            <a:headEnd/>
            <a:tailEnd/>
          </a:ln>
          <a:effectLst/>
        </p:spPr>
        <p:txBody>
          <a:bodyPr wrap="none" lIns="0" tIns="0" rIns="0" bIns="0"/>
          <a:lstStyle/>
          <a:p>
            <a:r>
              <a:rPr lang="en-US" sz="1600" b="1">
                <a:latin typeface="Arial" charset="0"/>
              </a:rPr>
              <a:t>G protein-coupled</a:t>
            </a:r>
            <a:br>
              <a:rPr lang="en-US" sz="1600" b="1">
                <a:latin typeface="Arial" charset="0"/>
              </a:rPr>
            </a:br>
            <a:r>
              <a:rPr lang="en-US" sz="1600" b="1">
                <a:latin typeface="Arial" charset="0"/>
              </a:rPr>
              <a:t>receptor</a:t>
            </a:r>
          </a:p>
        </p:txBody>
      </p:sp>
      <p:grpSp>
        <p:nvGrpSpPr>
          <p:cNvPr id="2" name="Group 49"/>
          <p:cNvGrpSpPr>
            <a:grpSpLocks/>
          </p:cNvGrpSpPr>
          <p:nvPr/>
        </p:nvGrpSpPr>
        <p:grpSpPr bwMode="auto">
          <a:xfrm>
            <a:off x="4699000" y="2771775"/>
            <a:ext cx="257175" cy="279400"/>
            <a:chOff x="2960" y="1746"/>
            <a:chExt cx="162" cy="176"/>
          </a:xfrm>
        </p:grpSpPr>
        <p:sp>
          <p:nvSpPr>
            <p:cNvPr id="470027" name="Oval 11"/>
            <p:cNvSpPr>
              <a:spLocks noChangeArrowheads="1"/>
            </p:cNvSpPr>
            <p:nvPr/>
          </p:nvSpPr>
          <p:spPr bwMode="auto">
            <a:xfrm>
              <a:off x="2960" y="1753"/>
              <a:ext cx="152" cy="151"/>
            </a:xfrm>
            <a:prstGeom prst="ellipse">
              <a:avLst/>
            </a:prstGeom>
            <a:solidFill>
              <a:srgbClr val="0072CA"/>
            </a:solidFill>
            <a:ln w="25400">
              <a:noFill/>
              <a:round/>
              <a:headEnd/>
              <a:tailEnd/>
            </a:ln>
            <a:effectLst/>
          </p:spPr>
          <p:txBody>
            <a:bodyPr wrap="none" anchor="ctr"/>
            <a:lstStyle/>
            <a:p>
              <a:endParaRPr lang="en-US"/>
            </a:p>
          </p:txBody>
        </p:sp>
        <p:sp>
          <p:nvSpPr>
            <p:cNvPr id="470028" name="Text Box 12"/>
            <p:cNvSpPr txBox="1">
              <a:spLocks noChangeArrowheads="1"/>
            </p:cNvSpPr>
            <p:nvPr/>
          </p:nvSpPr>
          <p:spPr bwMode="auto">
            <a:xfrm>
              <a:off x="2996" y="1746"/>
              <a:ext cx="126" cy="176"/>
            </a:xfrm>
            <a:prstGeom prst="rect">
              <a:avLst/>
            </a:prstGeom>
            <a:noFill/>
            <a:ln w="9525">
              <a:noFill/>
              <a:miter lim="800000"/>
              <a:headEnd/>
              <a:tailEnd/>
            </a:ln>
            <a:effectLst/>
          </p:spPr>
          <p:txBody>
            <a:bodyPr wrap="none" lIns="0" tIns="0" rIns="0" bIns="0"/>
            <a:lstStyle/>
            <a:p>
              <a:r>
                <a:rPr lang="en-US" sz="1600" b="1">
                  <a:solidFill>
                    <a:schemeClr val="bg1"/>
                  </a:solidFill>
                  <a:latin typeface="Arial" charset="0"/>
                </a:rPr>
                <a:t>2</a:t>
              </a:r>
              <a:endParaRPr lang="en-US" sz="1600" b="1">
                <a:latin typeface="Arial" charset="0"/>
              </a:endParaRPr>
            </a:p>
          </p:txBody>
        </p:sp>
      </p:grpSp>
      <p:grpSp>
        <p:nvGrpSpPr>
          <p:cNvPr id="3" name="Group 48"/>
          <p:cNvGrpSpPr>
            <a:grpSpLocks/>
          </p:cNvGrpSpPr>
          <p:nvPr/>
        </p:nvGrpSpPr>
        <p:grpSpPr bwMode="auto">
          <a:xfrm>
            <a:off x="387350" y="2771775"/>
            <a:ext cx="257175" cy="279400"/>
            <a:chOff x="244" y="1746"/>
            <a:chExt cx="162" cy="176"/>
          </a:xfrm>
        </p:grpSpPr>
        <p:sp>
          <p:nvSpPr>
            <p:cNvPr id="470030" name="Oval 14"/>
            <p:cNvSpPr>
              <a:spLocks noChangeArrowheads="1"/>
            </p:cNvSpPr>
            <p:nvPr/>
          </p:nvSpPr>
          <p:spPr bwMode="auto">
            <a:xfrm>
              <a:off x="244" y="1753"/>
              <a:ext cx="152" cy="151"/>
            </a:xfrm>
            <a:prstGeom prst="ellipse">
              <a:avLst/>
            </a:prstGeom>
            <a:solidFill>
              <a:srgbClr val="0072CA"/>
            </a:solidFill>
            <a:ln w="25400">
              <a:noFill/>
              <a:round/>
              <a:headEnd/>
              <a:tailEnd/>
            </a:ln>
            <a:effectLst/>
          </p:spPr>
          <p:txBody>
            <a:bodyPr wrap="none" anchor="ctr"/>
            <a:lstStyle/>
            <a:p>
              <a:endParaRPr lang="en-US"/>
            </a:p>
          </p:txBody>
        </p:sp>
        <p:sp>
          <p:nvSpPr>
            <p:cNvPr id="470031" name="Text Box 15"/>
            <p:cNvSpPr txBox="1">
              <a:spLocks noChangeArrowheads="1"/>
            </p:cNvSpPr>
            <p:nvPr/>
          </p:nvSpPr>
          <p:spPr bwMode="auto">
            <a:xfrm>
              <a:off x="280" y="1746"/>
              <a:ext cx="126" cy="176"/>
            </a:xfrm>
            <a:prstGeom prst="rect">
              <a:avLst/>
            </a:prstGeom>
            <a:noFill/>
            <a:ln w="9525">
              <a:noFill/>
              <a:miter lim="800000"/>
              <a:headEnd/>
              <a:tailEnd/>
            </a:ln>
            <a:effectLst/>
          </p:spPr>
          <p:txBody>
            <a:bodyPr wrap="none" lIns="0" tIns="0" rIns="0" bIns="0"/>
            <a:lstStyle/>
            <a:p>
              <a:r>
                <a:rPr lang="en-US" sz="1600" b="1">
                  <a:solidFill>
                    <a:schemeClr val="bg1"/>
                  </a:solidFill>
                  <a:latin typeface="Arial" charset="0"/>
                </a:rPr>
                <a:t>1</a:t>
              </a:r>
              <a:endParaRPr lang="en-US" sz="1600" b="1">
                <a:latin typeface="Arial" charset="0"/>
              </a:endParaRPr>
            </a:p>
          </p:txBody>
        </p:sp>
      </p:grpSp>
      <p:grpSp>
        <p:nvGrpSpPr>
          <p:cNvPr id="4" name="Group 47"/>
          <p:cNvGrpSpPr>
            <a:grpSpLocks/>
          </p:cNvGrpSpPr>
          <p:nvPr/>
        </p:nvGrpSpPr>
        <p:grpSpPr bwMode="auto">
          <a:xfrm>
            <a:off x="374650" y="5272088"/>
            <a:ext cx="257175" cy="279400"/>
            <a:chOff x="236" y="3321"/>
            <a:chExt cx="162" cy="176"/>
          </a:xfrm>
        </p:grpSpPr>
        <p:sp>
          <p:nvSpPr>
            <p:cNvPr id="470033" name="Oval 17"/>
            <p:cNvSpPr>
              <a:spLocks noChangeArrowheads="1"/>
            </p:cNvSpPr>
            <p:nvPr/>
          </p:nvSpPr>
          <p:spPr bwMode="auto">
            <a:xfrm>
              <a:off x="236" y="3328"/>
              <a:ext cx="152" cy="151"/>
            </a:xfrm>
            <a:prstGeom prst="ellipse">
              <a:avLst/>
            </a:prstGeom>
            <a:solidFill>
              <a:srgbClr val="0072CA"/>
            </a:solidFill>
            <a:ln w="25400">
              <a:noFill/>
              <a:round/>
              <a:headEnd/>
              <a:tailEnd/>
            </a:ln>
            <a:effectLst/>
          </p:spPr>
          <p:txBody>
            <a:bodyPr wrap="none" anchor="ctr"/>
            <a:lstStyle/>
            <a:p>
              <a:endParaRPr lang="en-US"/>
            </a:p>
          </p:txBody>
        </p:sp>
        <p:sp>
          <p:nvSpPr>
            <p:cNvPr id="470034" name="Text Box 18"/>
            <p:cNvSpPr txBox="1">
              <a:spLocks noChangeArrowheads="1"/>
            </p:cNvSpPr>
            <p:nvPr/>
          </p:nvSpPr>
          <p:spPr bwMode="auto">
            <a:xfrm>
              <a:off x="272" y="3321"/>
              <a:ext cx="126" cy="176"/>
            </a:xfrm>
            <a:prstGeom prst="rect">
              <a:avLst/>
            </a:prstGeom>
            <a:noFill/>
            <a:ln w="9525">
              <a:noFill/>
              <a:miter lim="800000"/>
              <a:headEnd/>
              <a:tailEnd/>
            </a:ln>
            <a:effectLst/>
          </p:spPr>
          <p:txBody>
            <a:bodyPr wrap="none" lIns="0" tIns="0" rIns="0" bIns="0"/>
            <a:lstStyle/>
            <a:p>
              <a:r>
                <a:rPr lang="en-US" sz="1600" b="1">
                  <a:solidFill>
                    <a:schemeClr val="bg1"/>
                  </a:solidFill>
                  <a:latin typeface="Arial" charset="0"/>
                </a:rPr>
                <a:t>3</a:t>
              </a:r>
              <a:endParaRPr lang="en-US" sz="1600" b="1">
                <a:latin typeface="Arial" charset="0"/>
              </a:endParaRPr>
            </a:p>
          </p:txBody>
        </p:sp>
      </p:grpSp>
      <p:grpSp>
        <p:nvGrpSpPr>
          <p:cNvPr id="5" name="Group 50"/>
          <p:cNvGrpSpPr>
            <a:grpSpLocks/>
          </p:cNvGrpSpPr>
          <p:nvPr/>
        </p:nvGrpSpPr>
        <p:grpSpPr bwMode="auto">
          <a:xfrm>
            <a:off x="4686300" y="5270500"/>
            <a:ext cx="257175" cy="279400"/>
            <a:chOff x="2952" y="3320"/>
            <a:chExt cx="162" cy="176"/>
          </a:xfrm>
        </p:grpSpPr>
        <p:sp>
          <p:nvSpPr>
            <p:cNvPr id="470036" name="Oval 20"/>
            <p:cNvSpPr>
              <a:spLocks noChangeArrowheads="1"/>
            </p:cNvSpPr>
            <p:nvPr/>
          </p:nvSpPr>
          <p:spPr bwMode="auto">
            <a:xfrm>
              <a:off x="2952" y="3327"/>
              <a:ext cx="152" cy="151"/>
            </a:xfrm>
            <a:prstGeom prst="ellipse">
              <a:avLst/>
            </a:prstGeom>
            <a:solidFill>
              <a:srgbClr val="0072CA"/>
            </a:solidFill>
            <a:ln w="25400">
              <a:noFill/>
              <a:round/>
              <a:headEnd/>
              <a:tailEnd/>
            </a:ln>
            <a:effectLst/>
          </p:spPr>
          <p:txBody>
            <a:bodyPr wrap="none" anchor="ctr"/>
            <a:lstStyle/>
            <a:p>
              <a:endParaRPr lang="en-US"/>
            </a:p>
          </p:txBody>
        </p:sp>
        <p:sp>
          <p:nvSpPr>
            <p:cNvPr id="470037" name="Text Box 21"/>
            <p:cNvSpPr txBox="1">
              <a:spLocks noChangeArrowheads="1"/>
            </p:cNvSpPr>
            <p:nvPr/>
          </p:nvSpPr>
          <p:spPr bwMode="auto">
            <a:xfrm>
              <a:off x="2988" y="3320"/>
              <a:ext cx="126" cy="176"/>
            </a:xfrm>
            <a:prstGeom prst="rect">
              <a:avLst/>
            </a:prstGeom>
            <a:noFill/>
            <a:ln w="9525">
              <a:noFill/>
              <a:miter lim="800000"/>
              <a:headEnd/>
              <a:tailEnd/>
            </a:ln>
            <a:effectLst/>
          </p:spPr>
          <p:txBody>
            <a:bodyPr wrap="none" lIns="0" tIns="0" rIns="0" bIns="0"/>
            <a:lstStyle/>
            <a:p>
              <a:r>
                <a:rPr lang="en-US" sz="1600" b="1">
                  <a:solidFill>
                    <a:schemeClr val="bg1"/>
                  </a:solidFill>
                  <a:latin typeface="Arial" charset="0"/>
                </a:rPr>
                <a:t>4</a:t>
              </a:r>
              <a:endParaRPr lang="en-US" sz="1600" b="1">
                <a:latin typeface="Arial" charset="0"/>
              </a:endParaRPr>
            </a:p>
          </p:txBody>
        </p:sp>
      </p:grpSp>
      <p:sp>
        <p:nvSpPr>
          <p:cNvPr id="470038" name="Text Box 22"/>
          <p:cNvSpPr txBox="1">
            <a:spLocks noChangeArrowheads="1"/>
          </p:cNvSpPr>
          <p:nvPr/>
        </p:nvSpPr>
        <p:spPr bwMode="auto">
          <a:xfrm>
            <a:off x="2354263" y="1149350"/>
            <a:ext cx="1073150" cy="481013"/>
          </a:xfrm>
          <a:prstGeom prst="rect">
            <a:avLst/>
          </a:prstGeom>
          <a:noFill/>
          <a:ln w="9525">
            <a:noFill/>
            <a:miter lim="800000"/>
            <a:headEnd/>
            <a:tailEnd/>
          </a:ln>
          <a:effectLst/>
        </p:spPr>
        <p:txBody>
          <a:bodyPr wrap="none" lIns="0" tIns="0" rIns="0" bIns="0"/>
          <a:lstStyle/>
          <a:p>
            <a:pPr>
              <a:lnSpc>
                <a:spcPct val="90000"/>
              </a:lnSpc>
            </a:pPr>
            <a:r>
              <a:rPr lang="en-US" sz="1600" b="1">
                <a:latin typeface="Arial" charset="0"/>
              </a:rPr>
              <a:t>Plasma</a:t>
            </a:r>
            <a:br>
              <a:rPr lang="en-US" sz="1600" b="1">
                <a:latin typeface="Arial" charset="0"/>
              </a:rPr>
            </a:br>
            <a:r>
              <a:rPr lang="en-US" sz="1600" b="1">
                <a:latin typeface="Arial" charset="0"/>
              </a:rPr>
              <a:t>membrane</a:t>
            </a:r>
          </a:p>
        </p:txBody>
      </p:sp>
      <p:sp>
        <p:nvSpPr>
          <p:cNvPr id="470039" name="Text Box 23"/>
          <p:cNvSpPr txBox="1">
            <a:spLocks noChangeArrowheads="1"/>
          </p:cNvSpPr>
          <p:nvPr/>
        </p:nvSpPr>
        <p:spPr bwMode="auto">
          <a:xfrm>
            <a:off x="1978025" y="2598738"/>
            <a:ext cx="1073150" cy="481012"/>
          </a:xfrm>
          <a:prstGeom prst="rect">
            <a:avLst/>
          </a:prstGeom>
          <a:noFill/>
          <a:ln w="9525">
            <a:noFill/>
            <a:miter lim="800000"/>
            <a:headEnd/>
            <a:tailEnd/>
          </a:ln>
          <a:effectLst/>
        </p:spPr>
        <p:txBody>
          <a:bodyPr wrap="none" lIns="0" tIns="0" rIns="0" bIns="0"/>
          <a:lstStyle/>
          <a:p>
            <a:pPr>
              <a:lnSpc>
                <a:spcPct val="90000"/>
              </a:lnSpc>
            </a:pPr>
            <a:r>
              <a:rPr lang="en-US" sz="1600" b="1">
                <a:latin typeface="Arial" charset="0"/>
              </a:rPr>
              <a:t>G protein</a:t>
            </a:r>
            <a:br>
              <a:rPr lang="en-US" sz="1600" b="1">
                <a:latin typeface="Arial" charset="0"/>
              </a:rPr>
            </a:br>
            <a:r>
              <a:rPr lang="en-US" sz="1600" b="1">
                <a:latin typeface="Arial" charset="0"/>
              </a:rPr>
              <a:t>(inactive)</a:t>
            </a:r>
          </a:p>
        </p:txBody>
      </p:sp>
      <p:sp>
        <p:nvSpPr>
          <p:cNvPr id="470040" name="Text Box 24"/>
          <p:cNvSpPr txBox="1">
            <a:spLocks noChangeArrowheads="1"/>
          </p:cNvSpPr>
          <p:nvPr/>
        </p:nvSpPr>
        <p:spPr bwMode="auto">
          <a:xfrm>
            <a:off x="403225" y="2478088"/>
            <a:ext cx="1311275" cy="215900"/>
          </a:xfrm>
          <a:prstGeom prst="rect">
            <a:avLst/>
          </a:prstGeom>
          <a:noFill/>
          <a:ln w="9525">
            <a:noFill/>
            <a:miter lim="800000"/>
            <a:headEnd/>
            <a:tailEnd/>
          </a:ln>
          <a:effectLst/>
        </p:spPr>
        <p:txBody>
          <a:bodyPr wrap="none" lIns="0" tIns="0" rIns="0" bIns="0"/>
          <a:lstStyle/>
          <a:p>
            <a:pPr>
              <a:lnSpc>
                <a:spcPct val="90000"/>
              </a:lnSpc>
            </a:pPr>
            <a:r>
              <a:rPr lang="en-US" sz="1600" b="1">
                <a:latin typeface="Arial" charset="0"/>
              </a:rPr>
              <a:t>CYTOPLASM</a:t>
            </a:r>
          </a:p>
        </p:txBody>
      </p:sp>
      <p:sp>
        <p:nvSpPr>
          <p:cNvPr id="470041" name="Text Box 25"/>
          <p:cNvSpPr txBox="1">
            <a:spLocks noChangeArrowheads="1"/>
          </p:cNvSpPr>
          <p:nvPr/>
        </p:nvSpPr>
        <p:spPr bwMode="auto">
          <a:xfrm>
            <a:off x="3511550" y="2586038"/>
            <a:ext cx="862013" cy="230187"/>
          </a:xfrm>
          <a:prstGeom prst="rect">
            <a:avLst/>
          </a:prstGeom>
          <a:noFill/>
          <a:ln w="9525">
            <a:noFill/>
            <a:miter lim="800000"/>
            <a:headEnd/>
            <a:tailEnd/>
          </a:ln>
          <a:effectLst/>
        </p:spPr>
        <p:txBody>
          <a:bodyPr wrap="none" lIns="0" tIns="0" rIns="0" bIns="0"/>
          <a:lstStyle/>
          <a:p>
            <a:pPr>
              <a:lnSpc>
                <a:spcPct val="90000"/>
              </a:lnSpc>
            </a:pPr>
            <a:r>
              <a:rPr lang="en-US" sz="1600" b="1">
                <a:latin typeface="Arial" charset="0"/>
              </a:rPr>
              <a:t>Enzyme</a:t>
            </a:r>
          </a:p>
        </p:txBody>
      </p:sp>
      <p:sp>
        <p:nvSpPr>
          <p:cNvPr id="470042" name="Text Box 26"/>
          <p:cNvSpPr txBox="1">
            <a:spLocks noChangeArrowheads="1"/>
          </p:cNvSpPr>
          <p:nvPr/>
        </p:nvSpPr>
        <p:spPr bwMode="auto">
          <a:xfrm>
            <a:off x="4662488" y="1157288"/>
            <a:ext cx="1073150" cy="481012"/>
          </a:xfrm>
          <a:prstGeom prst="rect">
            <a:avLst/>
          </a:prstGeom>
          <a:noFill/>
          <a:ln w="9525">
            <a:noFill/>
            <a:miter lim="800000"/>
            <a:headEnd/>
            <a:tailEnd/>
          </a:ln>
          <a:effectLst/>
        </p:spPr>
        <p:txBody>
          <a:bodyPr wrap="none" lIns="0" tIns="0" rIns="0" bIns="0"/>
          <a:lstStyle/>
          <a:p>
            <a:pPr>
              <a:lnSpc>
                <a:spcPct val="90000"/>
              </a:lnSpc>
            </a:pPr>
            <a:r>
              <a:rPr lang="en-US" sz="1600" b="1">
                <a:latin typeface="Arial" charset="0"/>
              </a:rPr>
              <a:t>Activated</a:t>
            </a:r>
            <a:br>
              <a:rPr lang="en-US" sz="1600" b="1">
                <a:latin typeface="Arial" charset="0"/>
              </a:rPr>
            </a:br>
            <a:r>
              <a:rPr lang="en-US" sz="1600" b="1">
                <a:latin typeface="Arial" charset="0"/>
              </a:rPr>
              <a:t>receptor</a:t>
            </a:r>
          </a:p>
        </p:txBody>
      </p:sp>
      <p:sp>
        <p:nvSpPr>
          <p:cNvPr id="470043" name="Text Box 27"/>
          <p:cNvSpPr txBox="1">
            <a:spLocks noChangeArrowheads="1"/>
          </p:cNvSpPr>
          <p:nvPr/>
        </p:nvSpPr>
        <p:spPr bwMode="auto">
          <a:xfrm>
            <a:off x="5932488" y="1157288"/>
            <a:ext cx="1073150" cy="481012"/>
          </a:xfrm>
          <a:prstGeom prst="rect">
            <a:avLst/>
          </a:prstGeom>
          <a:noFill/>
          <a:ln w="9525">
            <a:noFill/>
            <a:miter lim="800000"/>
            <a:headEnd/>
            <a:tailEnd/>
          </a:ln>
          <a:effectLst/>
        </p:spPr>
        <p:txBody>
          <a:bodyPr wrap="none" lIns="0" tIns="0" rIns="0" bIns="0"/>
          <a:lstStyle/>
          <a:p>
            <a:pPr>
              <a:lnSpc>
                <a:spcPct val="90000"/>
              </a:lnSpc>
            </a:pPr>
            <a:r>
              <a:rPr lang="en-US" sz="1600" b="1">
                <a:latin typeface="Arial" charset="0"/>
              </a:rPr>
              <a:t>Signaling</a:t>
            </a:r>
            <a:br>
              <a:rPr lang="en-US" sz="1600" b="1">
                <a:latin typeface="Arial" charset="0"/>
              </a:rPr>
            </a:br>
            <a:r>
              <a:rPr lang="en-US" sz="1600" b="1">
                <a:latin typeface="Arial" charset="0"/>
              </a:rPr>
              <a:t>molecule</a:t>
            </a:r>
          </a:p>
        </p:txBody>
      </p:sp>
      <p:sp>
        <p:nvSpPr>
          <p:cNvPr id="470044" name="Text Box 28"/>
          <p:cNvSpPr txBox="1">
            <a:spLocks noChangeArrowheads="1"/>
          </p:cNvSpPr>
          <p:nvPr/>
        </p:nvSpPr>
        <p:spPr bwMode="auto">
          <a:xfrm>
            <a:off x="7745413" y="1168400"/>
            <a:ext cx="835025" cy="493713"/>
          </a:xfrm>
          <a:prstGeom prst="rect">
            <a:avLst/>
          </a:prstGeom>
          <a:noFill/>
          <a:ln w="9525">
            <a:noFill/>
            <a:miter lim="800000"/>
            <a:headEnd/>
            <a:tailEnd/>
          </a:ln>
          <a:effectLst/>
        </p:spPr>
        <p:txBody>
          <a:bodyPr wrap="none" lIns="0" tIns="0" rIns="0" bIns="0"/>
          <a:lstStyle/>
          <a:p>
            <a:pPr>
              <a:lnSpc>
                <a:spcPct val="90000"/>
              </a:lnSpc>
            </a:pPr>
            <a:r>
              <a:rPr lang="en-US" sz="1600" b="1">
                <a:latin typeface="Arial" charset="0"/>
              </a:rPr>
              <a:t>Inactive</a:t>
            </a:r>
            <a:br>
              <a:rPr lang="en-US" sz="1600" b="1">
                <a:latin typeface="Arial" charset="0"/>
              </a:rPr>
            </a:br>
            <a:r>
              <a:rPr lang="en-US" sz="1600" b="1">
                <a:latin typeface="Arial" charset="0"/>
              </a:rPr>
              <a:t>enzyme</a:t>
            </a:r>
          </a:p>
        </p:txBody>
      </p:sp>
      <p:sp>
        <p:nvSpPr>
          <p:cNvPr id="470045" name="Text Box 29"/>
          <p:cNvSpPr txBox="1">
            <a:spLocks noChangeArrowheads="1"/>
          </p:cNvSpPr>
          <p:nvPr/>
        </p:nvSpPr>
        <p:spPr bwMode="auto">
          <a:xfrm>
            <a:off x="3459163" y="3379788"/>
            <a:ext cx="914400" cy="468312"/>
          </a:xfrm>
          <a:prstGeom prst="rect">
            <a:avLst/>
          </a:prstGeom>
          <a:noFill/>
          <a:ln w="9525">
            <a:noFill/>
            <a:miter lim="800000"/>
            <a:headEnd/>
            <a:tailEnd/>
          </a:ln>
          <a:effectLst/>
        </p:spPr>
        <p:txBody>
          <a:bodyPr wrap="none" lIns="0" tIns="0" rIns="0" bIns="0"/>
          <a:lstStyle/>
          <a:p>
            <a:pPr>
              <a:lnSpc>
                <a:spcPct val="90000"/>
              </a:lnSpc>
            </a:pPr>
            <a:r>
              <a:rPr lang="en-US" sz="1600" b="1">
                <a:latin typeface="Arial" charset="0"/>
              </a:rPr>
              <a:t>Activated</a:t>
            </a:r>
            <a:br>
              <a:rPr lang="en-US" sz="1600" b="1">
                <a:latin typeface="Arial" charset="0"/>
              </a:rPr>
            </a:br>
            <a:r>
              <a:rPr lang="en-US" sz="1600" b="1">
                <a:latin typeface="Arial" charset="0"/>
              </a:rPr>
              <a:t>enzyme</a:t>
            </a:r>
          </a:p>
        </p:txBody>
      </p:sp>
      <p:sp>
        <p:nvSpPr>
          <p:cNvPr id="470046" name="Text Box 30"/>
          <p:cNvSpPr txBox="1">
            <a:spLocks noChangeArrowheads="1"/>
          </p:cNvSpPr>
          <p:nvPr/>
        </p:nvSpPr>
        <p:spPr bwMode="auto">
          <a:xfrm>
            <a:off x="2705100" y="5218113"/>
            <a:ext cx="1747838" cy="228600"/>
          </a:xfrm>
          <a:prstGeom prst="rect">
            <a:avLst/>
          </a:prstGeom>
          <a:noFill/>
          <a:ln w="9525">
            <a:noFill/>
            <a:miter lim="800000"/>
            <a:headEnd/>
            <a:tailEnd/>
          </a:ln>
          <a:effectLst/>
        </p:spPr>
        <p:txBody>
          <a:bodyPr wrap="none" lIns="0" tIns="0" rIns="0" bIns="0"/>
          <a:lstStyle/>
          <a:p>
            <a:pPr>
              <a:lnSpc>
                <a:spcPct val="90000"/>
              </a:lnSpc>
            </a:pPr>
            <a:r>
              <a:rPr lang="en-US" sz="1600" b="1">
                <a:latin typeface="Arial" charset="0"/>
              </a:rPr>
              <a:t>Cellular response</a:t>
            </a:r>
          </a:p>
        </p:txBody>
      </p:sp>
      <p:sp>
        <p:nvSpPr>
          <p:cNvPr id="470047" name="Text Box 31"/>
          <p:cNvSpPr txBox="1">
            <a:spLocks noChangeArrowheads="1"/>
          </p:cNvSpPr>
          <p:nvPr/>
        </p:nvSpPr>
        <p:spPr bwMode="auto">
          <a:xfrm>
            <a:off x="1924050" y="2371725"/>
            <a:ext cx="358775" cy="150813"/>
          </a:xfrm>
          <a:prstGeom prst="rect">
            <a:avLst/>
          </a:prstGeom>
          <a:noFill/>
          <a:ln w="9525">
            <a:noFill/>
            <a:miter lim="800000"/>
            <a:headEnd/>
            <a:tailEnd/>
          </a:ln>
          <a:effectLst/>
        </p:spPr>
        <p:txBody>
          <a:bodyPr wrap="none" lIns="0" tIns="0" rIns="0" bIns="0"/>
          <a:lstStyle/>
          <a:p>
            <a:pPr>
              <a:lnSpc>
                <a:spcPct val="90000"/>
              </a:lnSpc>
            </a:pPr>
            <a:r>
              <a:rPr lang="en-US" sz="1000" b="1">
                <a:latin typeface="Arial" charset="0"/>
              </a:rPr>
              <a:t>GDP</a:t>
            </a:r>
          </a:p>
        </p:txBody>
      </p:sp>
      <p:sp>
        <p:nvSpPr>
          <p:cNvPr id="470048" name="Text Box 32"/>
          <p:cNvSpPr txBox="1">
            <a:spLocks noChangeArrowheads="1"/>
          </p:cNvSpPr>
          <p:nvPr/>
        </p:nvSpPr>
        <p:spPr bwMode="auto">
          <a:xfrm>
            <a:off x="5791200" y="2271713"/>
            <a:ext cx="358775" cy="150812"/>
          </a:xfrm>
          <a:prstGeom prst="rect">
            <a:avLst/>
          </a:prstGeom>
          <a:noFill/>
          <a:ln w="9525">
            <a:noFill/>
            <a:miter lim="800000"/>
            <a:headEnd/>
            <a:tailEnd/>
          </a:ln>
          <a:effectLst/>
        </p:spPr>
        <p:txBody>
          <a:bodyPr wrap="none" lIns="0" tIns="0" rIns="0" bIns="0"/>
          <a:lstStyle/>
          <a:p>
            <a:pPr>
              <a:lnSpc>
                <a:spcPct val="90000"/>
              </a:lnSpc>
            </a:pPr>
            <a:r>
              <a:rPr lang="en-US" sz="1000" b="1">
                <a:latin typeface="Arial" charset="0"/>
              </a:rPr>
              <a:t>GTP</a:t>
            </a:r>
          </a:p>
        </p:txBody>
      </p:sp>
      <p:sp>
        <p:nvSpPr>
          <p:cNvPr id="470049" name="Text Box 33"/>
          <p:cNvSpPr txBox="1">
            <a:spLocks noChangeArrowheads="1"/>
          </p:cNvSpPr>
          <p:nvPr/>
        </p:nvSpPr>
        <p:spPr bwMode="auto">
          <a:xfrm>
            <a:off x="6229350" y="4587875"/>
            <a:ext cx="358775" cy="150813"/>
          </a:xfrm>
          <a:prstGeom prst="rect">
            <a:avLst/>
          </a:prstGeom>
          <a:noFill/>
          <a:ln w="9525">
            <a:noFill/>
            <a:miter lim="800000"/>
            <a:headEnd/>
            <a:tailEnd/>
          </a:ln>
          <a:effectLst/>
        </p:spPr>
        <p:txBody>
          <a:bodyPr wrap="none" lIns="0" tIns="0" rIns="0" bIns="0"/>
          <a:lstStyle/>
          <a:p>
            <a:pPr>
              <a:lnSpc>
                <a:spcPct val="90000"/>
              </a:lnSpc>
            </a:pPr>
            <a:r>
              <a:rPr lang="en-US" sz="1000" b="1">
                <a:latin typeface="Arial" charset="0"/>
              </a:rPr>
              <a:t>GDP</a:t>
            </a:r>
          </a:p>
        </p:txBody>
      </p:sp>
      <p:sp>
        <p:nvSpPr>
          <p:cNvPr id="470050" name="Text Box 34"/>
          <p:cNvSpPr txBox="1">
            <a:spLocks noChangeArrowheads="1"/>
          </p:cNvSpPr>
          <p:nvPr/>
        </p:nvSpPr>
        <p:spPr bwMode="auto">
          <a:xfrm>
            <a:off x="3040063" y="4508500"/>
            <a:ext cx="358775" cy="150813"/>
          </a:xfrm>
          <a:prstGeom prst="rect">
            <a:avLst/>
          </a:prstGeom>
          <a:noFill/>
          <a:ln w="9525">
            <a:noFill/>
            <a:miter lim="800000"/>
            <a:headEnd/>
            <a:tailEnd/>
          </a:ln>
          <a:effectLst/>
        </p:spPr>
        <p:txBody>
          <a:bodyPr wrap="none" lIns="0" tIns="0" rIns="0" bIns="0"/>
          <a:lstStyle/>
          <a:p>
            <a:pPr>
              <a:lnSpc>
                <a:spcPct val="90000"/>
              </a:lnSpc>
            </a:pPr>
            <a:r>
              <a:rPr lang="en-US" sz="1000" b="1">
                <a:latin typeface="Arial" charset="0"/>
              </a:rPr>
              <a:t>GTP</a:t>
            </a:r>
          </a:p>
        </p:txBody>
      </p:sp>
      <p:sp>
        <p:nvSpPr>
          <p:cNvPr id="470051" name="Text Box 35"/>
          <p:cNvSpPr txBox="1">
            <a:spLocks noChangeArrowheads="1"/>
          </p:cNvSpPr>
          <p:nvPr/>
        </p:nvSpPr>
        <p:spPr bwMode="auto">
          <a:xfrm>
            <a:off x="6427788" y="2668588"/>
            <a:ext cx="358775" cy="150812"/>
          </a:xfrm>
          <a:prstGeom prst="rect">
            <a:avLst/>
          </a:prstGeom>
          <a:noFill/>
          <a:ln w="9525">
            <a:noFill/>
            <a:miter lim="800000"/>
            <a:headEnd/>
            <a:tailEnd/>
          </a:ln>
          <a:effectLst/>
        </p:spPr>
        <p:txBody>
          <a:bodyPr wrap="none" lIns="0" tIns="0" rIns="0" bIns="0"/>
          <a:lstStyle/>
          <a:p>
            <a:pPr>
              <a:lnSpc>
                <a:spcPct val="90000"/>
              </a:lnSpc>
            </a:pPr>
            <a:r>
              <a:rPr lang="en-US" sz="1000" b="1">
                <a:solidFill>
                  <a:schemeClr val="bg2"/>
                </a:solidFill>
                <a:latin typeface="Arial" charset="0"/>
              </a:rPr>
              <a:t>GTP</a:t>
            </a:r>
          </a:p>
        </p:txBody>
      </p:sp>
      <p:sp>
        <p:nvSpPr>
          <p:cNvPr id="470052" name="Text Box 36"/>
          <p:cNvSpPr txBox="1">
            <a:spLocks noChangeArrowheads="1"/>
          </p:cNvSpPr>
          <p:nvPr/>
        </p:nvSpPr>
        <p:spPr bwMode="auto">
          <a:xfrm>
            <a:off x="7062788" y="4826000"/>
            <a:ext cx="239712" cy="176213"/>
          </a:xfrm>
          <a:prstGeom prst="rect">
            <a:avLst/>
          </a:prstGeom>
          <a:noFill/>
          <a:ln w="9525">
            <a:noFill/>
            <a:miter lim="800000"/>
            <a:headEnd/>
            <a:tailEnd/>
          </a:ln>
          <a:effectLst/>
        </p:spPr>
        <p:txBody>
          <a:bodyPr wrap="none" lIns="0" tIns="0" rIns="0" bIns="0"/>
          <a:lstStyle/>
          <a:p>
            <a:pPr>
              <a:lnSpc>
                <a:spcPct val="90000"/>
              </a:lnSpc>
            </a:pPr>
            <a:r>
              <a:rPr lang="en-US" sz="1000" b="1">
                <a:latin typeface="Arial" charset="0"/>
              </a:rPr>
              <a:t>P </a:t>
            </a:r>
            <a:r>
              <a:rPr lang="en-US" sz="1000" b="1" baseline="-25000">
                <a:latin typeface="Arial" charset="0"/>
              </a:rPr>
              <a:t>i</a:t>
            </a:r>
            <a:endParaRPr lang="en-US" sz="1000" b="1">
              <a:latin typeface="Arial" charset="0"/>
            </a:endParaRPr>
          </a:p>
        </p:txBody>
      </p:sp>
      <p:sp>
        <p:nvSpPr>
          <p:cNvPr id="470053" name="Text Box 37"/>
          <p:cNvSpPr txBox="1">
            <a:spLocks noChangeArrowheads="1"/>
          </p:cNvSpPr>
          <p:nvPr/>
        </p:nvSpPr>
        <p:spPr bwMode="auto">
          <a:xfrm>
            <a:off x="5051425" y="2722563"/>
            <a:ext cx="358775" cy="150812"/>
          </a:xfrm>
          <a:prstGeom prst="rect">
            <a:avLst/>
          </a:prstGeom>
          <a:noFill/>
          <a:ln w="9525">
            <a:noFill/>
            <a:miter lim="800000"/>
            <a:headEnd/>
            <a:tailEnd/>
          </a:ln>
          <a:effectLst/>
        </p:spPr>
        <p:txBody>
          <a:bodyPr wrap="none" lIns="0" tIns="0" rIns="0" bIns="0"/>
          <a:lstStyle/>
          <a:p>
            <a:pPr>
              <a:lnSpc>
                <a:spcPct val="90000"/>
              </a:lnSpc>
            </a:pPr>
            <a:r>
              <a:rPr lang="en-US" sz="1000" b="1">
                <a:latin typeface="Arial" charset="0"/>
              </a:rPr>
              <a:t>GDP</a:t>
            </a:r>
          </a:p>
        </p:txBody>
      </p:sp>
      <p:sp>
        <p:nvSpPr>
          <p:cNvPr id="470054" name="Text Box 38"/>
          <p:cNvSpPr txBox="1">
            <a:spLocks noChangeArrowheads="1"/>
          </p:cNvSpPr>
          <p:nvPr/>
        </p:nvSpPr>
        <p:spPr bwMode="auto">
          <a:xfrm>
            <a:off x="5588000" y="2411413"/>
            <a:ext cx="265113" cy="125412"/>
          </a:xfrm>
          <a:prstGeom prst="rect">
            <a:avLst/>
          </a:prstGeom>
          <a:noFill/>
          <a:ln w="9525">
            <a:noFill/>
            <a:miter lim="800000"/>
            <a:headEnd/>
            <a:tailEnd/>
          </a:ln>
          <a:effectLst/>
        </p:spPr>
        <p:txBody>
          <a:bodyPr wrap="none" lIns="0" tIns="0" rIns="0" bIns="0"/>
          <a:lstStyle/>
          <a:p>
            <a:pPr>
              <a:lnSpc>
                <a:spcPct val="90000"/>
              </a:lnSpc>
            </a:pPr>
            <a:r>
              <a:rPr lang="en-US" sz="1000" b="1">
                <a:solidFill>
                  <a:schemeClr val="bg2"/>
                </a:solidFill>
                <a:latin typeface="Arial" charset="0"/>
              </a:rPr>
              <a:t>GDP</a:t>
            </a:r>
          </a:p>
        </p:txBody>
      </p:sp>
      <p:sp>
        <p:nvSpPr>
          <p:cNvPr id="470055" name="Line 39"/>
          <p:cNvSpPr>
            <a:spLocks noChangeShapeType="1"/>
          </p:cNvSpPr>
          <p:nvPr/>
        </p:nvSpPr>
        <p:spPr bwMode="auto">
          <a:xfrm>
            <a:off x="846138" y="1600200"/>
            <a:ext cx="0" cy="317500"/>
          </a:xfrm>
          <a:prstGeom prst="line">
            <a:avLst/>
          </a:prstGeom>
          <a:noFill/>
          <a:ln w="12700">
            <a:solidFill>
              <a:schemeClr val="tx1"/>
            </a:solidFill>
            <a:round/>
            <a:headEnd/>
            <a:tailEnd/>
          </a:ln>
          <a:effectLst/>
        </p:spPr>
        <p:txBody>
          <a:bodyPr wrap="none" anchor="ctr"/>
          <a:lstStyle/>
          <a:p>
            <a:endParaRPr lang="en-US"/>
          </a:p>
        </p:txBody>
      </p:sp>
      <p:sp>
        <p:nvSpPr>
          <p:cNvPr id="470056" name="Line 40"/>
          <p:cNvSpPr>
            <a:spLocks noChangeShapeType="1"/>
          </p:cNvSpPr>
          <p:nvPr/>
        </p:nvSpPr>
        <p:spPr bwMode="auto">
          <a:xfrm>
            <a:off x="2592388" y="1587500"/>
            <a:ext cx="0" cy="290513"/>
          </a:xfrm>
          <a:prstGeom prst="line">
            <a:avLst/>
          </a:prstGeom>
          <a:noFill/>
          <a:ln w="12700">
            <a:solidFill>
              <a:schemeClr val="tx1"/>
            </a:solidFill>
            <a:round/>
            <a:headEnd/>
            <a:tailEnd/>
          </a:ln>
          <a:effectLst/>
        </p:spPr>
        <p:txBody>
          <a:bodyPr wrap="none" anchor="ctr"/>
          <a:lstStyle/>
          <a:p>
            <a:endParaRPr lang="en-US"/>
          </a:p>
        </p:txBody>
      </p:sp>
      <p:sp>
        <p:nvSpPr>
          <p:cNvPr id="470057" name="Line 41"/>
          <p:cNvSpPr>
            <a:spLocks noChangeShapeType="1"/>
          </p:cNvSpPr>
          <p:nvPr/>
        </p:nvSpPr>
        <p:spPr bwMode="auto">
          <a:xfrm>
            <a:off x="2460625" y="2447925"/>
            <a:ext cx="0" cy="158750"/>
          </a:xfrm>
          <a:prstGeom prst="line">
            <a:avLst/>
          </a:prstGeom>
          <a:noFill/>
          <a:ln w="12700">
            <a:solidFill>
              <a:schemeClr val="tx1"/>
            </a:solidFill>
            <a:round/>
            <a:headEnd/>
            <a:tailEnd/>
          </a:ln>
          <a:effectLst/>
        </p:spPr>
        <p:txBody>
          <a:bodyPr wrap="none" anchor="ctr"/>
          <a:lstStyle/>
          <a:p>
            <a:endParaRPr lang="en-US"/>
          </a:p>
        </p:txBody>
      </p:sp>
      <p:sp>
        <p:nvSpPr>
          <p:cNvPr id="470058" name="Line 42"/>
          <p:cNvSpPr>
            <a:spLocks noChangeShapeType="1"/>
          </p:cNvSpPr>
          <p:nvPr/>
        </p:nvSpPr>
        <p:spPr bwMode="auto">
          <a:xfrm>
            <a:off x="4946650" y="1587500"/>
            <a:ext cx="357188" cy="384175"/>
          </a:xfrm>
          <a:prstGeom prst="line">
            <a:avLst/>
          </a:prstGeom>
          <a:noFill/>
          <a:ln w="12700">
            <a:solidFill>
              <a:schemeClr val="tx1"/>
            </a:solidFill>
            <a:round/>
            <a:headEnd/>
            <a:tailEnd/>
          </a:ln>
          <a:effectLst/>
        </p:spPr>
        <p:txBody>
          <a:bodyPr wrap="none" anchor="ctr"/>
          <a:lstStyle/>
          <a:p>
            <a:endParaRPr lang="en-US"/>
          </a:p>
        </p:txBody>
      </p:sp>
      <p:sp>
        <p:nvSpPr>
          <p:cNvPr id="470059" name="Line 43"/>
          <p:cNvSpPr>
            <a:spLocks noChangeShapeType="1"/>
          </p:cNvSpPr>
          <p:nvPr/>
        </p:nvSpPr>
        <p:spPr bwMode="auto">
          <a:xfrm flipH="1">
            <a:off x="5675313" y="1481138"/>
            <a:ext cx="223837" cy="133350"/>
          </a:xfrm>
          <a:prstGeom prst="line">
            <a:avLst/>
          </a:prstGeom>
          <a:noFill/>
          <a:ln w="12700">
            <a:solidFill>
              <a:schemeClr val="tx1"/>
            </a:solidFill>
            <a:round/>
            <a:headEnd/>
            <a:tailEnd/>
          </a:ln>
          <a:effectLst/>
        </p:spPr>
        <p:txBody>
          <a:bodyPr wrap="none" anchor="ctr"/>
          <a:lstStyle/>
          <a:p>
            <a:endParaRPr lang="en-US"/>
          </a:p>
        </p:txBody>
      </p:sp>
      <p:sp>
        <p:nvSpPr>
          <p:cNvPr id="470060" name="Line 44"/>
          <p:cNvSpPr>
            <a:spLocks noChangeShapeType="1"/>
          </p:cNvSpPr>
          <p:nvPr/>
        </p:nvSpPr>
        <p:spPr bwMode="auto">
          <a:xfrm>
            <a:off x="8016875" y="1600200"/>
            <a:ext cx="0" cy="173038"/>
          </a:xfrm>
          <a:prstGeom prst="line">
            <a:avLst/>
          </a:prstGeom>
          <a:noFill/>
          <a:ln w="12700">
            <a:solidFill>
              <a:schemeClr val="tx1"/>
            </a:solidFill>
            <a:round/>
            <a:headEnd/>
            <a:tailEnd/>
          </a:ln>
          <a:effec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7772400" cy="1143000"/>
          </a:xfrm>
        </p:spPr>
        <p:txBody>
          <a:bodyPr>
            <a:normAutofit fontScale="90000"/>
          </a:bodyPr>
          <a:lstStyle/>
          <a:p>
            <a:r>
              <a:rPr lang="en-US" dirty="0" smtClean="0"/>
              <a:t>Pause to review ATP-needed for energy and to alter molecules in the pathway.</a:t>
            </a:r>
            <a:endParaRPr lang="en-US"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457201" y="1676401"/>
            <a:ext cx="4027978" cy="3733800"/>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3599" y="2002400"/>
            <a:ext cx="4442131" cy="3331599"/>
          </a:xfrm>
          <a:prstGeom prst="rect">
            <a:avLst/>
          </a:prstGeom>
        </p:spPr>
      </p:pic>
    </p:spTree>
    <p:extLst>
      <p:ext uri="{BB962C8B-B14F-4D97-AF65-F5344CB8AC3E}">
        <p14:creationId xmlns:p14="http://schemas.microsoft.com/office/powerpoint/2010/main" val="3287789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762000" y="0"/>
            <a:ext cx="7772400" cy="914400"/>
          </a:xfrm>
        </p:spPr>
        <p:txBody>
          <a:bodyPr/>
          <a:lstStyle/>
          <a:p>
            <a:pPr eaLnBrk="1" hangingPunct="1"/>
            <a:r>
              <a:rPr lang="en-US" dirty="0" smtClean="0"/>
              <a:t>Signal Transduction Pathways</a:t>
            </a:r>
          </a:p>
        </p:txBody>
      </p:sp>
      <p:sp>
        <p:nvSpPr>
          <p:cNvPr id="68611" name="Rectangle 3"/>
          <p:cNvSpPr>
            <a:spLocks noGrp="1" noChangeArrowheads="1"/>
          </p:cNvSpPr>
          <p:nvPr>
            <p:ph type="body" idx="1"/>
          </p:nvPr>
        </p:nvSpPr>
        <p:spPr>
          <a:xfrm>
            <a:off x="304800" y="1066800"/>
            <a:ext cx="8534400" cy="5486400"/>
          </a:xfrm>
        </p:spPr>
        <p:txBody>
          <a:bodyPr>
            <a:noAutofit/>
          </a:bodyPr>
          <a:lstStyle/>
          <a:p>
            <a:pPr>
              <a:lnSpc>
                <a:spcPct val="90000"/>
              </a:lnSpc>
            </a:pPr>
            <a:r>
              <a:rPr lang="en-US" sz="2800" dirty="0" smtClean="0"/>
              <a:t>Protein </a:t>
            </a:r>
            <a:r>
              <a:rPr lang="en-US" sz="2800" dirty="0" err="1" smtClean="0"/>
              <a:t>Phosphorylation</a:t>
            </a:r>
            <a:r>
              <a:rPr lang="en-US" sz="2800" dirty="0" smtClean="0"/>
              <a:t> and </a:t>
            </a:r>
            <a:r>
              <a:rPr lang="en-US" sz="2800" dirty="0" err="1" smtClean="0"/>
              <a:t>Dephosphorylation</a:t>
            </a:r>
            <a:r>
              <a:rPr lang="en-US" sz="2800" dirty="0" smtClean="0"/>
              <a:t> (moving phosphorous)</a:t>
            </a:r>
          </a:p>
          <a:p>
            <a:pPr lvl="1" eaLnBrk="1" hangingPunct="1">
              <a:lnSpc>
                <a:spcPct val="90000"/>
              </a:lnSpc>
            </a:pPr>
            <a:r>
              <a:rPr lang="en-US" sz="2800" dirty="0" smtClean="0"/>
              <a:t>Protein kinase transfers phosphate groups from ATP(energy) to a protein which activates the protein, causing the next step in the pathway until the correct protein is activated</a:t>
            </a:r>
          </a:p>
          <a:p>
            <a:pPr lvl="1">
              <a:lnSpc>
                <a:spcPct val="90000"/>
              </a:lnSpc>
            </a:pPr>
            <a:r>
              <a:rPr lang="en-US" sz="2800" dirty="0" smtClean="0"/>
              <a:t>Turned off by special enzymes called protein </a:t>
            </a:r>
            <a:r>
              <a:rPr lang="en-US" sz="2800" dirty="0" err="1" smtClean="0"/>
              <a:t>phosphat</a:t>
            </a:r>
            <a:r>
              <a:rPr lang="en-US" sz="2800" u="sng" dirty="0" err="1" smtClean="0"/>
              <a:t>ases</a:t>
            </a:r>
            <a:r>
              <a:rPr lang="en-US" sz="2800" dirty="0" smtClean="0"/>
              <a:t>, which later remove the phosphates from the protein </a:t>
            </a:r>
          </a:p>
          <a:p>
            <a:pPr eaLnBrk="1" hangingPunct="1">
              <a:lnSpc>
                <a:spcPct val="90000"/>
              </a:lnSpc>
            </a:pPr>
            <a:r>
              <a:rPr lang="en-US" sz="2800" dirty="0" smtClean="0"/>
              <a:t>Second Messengers</a:t>
            </a:r>
          </a:p>
          <a:p>
            <a:pPr lvl="1" eaLnBrk="1" hangingPunct="1">
              <a:lnSpc>
                <a:spcPct val="90000"/>
              </a:lnSpc>
            </a:pPr>
            <a:r>
              <a:rPr lang="en-US" sz="2800" dirty="0" smtClean="0"/>
              <a:t>Small molecules or ions that are </a:t>
            </a:r>
            <a:r>
              <a:rPr lang="en-US" sz="2800" u="sng" dirty="0" smtClean="0"/>
              <a:t>not proteins in the pathway </a:t>
            </a:r>
            <a:r>
              <a:rPr lang="en-US" sz="2800" dirty="0" smtClean="0"/>
              <a:t>and can be triggered inside the cell once reception occurs</a:t>
            </a:r>
          </a:p>
          <a:p>
            <a:pPr lvl="1" eaLnBrk="1" hangingPunct="1">
              <a:lnSpc>
                <a:spcPct val="90000"/>
              </a:lnSpc>
            </a:pPr>
            <a:r>
              <a:rPr lang="en-US" sz="2800" dirty="0" smtClean="0"/>
              <a:t>Ex: </a:t>
            </a:r>
            <a:r>
              <a:rPr lang="en-US" sz="2800" dirty="0" err="1" smtClean="0"/>
              <a:t>cAMP</a:t>
            </a:r>
            <a:r>
              <a:rPr lang="en-US" sz="2800" dirty="0" smtClean="0"/>
              <a:t> (in the liver cells for the breakup of glycogen), Ca </a:t>
            </a:r>
            <a:r>
              <a:rPr lang="en-US" sz="2800" baseline="30000" dirty="0" smtClean="0"/>
              <a:t>2+</a:t>
            </a:r>
            <a:r>
              <a:rPr lang="en-US" sz="2800" dirty="0" smtClean="0"/>
              <a:t> (muscle cell contractions, secretion, cell division)</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0547" name="Picture 51" descr="11_10_PhosphorylatCascade-U"/>
          <p:cNvPicPr>
            <a:picLocks noChangeAspect="1" noChangeArrowheads="1"/>
          </p:cNvPicPr>
          <p:nvPr/>
        </p:nvPicPr>
        <p:blipFill>
          <a:blip r:embed="rId3" cstate="print"/>
          <a:srcRect/>
          <a:stretch>
            <a:fillRect/>
          </a:stretch>
        </p:blipFill>
        <p:spPr bwMode="auto">
          <a:xfrm>
            <a:off x="312738" y="200025"/>
            <a:ext cx="8518525" cy="6584950"/>
          </a:xfrm>
          <a:prstGeom prst="rect">
            <a:avLst/>
          </a:prstGeom>
          <a:noFill/>
        </p:spPr>
      </p:pic>
      <p:sp>
        <p:nvSpPr>
          <p:cNvPr id="490499" name="Rectangle 3"/>
          <p:cNvSpPr>
            <a:spLocks noGrp="1" noChangeArrowheads="1"/>
          </p:cNvSpPr>
          <p:nvPr>
            <p:ph type="ctrTitle"/>
          </p:nvPr>
        </p:nvSpPr>
        <p:spPr bwMode="auto">
          <a:xfrm>
            <a:off x="152400" y="0"/>
            <a:ext cx="1981200" cy="304800"/>
          </a:xfrm>
          <a:noFill/>
          <a:ln w="3175">
            <a:miter lim="800000"/>
            <a:headEnd/>
            <a:tailEnd/>
          </a:ln>
        </p:spPr>
        <p:txBody>
          <a:bodyPr vert="horz" wrap="square" lIns="91440" tIns="45720" rIns="91440" bIns="45720" numCol="1" anchor="t" anchorCtr="0" compatLnSpc="1">
            <a:prstTxWarp prst="textNoShape">
              <a:avLst/>
            </a:prstTxWarp>
          </a:bodyPr>
          <a:lstStyle/>
          <a:p>
            <a:pPr algn="l"/>
            <a:r>
              <a:rPr lang="en-US" sz="1200">
                <a:latin typeface="Arial" charset="0"/>
              </a:rPr>
              <a:t>Figure 11.10</a:t>
            </a:r>
          </a:p>
        </p:txBody>
      </p:sp>
      <p:sp>
        <p:nvSpPr>
          <p:cNvPr id="490500" name="Text Box 4"/>
          <p:cNvSpPr txBox="1">
            <a:spLocks noChangeArrowheads="1"/>
          </p:cNvSpPr>
          <p:nvPr/>
        </p:nvSpPr>
        <p:spPr bwMode="auto">
          <a:xfrm>
            <a:off x="1187450" y="1201738"/>
            <a:ext cx="835025" cy="204787"/>
          </a:xfrm>
          <a:prstGeom prst="rect">
            <a:avLst/>
          </a:prstGeom>
          <a:noFill/>
          <a:ln w="9525">
            <a:noFill/>
            <a:miter lim="800000"/>
            <a:headEnd/>
            <a:tailEnd/>
          </a:ln>
          <a:effectLst/>
        </p:spPr>
        <p:txBody>
          <a:bodyPr wrap="none" lIns="0" tIns="0" rIns="0" bIns="0"/>
          <a:lstStyle/>
          <a:p>
            <a:pPr>
              <a:lnSpc>
                <a:spcPct val="90000"/>
              </a:lnSpc>
            </a:pPr>
            <a:r>
              <a:rPr lang="en-US" sz="1400" b="1">
                <a:latin typeface="Arial" charset="0"/>
              </a:rPr>
              <a:t>Receptor</a:t>
            </a:r>
          </a:p>
        </p:txBody>
      </p:sp>
      <p:sp>
        <p:nvSpPr>
          <p:cNvPr id="490516" name="Text Box 20"/>
          <p:cNvSpPr txBox="1">
            <a:spLocks noChangeArrowheads="1"/>
          </p:cNvSpPr>
          <p:nvPr/>
        </p:nvSpPr>
        <p:spPr bwMode="auto">
          <a:xfrm>
            <a:off x="2647950" y="334963"/>
            <a:ext cx="1693863" cy="204787"/>
          </a:xfrm>
          <a:prstGeom prst="rect">
            <a:avLst/>
          </a:prstGeom>
          <a:noFill/>
          <a:ln w="9525">
            <a:noFill/>
            <a:miter lim="800000"/>
            <a:headEnd/>
            <a:tailEnd/>
          </a:ln>
          <a:effectLst/>
        </p:spPr>
        <p:txBody>
          <a:bodyPr wrap="none" lIns="0" tIns="0" rIns="0" bIns="0"/>
          <a:lstStyle/>
          <a:p>
            <a:pPr>
              <a:lnSpc>
                <a:spcPct val="90000"/>
              </a:lnSpc>
            </a:pPr>
            <a:r>
              <a:rPr lang="en-US" sz="1400" b="1">
                <a:latin typeface="Arial" charset="0"/>
              </a:rPr>
              <a:t>Signaling molecule</a:t>
            </a:r>
          </a:p>
        </p:txBody>
      </p:sp>
      <p:sp>
        <p:nvSpPr>
          <p:cNvPr id="490517" name="Text Box 21"/>
          <p:cNvSpPr txBox="1">
            <a:spLocks noChangeArrowheads="1"/>
          </p:cNvSpPr>
          <p:nvPr/>
        </p:nvSpPr>
        <p:spPr bwMode="auto">
          <a:xfrm>
            <a:off x="2755900" y="1301750"/>
            <a:ext cx="1258888" cy="390525"/>
          </a:xfrm>
          <a:prstGeom prst="rect">
            <a:avLst/>
          </a:prstGeom>
          <a:noFill/>
          <a:ln w="9525">
            <a:noFill/>
            <a:miter lim="800000"/>
            <a:headEnd/>
            <a:tailEnd/>
          </a:ln>
          <a:effectLst/>
        </p:spPr>
        <p:txBody>
          <a:bodyPr wrap="none" lIns="0" tIns="0" rIns="0" bIns="0"/>
          <a:lstStyle/>
          <a:p>
            <a:pPr>
              <a:lnSpc>
                <a:spcPct val="90000"/>
              </a:lnSpc>
            </a:pPr>
            <a:r>
              <a:rPr lang="en-US" sz="1400" b="1">
                <a:latin typeface="Arial" charset="0"/>
              </a:rPr>
              <a:t>Activated relay</a:t>
            </a:r>
            <a:br>
              <a:rPr lang="en-US" sz="1400" b="1">
                <a:latin typeface="Arial" charset="0"/>
              </a:rPr>
            </a:br>
            <a:r>
              <a:rPr lang="en-US" sz="1400" b="1">
                <a:latin typeface="Arial" charset="0"/>
              </a:rPr>
              <a:t>molecule</a:t>
            </a:r>
          </a:p>
        </p:txBody>
      </p:sp>
      <p:sp>
        <p:nvSpPr>
          <p:cNvPr id="490518" name="Text Box 22"/>
          <p:cNvSpPr txBox="1">
            <a:spLocks noChangeArrowheads="1"/>
          </p:cNvSpPr>
          <p:nvPr/>
        </p:nvSpPr>
        <p:spPr bwMode="auto">
          <a:xfrm rot="3206215">
            <a:off x="4791869" y="3350419"/>
            <a:ext cx="2184400" cy="204788"/>
          </a:xfrm>
          <a:prstGeom prst="rect">
            <a:avLst/>
          </a:prstGeom>
          <a:noFill/>
          <a:ln w="9525">
            <a:noFill/>
            <a:miter lim="800000"/>
            <a:headEnd/>
            <a:tailEnd/>
          </a:ln>
          <a:effectLst/>
        </p:spPr>
        <p:txBody>
          <a:bodyPr wrap="none" lIns="0" tIns="0" rIns="0" bIns="0"/>
          <a:lstStyle/>
          <a:p>
            <a:pPr>
              <a:lnSpc>
                <a:spcPct val="90000"/>
              </a:lnSpc>
            </a:pPr>
            <a:r>
              <a:rPr lang="en-US" sz="1400" b="1">
                <a:latin typeface="Arial" charset="0"/>
              </a:rPr>
              <a:t>Phosphorylation cascade</a:t>
            </a:r>
          </a:p>
        </p:txBody>
      </p:sp>
      <p:sp>
        <p:nvSpPr>
          <p:cNvPr id="490519" name="AutoShape 23"/>
          <p:cNvSpPr>
            <a:spLocks/>
          </p:cNvSpPr>
          <p:nvPr/>
        </p:nvSpPr>
        <p:spPr bwMode="auto">
          <a:xfrm rot="-2300325">
            <a:off x="5557838" y="1344613"/>
            <a:ext cx="196850" cy="4284662"/>
          </a:xfrm>
          <a:prstGeom prst="rightBrace">
            <a:avLst>
              <a:gd name="adj1" fmla="val 181384"/>
              <a:gd name="adj2" fmla="val 50000"/>
            </a:avLst>
          </a:prstGeom>
          <a:noFill/>
          <a:ln w="12700">
            <a:solidFill>
              <a:schemeClr val="tx1"/>
            </a:solidFill>
            <a:round/>
            <a:headEnd/>
            <a:tailEnd/>
          </a:ln>
          <a:effectLst/>
        </p:spPr>
        <p:txBody>
          <a:bodyPr wrap="none" anchor="ctr"/>
          <a:lstStyle/>
          <a:p>
            <a:endParaRPr lang="en-US"/>
          </a:p>
        </p:txBody>
      </p:sp>
      <p:sp>
        <p:nvSpPr>
          <p:cNvPr id="490520" name="Line 24"/>
          <p:cNvSpPr>
            <a:spLocks noChangeShapeType="1"/>
          </p:cNvSpPr>
          <p:nvPr/>
        </p:nvSpPr>
        <p:spPr bwMode="auto">
          <a:xfrm>
            <a:off x="2381250" y="407988"/>
            <a:ext cx="211138" cy="0"/>
          </a:xfrm>
          <a:prstGeom prst="line">
            <a:avLst/>
          </a:prstGeom>
          <a:noFill/>
          <a:ln w="12700">
            <a:solidFill>
              <a:schemeClr val="tx1"/>
            </a:solidFill>
            <a:round/>
            <a:headEnd/>
            <a:tailEnd/>
          </a:ln>
          <a:effectLst/>
        </p:spPr>
        <p:txBody>
          <a:bodyPr wrap="none" anchor="ctr"/>
          <a:lstStyle/>
          <a:p>
            <a:endParaRPr lang="en-US"/>
          </a:p>
        </p:txBody>
      </p:sp>
      <p:sp>
        <p:nvSpPr>
          <p:cNvPr id="490521" name="Line 25"/>
          <p:cNvSpPr>
            <a:spLocks noChangeShapeType="1"/>
          </p:cNvSpPr>
          <p:nvPr/>
        </p:nvSpPr>
        <p:spPr bwMode="auto">
          <a:xfrm flipH="1">
            <a:off x="1984375" y="1082675"/>
            <a:ext cx="146050" cy="144463"/>
          </a:xfrm>
          <a:prstGeom prst="line">
            <a:avLst/>
          </a:prstGeom>
          <a:noFill/>
          <a:ln w="12700">
            <a:solidFill>
              <a:schemeClr val="tx1"/>
            </a:solidFill>
            <a:round/>
            <a:headEnd/>
            <a:tailEnd/>
          </a:ln>
          <a:effectLst/>
        </p:spPr>
        <p:txBody>
          <a:bodyPr wrap="none" anchor="ctr"/>
          <a:lstStyle/>
          <a:p>
            <a:endParaRPr lang="en-US"/>
          </a:p>
        </p:txBody>
      </p:sp>
      <p:sp>
        <p:nvSpPr>
          <p:cNvPr id="490522" name="Line 26"/>
          <p:cNvSpPr>
            <a:spLocks noChangeShapeType="1"/>
          </p:cNvSpPr>
          <p:nvPr/>
        </p:nvSpPr>
        <p:spPr bwMode="auto">
          <a:xfrm flipH="1">
            <a:off x="2514600" y="1373188"/>
            <a:ext cx="211138" cy="173037"/>
          </a:xfrm>
          <a:prstGeom prst="line">
            <a:avLst/>
          </a:prstGeom>
          <a:noFill/>
          <a:ln w="12700">
            <a:solidFill>
              <a:schemeClr val="tx1"/>
            </a:solidFill>
            <a:round/>
            <a:headEnd/>
            <a:tailEnd/>
          </a:ln>
          <a:effectLst/>
        </p:spPr>
        <p:txBody>
          <a:bodyPr wrap="none" anchor="ctr"/>
          <a:lstStyle/>
          <a:p>
            <a:endParaRPr lang="en-US"/>
          </a:p>
        </p:txBody>
      </p:sp>
      <p:sp>
        <p:nvSpPr>
          <p:cNvPr id="490523" name="Text Box 27"/>
          <p:cNvSpPr txBox="1">
            <a:spLocks noChangeArrowheads="1"/>
          </p:cNvSpPr>
          <p:nvPr/>
        </p:nvSpPr>
        <p:spPr bwMode="auto">
          <a:xfrm>
            <a:off x="625475" y="1976438"/>
            <a:ext cx="1100138" cy="482600"/>
          </a:xfrm>
          <a:prstGeom prst="rect">
            <a:avLst/>
          </a:prstGeom>
          <a:noFill/>
          <a:ln w="9525">
            <a:noFill/>
            <a:miter lim="800000"/>
            <a:headEnd/>
            <a:tailEnd/>
          </a:ln>
          <a:effectLst/>
        </p:spPr>
        <p:txBody>
          <a:bodyPr wrap="none" lIns="0" tIns="0" rIns="0" bIns="0"/>
          <a:lstStyle/>
          <a:p>
            <a:pPr algn="ctr">
              <a:lnSpc>
                <a:spcPct val="90000"/>
              </a:lnSpc>
            </a:pPr>
            <a:r>
              <a:rPr lang="en-US" sz="1200" b="1">
                <a:latin typeface="Arial" charset="0"/>
              </a:rPr>
              <a:t>Inactive</a:t>
            </a:r>
            <a:br>
              <a:rPr lang="en-US" sz="1200" b="1">
                <a:latin typeface="Arial" charset="0"/>
              </a:rPr>
            </a:br>
            <a:r>
              <a:rPr lang="en-US" sz="1200" b="1">
                <a:latin typeface="Arial" charset="0"/>
              </a:rPr>
              <a:t>protein kinase</a:t>
            </a:r>
            <a:br>
              <a:rPr lang="en-US" sz="1200" b="1">
                <a:latin typeface="Arial" charset="0"/>
              </a:rPr>
            </a:br>
            <a:r>
              <a:rPr lang="en-US" sz="1200" b="1">
                <a:latin typeface="Arial" charset="0"/>
              </a:rPr>
              <a:t>1</a:t>
            </a:r>
          </a:p>
        </p:txBody>
      </p:sp>
      <p:sp>
        <p:nvSpPr>
          <p:cNvPr id="490524" name="Text Box 28"/>
          <p:cNvSpPr txBox="1">
            <a:spLocks noChangeArrowheads="1"/>
          </p:cNvSpPr>
          <p:nvPr/>
        </p:nvSpPr>
        <p:spPr bwMode="auto">
          <a:xfrm>
            <a:off x="3305175" y="2325688"/>
            <a:ext cx="611188" cy="668337"/>
          </a:xfrm>
          <a:prstGeom prst="rect">
            <a:avLst/>
          </a:prstGeom>
          <a:noFill/>
          <a:ln w="9525">
            <a:noFill/>
            <a:miter lim="800000"/>
            <a:headEnd/>
            <a:tailEnd/>
          </a:ln>
          <a:effectLst/>
        </p:spPr>
        <p:txBody>
          <a:bodyPr wrap="none" lIns="0" tIns="0" rIns="0" bIns="0"/>
          <a:lstStyle/>
          <a:p>
            <a:pPr algn="ctr">
              <a:lnSpc>
                <a:spcPct val="90000"/>
              </a:lnSpc>
            </a:pPr>
            <a:r>
              <a:rPr lang="en-US" sz="1200" b="1">
                <a:latin typeface="Arial" charset="0"/>
              </a:rPr>
              <a:t>Active</a:t>
            </a:r>
            <a:br>
              <a:rPr lang="en-US" sz="1200" b="1">
                <a:latin typeface="Arial" charset="0"/>
              </a:rPr>
            </a:br>
            <a:r>
              <a:rPr lang="en-US" sz="1200" b="1">
                <a:latin typeface="Arial" charset="0"/>
              </a:rPr>
              <a:t>protein </a:t>
            </a:r>
            <a:br>
              <a:rPr lang="en-US" sz="1200" b="1">
                <a:latin typeface="Arial" charset="0"/>
              </a:rPr>
            </a:br>
            <a:r>
              <a:rPr lang="en-US" sz="1200" b="1">
                <a:latin typeface="Arial" charset="0"/>
              </a:rPr>
              <a:t>kinase</a:t>
            </a:r>
            <a:br>
              <a:rPr lang="en-US" sz="1200" b="1">
                <a:latin typeface="Arial" charset="0"/>
              </a:rPr>
            </a:br>
            <a:r>
              <a:rPr lang="en-US" sz="1200" b="1">
                <a:latin typeface="Arial" charset="0"/>
              </a:rPr>
              <a:t>1</a:t>
            </a:r>
          </a:p>
        </p:txBody>
      </p:sp>
      <p:sp>
        <p:nvSpPr>
          <p:cNvPr id="490525" name="Text Box 29"/>
          <p:cNvSpPr txBox="1">
            <a:spLocks noChangeArrowheads="1"/>
          </p:cNvSpPr>
          <p:nvPr/>
        </p:nvSpPr>
        <p:spPr bwMode="auto">
          <a:xfrm>
            <a:off x="4411663" y="3481388"/>
            <a:ext cx="611187" cy="668337"/>
          </a:xfrm>
          <a:prstGeom prst="rect">
            <a:avLst/>
          </a:prstGeom>
          <a:noFill/>
          <a:ln w="9525">
            <a:noFill/>
            <a:miter lim="800000"/>
            <a:headEnd/>
            <a:tailEnd/>
          </a:ln>
          <a:effectLst/>
        </p:spPr>
        <p:txBody>
          <a:bodyPr wrap="none" lIns="0" tIns="0" rIns="0" bIns="0"/>
          <a:lstStyle/>
          <a:p>
            <a:pPr algn="ctr">
              <a:lnSpc>
                <a:spcPct val="90000"/>
              </a:lnSpc>
            </a:pPr>
            <a:r>
              <a:rPr lang="en-US" sz="1200" b="1">
                <a:latin typeface="Arial" charset="0"/>
              </a:rPr>
              <a:t>Active</a:t>
            </a:r>
            <a:br>
              <a:rPr lang="en-US" sz="1200" b="1">
                <a:latin typeface="Arial" charset="0"/>
              </a:rPr>
            </a:br>
            <a:r>
              <a:rPr lang="en-US" sz="1200" b="1">
                <a:latin typeface="Arial" charset="0"/>
              </a:rPr>
              <a:t>protein </a:t>
            </a:r>
            <a:br>
              <a:rPr lang="en-US" sz="1200" b="1">
                <a:latin typeface="Arial" charset="0"/>
              </a:rPr>
            </a:br>
            <a:r>
              <a:rPr lang="en-US" sz="1200" b="1">
                <a:latin typeface="Arial" charset="0"/>
              </a:rPr>
              <a:t>kinase</a:t>
            </a:r>
            <a:br>
              <a:rPr lang="en-US" sz="1200" b="1">
                <a:latin typeface="Arial" charset="0"/>
              </a:rPr>
            </a:br>
            <a:r>
              <a:rPr lang="en-US" sz="1200" b="1">
                <a:latin typeface="Arial" charset="0"/>
              </a:rPr>
              <a:t>2</a:t>
            </a:r>
          </a:p>
        </p:txBody>
      </p:sp>
      <p:sp>
        <p:nvSpPr>
          <p:cNvPr id="490526" name="Text Box 30"/>
          <p:cNvSpPr txBox="1">
            <a:spLocks noChangeArrowheads="1"/>
          </p:cNvSpPr>
          <p:nvPr/>
        </p:nvSpPr>
        <p:spPr bwMode="auto">
          <a:xfrm>
            <a:off x="5508625" y="4660900"/>
            <a:ext cx="611188" cy="668338"/>
          </a:xfrm>
          <a:prstGeom prst="rect">
            <a:avLst/>
          </a:prstGeom>
          <a:noFill/>
          <a:ln w="9525">
            <a:noFill/>
            <a:miter lim="800000"/>
            <a:headEnd/>
            <a:tailEnd/>
          </a:ln>
          <a:effectLst/>
        </p:spPr>
        <p:txBody>
          <a:bodyPr wrap="none" lIns="0" tIns="0" rIns="0" bIns="0"/>
          <a:lstStyle/>
          <a:p>
            <a:pPr algn="ctr">
              <a:lnSpc>
                <a:spcPct val="90000"/>
              </a:lnSpc>
            </a:pPr>
            <a:r>
              <a:rPr lang="en-US" sz="1200" b="1">
                <a:latin typeface="Arial" charset="0"/>
              </a:rPr>
              <a:t>Active</a:t>
            </a:r>
            <a:br>
              <a:rPr lang="en-US" sz="1200" b="1">
                <a:latin typeface="Arial" charset="0"/>
              </a:rPr>
            </a:br>
            <a:r>
              <a:rPr lang="en-US" sz="1200" b="1">
                <a:latin typeface="Arial" charset="0"/>
              </a:rPr>
              <a:t>protein </a:t>
            </a:r>
            <a:br>
              <a:rPr lang="en-US" sz="1200" b="1">
                <a:latin typeface="Arial" charset="0"/>
              </a:rPr>
            </a:br>
            <a:r>
              <a:rPr lang="en-US" sz="1200" b="1">
                <a:latin typeface="Arial" charset="0"/>
              </a:rPr>
              <a:t>kinase</a:t>
            </a:r>
            <a:br>
              <a:rPr lang="en-US" sz="1200" b="1">
                <a:latin typeface="Arial" charset="0"/>
              </a:rPr>
            </a:br>
            <a:r>
              <a:rPr lang="en-US" sz="1200" b="1">
                <a:latin typeface="Arial" charset="0"/>
              </a:rPr>
              <a:t>3</a:t>
            </a:r>
          </a:p>
        </p:txBody>
      </p:sp>
      <p:sp>
        <p:nvSpPr>
          <p:cNvPr id="490527" name="Text Box 31"/>
          <p:cNvSpPr txBox="1">
            <a:spLocks noChangeArrowheads="1"/>
          </p:cNvSpPr>
          <p:nvPr/>
        </p:nvSpPr>
        <p:spPr bwMode="auto">
          <a:xfrm>
            <a:off x="1730375" y="3133725"/>
            <a:ext cx="1100138" cy="482600"/>
          </a:xfrm>
          <a:prstGeom prst="rect">
            <a:avLst/>
          </a:prstGeom>
          <a:noFill/>
          <a:ln w="9525">
            <a:noFill/>
            <a:miter lim="800000"/>
            <a:headEnd/>
            <a:tailEnd/>
          </a:ln>
          <a:effectLst/>
        </p:spPr>
        <p:txBody>
          <a:bodyPr wrap="none" lIns="0" tIns="0" rIns="0" bIns="0"/>
          <a:lstStyle/>
          <a:p>
            <a:pPr algn="ctr">
              <a:lnSpc>
                <a:spcPct val="90000"/>
              </a:lnSpc>
            </a:pPr>
            <a:r>
              <a:rPr lang="en-US" sz="1200" b="1">
                <a:latin typeface="Arial" charset="0"/>
              </a:rPr>
              <a:t>Inactive</a:t>
            </a:r>
            <a:br>
              <a:rPr lang="en-US" sz="1200" b="1">
                <a:latin typeface="Arial" charset="0"/>
              </a:rPr>
            </a:br>
            <a:r>
              <a:rPr lang="en-US" sz="1200" b="1">
                <a:latin typeface="Arial" charset="0"/>
              </a:rPr>
              <a:t>protein kinase</a:t>
            </a:r>
            <a:br>
              <a:rPr lang="en-US" sz="1200" b="1">
                <a:latin typeface="Arial" charset="0"/>
              </a:rPr>
            </a:br>
            <a:r>
              <a:rPr lang="en-US" sz="1200" b="1">
                <a:latin typeface="Arial" charset="0"/>
              </a:rPr>
              <a:t>2</a:t>
            </a:r>
          </a:p>
        </p:txBody>
      </p:sp>
      <p:sp>
        <p:nvSpPr>
          <p:cNvPr id="490528" name="Text Box 32"/>
          <p:cNvSpPr txBox="1">
            <a:spLocks noChangeArrowheads="1"/>
          </p:cNvSpPr>
          <p:nvPr/>
        </p:nvSpPr>
        <p:spPr bwMode="auto">
          <a:xfrm>
            <a:off x="2841625" y="4297363"/>
            <a:ext cx="1100138" cy="482600"/>
          </a:xfrm>
          <a:prstGeom prst="rect">
            <a:avLst/>
          </a:prstGeom>
          <a:noFill/>
          <a:ln w="9525">
            <a:noFill/>
            <a:miter lim="800000"/>
            <a:headEnd/>
            <a:tailEnd/>
          </a:ln>
          <a:effectLst/>
        </p:spPr>
        <p:txBody>
          <a:bodyPr wrap="none" lIns="0" tIns="0" rIns="0" bIns="0"/>
          <a:lstStyle/>
          <a:p>
            <a:pPr algn="ctr">
              <a:lnSpc>
                <a:spcPct val="90000"/>
              </a:lnSpc>
            </a:pPr>
            <a:r>
              <a:rPr lang="en-US" sz="1200" b="1">
                <a:latin typeface="Arial" charset="0"/>
              </a:rPr>
              <a:t>Inactive</a:t>
            </a:r>
            <a:br>
              <a:rPr lang="en-US" sz="1200" b="1">
                <a:latin typeface="Arial" charset="0"/>
              </a:rPr>
            </a:br>
            <a:r>
              <a:rPr lang="en-US" sz="1200" b="1">
                <a:latin typeface="Arial" charset="0"/>
              </a:rPr>
              <a:t>protein kinase</a:t>
            </a:r>
            <a:br>
              <a:rPr lang="en-US" sz="1200" b="1">
                <a:latin typeface="Arial" charset="0"/>
              </a:rPr>
            </a:br>
            <a:r>
              <a:rPr lang="en-US" sz="1200" b="1">
                <a:latin typeface="Arial" charset="0"/>
              </a:rPr>
              <a:t>3</a:t>
            </a:r>
          </a:p>
        </p:txBody>
      </p:sp>
      <p:sp>
        <p:nvSpPr>
          <p:cNvPr id="490529" name="Text Box 33"/>
          <p:cNvSpPr txBox="1">
            <a:spLocks noChangeArrowheads="1"/>
          </p:cNvSpPr>
          <p:nvPr/>
        </p:nvSpPr>
        <p:spPr bwMode="auto">
          <a:xfrm>
            <a:off x="4205288" y="5435600"/>
            <a:ext cx="715962" cy="336550"/>
          </a:xfrm>
          <a:prstGeom prst="rect">
            <a:avLst/>
          </a:prstGeom>
          <a:noFill/>
          <a:ln w="9525">
            <a:noFill/>
            <a:miter lim="800000"/>
            <a:headEnd/>
            <a:tailEnd/>
          </a:ln>
          <a:effectLst/>
        </p:spPr>
        <p:txBody>
          <a:bodyPr wrap="none" lIns="0" tIns="0" rIns="0" bIns="0"/>
          <a:lstStyle/>
          <a:p>
            <a:pPr algn="ctr">
              <a:lnSpc>
                <a:spcPct val="90000"/>
              </a:lnSpc>
            </a:pPr>
            <a:r>
              <a:rPr lang="en-US" sz="1200" b="1">
                <a:latin typeface="Arial" charset="0"/>
              </a:rPr>
              <a:t>Inactive</a:t>
            </a:r>
            <a:br>
              <a:rPr lang="en-US" sz="1200" b="1">
                <a:latin typeface="Arial" charset="0"/>
              </a:rPr>
            </a:br>
            <a:r>
              <a:rPr lang="en-US" sz="1200" b="1">
                <a:latin typeface="Arial" charset="0"/>
              </a:rPr>
              <a:t>protein</a:t>
            </a:r>
          </a:p>
        </p:txBody>
      </p:sp>
      <p:sp>
        <p:nvSpPr>
          <p:cNvPr id="490530" name="Text Box 34"/>
          <p:cNvSpPr txBox="1">
            <a:spLocks noChangeArrowheads="1"/>
          </p:cNvSpPr>
          <p:nvPr/>
        </p:nvSpPr>
        <p:spPr bwMode="auto">
          <a:xfrm>
            <a:off x="6542088" y="5932488"/>
            <a:ext cx="715962" cy="336550"/>
          </a:xfrm>
          <a:prstGeom prst="rect">
            <a:avLst/>
          </a:prstGeom>
          <a:noFill/>
          <a:ln w="9525">
            <a:noFill/>
            <a:miter lim="800000"/>
            <a:headEnd/>
            <a:tailEnd/>
          </a:ln>
          <a:effectLst/>
        </p:spPr>
        <p:txBody>
          <a:bodyPr wrap="none" lIns="0" tIns="0" rIns="0" bIns="0"/>
          <a:lstStyle/>
          <a:p>
            <a:pPr algn="ctr">
              <a:lnSpc>
                <a:spcPct val="90000"/>
              </a:lnSpc>
            </a:pPr>
            <a:r>
              <a:rPr lang="en-US" sz="1200" b="1">
                <a:latin typeface="Arial" charset="0"/>
              </a:rPr>
              <a:t>Active</a:t>
            </a:r>
            <a:br>
              <a:rPr lang="en-US" sz="1200" b="1">
                <a:latin typeface="Arial" charset="0"/>
              </a:rPr>
            </a:br>
            <a:r>
              <a:rPr lang="en-US" sz="1200" b="1">
                <a:latin typeface="Arial" charset="0"/>
              </a:rPr>
              <a:t>protein</a:t>
            </a:r>
          </a:p>
        </p:txBody>
      </p:sp>
      <p:sp>
        <p:nvSpPr>
          <p:cNvPr id="490531" name="Text Box 35"/>
          <p:cNvSpPr txBox="1">
            <a:spLocks noChangeArrowheads="1"/>
          </p:cNvSpPr>
          <p:nvPr/>
        </p:nvSpPr>
        <p:spPr bwMode="auto">
          <a:xfrm>
            <a:off x="7875588" y="5932488"/>
            <a:ext cx="715962" cy="336550"/>
          </a:xfrm>
          <a:prstGeom prst="rect">
            <a:avLst/>
          </a:prstGeom>
          <a:noFill/>
          <a:ln w="9525">
            <a:noFill/>
            <a:miter lim="800000"/>
            <a:headEnd/>
            <a:tailEnd/>
          </a:ln>
          <a:effectLst/>
        </p:spPr>
        <p:txBody>
          <a:bodyPr wrap="none" lIns="0" tIns="0" rIns="0" bIns="0"/>
          <a:lstStyle/>
          <a:p>
            <a:pPr>
              <a:lnSpc>
                <a:spcPct val="90000"/>
              </a:lnSpc>
            </a:pPr>
            <a:r>
              <a:rPr lang="en-US" sz="1200" b="1">
                <a:latin typeface="Arial" charset="0"/>
              </a:rPr>
              <a:t>Cellular</a:t>
            </a:r>
            <a:br>
              <a:rPr lang="en-US" sz="1200" b="1">
                <a:latin typeface="Arial" charset="0"/>
              </a:rPr>
            </a:br>
            <a:r>
              <a:rPr lang="en-US" sz="1200" b="1">
                <a:latin typeface="Arial" charset="0"/>
              </a:rPr>
              <a:t>response</a:t>
            </a:r>
          </a:p>
        </p:txBody>
      </p:sp>
      <p:sp>
        <p:nvSpPr>
          <p:cNvPr id="490532" name="Text Box 36"/>
          <p:cNvSpPr txBox="1">
            <a:spLocks noChangeArrowheads="1"/>
          </p:cNvSpPr>
          <p:nvPr/>
        </p:nvSpPr>
        <p:spPr bwMode="auto">
          <a:xfrm>
            <a:off x="3046413" y="3282950"/>
            <a:ext cx="344487" cy="165100"/>
          </a:xfrm>
          <a:prstGeom prst="rect">
            <a:avLst/>
          </a:prstGeom>
          <a:noFill/>
          <a:ln w="9525">
            <a:noFill/>
            <a:miter lim="800000"/>
            <a:headEnd/>
            <a:tailEnd/>
          </a:ln>
          <a:effectLst/>
        </p:spPr>
        <p:txBody>
          <a:bodyPr wrap="none" lIns="0" tIns="0" rIns="0" bIns="0"/>
          <a:lstStyle/>
          <a:p>
            <a:pPr>
              <a:lnSpc>
                <a:spcPct val="90000"/>
              </a:lnSpc>
            </a:pPr>
            <a:r>
              <a:rPr lang="en-US" sz="1000" b="1">
                <a:latin typeface="Arial" charset="0"/>
              </a:rPr>
              <a:t>ATP</a:t>
            </a:r>
          </a:p>
        </p:txBody>
      </p:sp>
      <p:sp>
        <p:nvSpPr>
          <p:cNvPr id="490533" name="Text Box 37"/>
          <p:cNvSpPr txBox="1">
            <a:spLocks noChangeArrowheads="1"/>
          </p:cNvSpPr>
          <p:nvPr/>
        </p:nvSpPr>
        <p:spPr bwMode="auto">
          <a:xfrm>
            <a:off x="3581400" y="3421063"/>
            <a:ext cx="344488" cy="165100"/>
          </a:xfrm>
          <a:prstGeom prst="rect">
            <a:avLst/>
          </a:prstGeom>
          <a:noFill/>
          <a:ln w="9525">
            <a:noFill/>
            <a:miter lim="800000"/>
            <a:headEnd/>
            <a:tailEnd/>
          </a:ln>
          <a:effectLst/>
        </p:spPr>
        <p:txBody>
          <a:bodyPr wrap="none" lIns="0" tIns="0" rIns="0" bIns="0"/>
          <a:lstStyle/>
          <a:p>
            <a:pPr>
              <a:lnSpc>
                <a:spcPct val="90000"/>
              </a:lnSpc>
            </a:pPr>
            <a:r>
              <a:rPr lang="en-US" sz="1000" b="1">
                <a:latin typeface="Arial" charset="0"/>
              </a:rPr>
              <a:t>ADP</a:t>
            </a:r>
          </a:p>
        </p:txBody>
      </p:sp>
      <p:sp>
        <p:nvSpPr>
          <p:cNvPr id="490534" name="Text Box 38"/>
          <p:cNvSpPr txBox="1">
            <a:spLocks noChangeArrowheads="1"/>
          </p:cNvSpPr>
          <p:nvPr/>
        </p:nvSpPr>
        <p:spPr bwMode="auto">
          <a:xfrm>
            <a:off x="4151313" y="4440238"/>
            <a:ext cx="344487" cy="165100"/>
          </a:xfrm>
          <a:prstGeom prst="rect">
            <a:avLst/>
          </a:prstGeom>
          <a:noFill/>
          <a:ln w="9525">
            <a:noFill/>
            <a:miter lim="800000"/>
            <a:headEnd/>
            <a:tailEnd/>
          </a:ln>
          <a:effectLst/>
        </p:spPr>
        <p:txBody>
          <a:bodyPr wrap="none" lIns="0" tIns="0" rIns="0" bIns="0"/>
          <a:lstStyle/>
          <a:p>
            <a:pPr>
              <a:lnSpc>
                <a:spcPct val="90000"/>
              </a:lnSpc>
            </a:pPr>
            <a:r>
              <a:rPr lang="en-US" sz="1000" b="1">
                <a:latin typeface="Arial" charset="0"/>
              </a:rPr>
              <a:t>ATP</a:t>
            </a:r>
          </a:p>
        </p:txBody>
      </p:sp>
      <p:sp>
        <p:nvSpPr>
          <p:cNvPr id="490535" name="Text Box 39"/>
          <p:cNvSpPr txBox="1">
            <a:spLocks noChangeArrowheads="1"/>
          </p:cNvSpPr>
          <p:nvPr/>
        </p:nvSpPr>
        <p:spPr bwMode="auto">
          <a:xfrm>
            <a:off x="4679950" y="4586288"/>
            <a:ext cx="344488" cy="165100"/>
          </a:xfrm>
          <a:prstGeom prst="rect">
            <a:avLst/>
          </a:prstGeom>
          <a:noFill/>
          <a:ln w="9525">
            <a:noFill/>
            <a:miter lim="800000"/>
            <a:headEnd/>
            <a:tailEnd/>
          </a:ln>
          <a:effectLst/>
        </p:spPr>
        <p:txBody>
          <a:bodyPr wrap="none" lIns="0" tIns="0" rIns="0" bIns="0"/>
          <a:lstStyle/>
          <a:p>
            <a:pPr>
              <a:lnSpc>
                <a:spcPct val="90000"/>
              </a:lnSpc>
            </a:pPr>
            <a:r>
              <a:rPr lang="en-US" sz="1000" b="1">
                <a:latin typeface="Arial" charset="0"/>
              </a:rPr>
              <a:t>ADP</a:t>
            </a:r>
          </a:p>
        </p:txBody>
      </p:sp>
      <p:sp>
        <p:nvSpPr>
          <p:cNvPr id="490536" name="Text Box 40"/>
          <p:cNvSpPr txBox="1">
            <a:spLocks noChangeArrowheads="1"/>
          </p:cNvSpPr>
          <p:nvPr/>
        </p:nvSpPr>
        <p:spPr bwMode="auto">
          <a:xfrm>
            <a:off x="5248275" y="5618163"/>
            <a:ext cx="344488" cy="165100"/>
          </a:xfrm>
          <a:prstGeom prst="rect">
            <a:avLst/>
          </a:prstGeom>
          <a:noFill/>
          <a:ln w="9525">
            <a:noFill/>
            <a:miter lim="800000"/>
            <a:headEnd/>
            <a:tailEnd/>
          </a:ln>
          <a:effectLst/>
        </p:spPr>
        <p:txBody>
          <a:bodyPr wrap="none" lIns="0" tIns="0" rIns="0" bIns="0"/>
          <a:lstStyle/>
          <a:p>
            <a:pPr>
              <a:lnSpc>
                <a:spcPct val="90000"/>
              </a:lnSpc>
            </a:pPr>
            <a:r>
              <a:rPr lang="en-US" sz="1000" b="1">
                <a:latin typeface="Arial" charset="0"/>
              </a:rPr>
              <a:t>ATP</a:t>
            </a:r>
          </a:p>
        </p:txBody>
      </p:sp>
      <p:sp>
        <p:nvSpPr>
          <p:cNvPr id="490537" name="Text Box 41"/>
          <p:cNvSpPr txBox="1">
            <a:spLocks noChangeArrowheads="1"/>
          </p:cNvSpPr>
          <p:nvPr/>
        </p:nvSpPr>
        <p:spPr bwMode="auto">
          <a:xfrm>
            <a:off x="5778500" y="5764213"/>
            <a:ext cx="344488" cy="165100"/>
          </a:xfrm>
          <a:prstGeom prst="rect">
            <a:avLst/>
          </a:prstGeom>
          <a:noFill/>
          <a:ln w="9525">
            <a:noFill/>
            <a:miter lim="800000"/>
            <a:headEnd/>
            <a:tailEnd/>
          </a:ln>
          <a:effectLst/>
        </p:spPr>
        <p:txBody>
          <a:bodyPr wrap="none" lIns="0" tIns="0" rIns="0" bIns="0"/>
          <a:lstStyle/>
          <a:p>
            <a:pPr>
              <a:lnSpc>
                <a:spcPct val="90000"/>
              </a:lnSpc>
            </a:pPr>
            <a:r>
              <a:rPr lang="en-US" sz="1000" b="1">
                <a:latin typeface="Arial" charset="0"/>
              </a:rPr>
              <a:t>ADP</a:t>
            </a:r>
          </a:p>
        </p:txBody>
      </p:sp>
      <p:sp>
        <p:nvSpPr>
          <p:cNvPr id="490538" name="Text Box 42"/>
          <p:cNvSpPr txBox="1">
            <a:spLocks noChangeArrowheads="1"/>
          </p:cNvSpPr>
          <p:nvPr/>
        </p:nvSpPr>
        <p:spPr bwMode="auto">
          <a:xfrm>
            <a:off x="3276600" y="3844925"/>
            <a:ext cx="212725" cy="165100"/>
          </a:xfrm>
          <a:prstGeom prst="rect">
            <a:avLst/>
          </a:prstGeom>
          <a:noFill/>
          <a:ln w="9525">
            <a:noFill/>
            <a:miter lim="800000"/>
            <a:headEnd/>
            <a:tailEnd/>
          </a:ln>
          <a:effectLst/>
        </p:spPr>
        <p:txBody>
          <a:bodyPr wrap="none" lIns="0" tIns="0" rIns="0" bIns="0"/>
          <a:lstStyle/>
          <a:p>
            <a:pPr>
              <a:lnSpc>
                <a:spcPct val="90000"/>
              </a:lnSpc>
            </a:pPr>
            <a:r>
              <a:rPr lang="en-US" sz="1000" b="1">
                <a:latin typeface="Arial" charset="0"/>
              </a:rPr>
              <a:t>PP</a:t>
            </a:r>
          </a:p>
        </p:txBody>
      </p:sp>
      <p:sp>
        <p:nvSpPr>
          <p:cNvPr id="490539" name="Text Box 43"/>
          <p:cNvSpPr txBox="1">
            <a:spLocks noChangeArrowheads="1"/>
          </p:cNvSpPr>
          <p:nvPr/>
        </p:nvSpPr>
        <p:spPr bwMode="auto">
          <a:xfrm>
            <a:off x="4354513" y="5029200"/>
            <a:ext cx="212725" cy="165100"/>
          </a:xfrm>
          <a:prstGeom prst="rect">
            <a:avLst/>
          </a:prstGeom>
          <a:noFill/>
          <a:ln w="9525">
            <a:noFill/>
            <a:miter lim="800000"/>
            <a:headEnd/>
            <a:tailEnd/>
          </a:ln>
          <a:effectLst/>
        </p:spPr>
        <p:txBody>
          <a:bodyPr wrap="none" lIns="0" tIns="0" rIns="0" bIns="0"/>
          <a:lstStyle/>
          <a:p>
            <a:pPr>
              <a:lnSpc>
                <a:spcPct val="90000"/>
              </a:lnSpc>
            </a:pPr>
            <a:r>
              <a:rPr lang="en-US" sz="1000" b="1">
                <a:latin typeface="Arial" charset="0"/>
              </a:rPr>
              <a:t>PP</a:t>
            </a:r>
          </a:p>
        </p:txBody>
      </p:sp>
      <p:sp>
        <p:nvSpPr>
          <p:cNvPr id="490540" name="Text Box 44"/>
          <p:cNvSpPr txBox="1">
            <a:spLocks noChangeArrowheads="1"/>
          </p:cNvSpPr>
          <p:nvPr/>
        </p:nvSpPr>
        <p:spPr bwMode="auto">
          <a:xfrm>
            <a:off x="5438775" y="6194425"/>
            <a:ext cx="212725" cy="165100"/>
          </a:xfrm>
          <a:prstGeom prst="rect">
            <a:avLst/>
          </a:prstGeom>
          <a:noFill/>
          <a:ln w="9525">
            <a:noFill/>
            <a:miter lim="800000"/>
            <a:headEnd/>
            <a:tailEnd/>
          </a:ln>
          <a:effectLst/>
        </p:spPr>
        <p:txBody>
          <a:bodyPr wrap="none" lIns="0" tIns="0" rIns="0" bIns="0"/>
          <a:lstStyle/>
          <a:p>
            <a:pPr>
              <a:lnSpc>
                <a:spcPct val="90000"/>
              </a:lnSpc>
            </a:pPr>
            <a:r>
              <a:rPr lang="en-US" sz="1000" b="1">
                <a:latin typeface="Arial" charset="0"/>
              </a:rPr>
              <a:t>PP</a:t>
            </a:r>
          </a:p>
        </p:txBody>
      </p:sp>
      <p:sp>
        <p:nvSpPr>
          <p:cNvPr id="490541" name="Text Box 45"/>
          <p:cNvSpPr txBox="1">
            <a:spLocks noChangeArrowheads="1"/>
          </p:cNvSpPr>
          <p:nvPr/>
        </p:nvSpPr>
        <p:spPr bwMode="auto">
          <a:xfrm>
            <a:off x="5173663" y="3441700"/>
            <a:ext cx="106362" cy="125413"/>
          </a:xfrm>
          <a:prstGeom prst="rect">
            <a:avLst/>
          </a:prstGeom>
          <a:noFill/>
          <a:ln w="9525">
            <a:noFill/>
            <a:miter lim="800000"/>
            <a:headEnd/>
            <a:tailEnd/>
          </a:ln>
          <a:effectLst/>
        </p:spPr>
        <p:txBody>
          <a:bodyPr wrap="none" lIns="0" tIns="0" rIns="0" bIns="0"/>
          <a:lstStyle/>
          <a:p>
            <a:pPr>
              <a:lnSpc>
                <a:spcPct val="90000"/>
              </a:lnSpc>
            </a:pPr>
            <a:r>
              <a:rPr lang="en-US" sz="1000" b="1">
                <a:latin typeface="Arial" charset="0"/>
              </a:rPr>
              <a:t>P</a:t>
            </a:r>
          </a:p>
        </p:txBody>
      </p:sp>
      <p:sp>
        <p:nvSpPr>
          <p:cNvPr id="490542" name="Text Box 46"/>
          <p:cNvSpPr txBox="1">
            <a:spLocks noChangeArrowheads="1"/>
          </p:cNvSpPr>
          <p:nvPr/>
        </p:nvSpPr>
        <p:spPr bwMode="auto">
          <a:xfrm>
            <a:off x="6273800" y="4606925"/>
            <a:ext cx="134938" cy="125413"/>
          </a:xfrm>
          <a:prstGeom prst="rect">
            <a:avLst/>
          </a:prstGeom>
          <a:noFill/>
          <a:ln w="9525">
            <a:noFill/>
            <a:miter lim="800000"/>
            <a:headEnd/>
            <a:tailEnd/>
          </a:ln>
          <a:effectLst/>
        </p:spPr>
        <p:txBody>
          <a:bodyPr wrap="none" lIns="0" tIns="0" rIns="0" bIns="0"/>
          <a:lstStyle/>
          <a:p>
            <a:pPr>
              <a:lnSpc>
                <a:spcPct val="90000"/>
              </a:lnSpc>
            </a:pPr>
            <a:r>
              <a:rPr lang="en-US" sz="1000" b="1">
                <a:latin typeface="Arial" charset="0"/>
              </a:rPr>
              <a:t>P</a:t>
            </a:r>
          </a:p>
        </p:txBody>
      </p:sp>
      <p:sp>
        <p:nvSpPr>
          <p:cNvPr id="490543" name="Text Box 47"/>
          <p:cNvSpPr txBox="1">
            <a:spLocks noChangeArrowheads="1"/>
          </p:cNvSpPr>
          <p:nvPr/>
        </p:nvSpPr>
        <p:spPr bwMode="auto">
          <a:xfrm>
            <a:off x="7286625" y="5738813"/>
            <a:ext cx="134938" cy="125412"/>
          </a:xfrm>
          <a:prstGeom prst="rect">
            <a:avLst/>
          </a:prstGeom>
          <a:noFill/>
          <a:ln w="9525">
            <a:noFill/>
            <a:miter lim="800000"/>
            <a:headEnd/>
            <a:tailEnd/>
          </a:ln>
          <a:effectLst/>
        </p:spPr>
        <p:txBody>
          <a:bodyPr wrap="none" lIns="0" tIns="0" rIns="0" bIns="0"/>
          <a:lstStyle/>
          <a:p>
            <a:pPr>
              <a:lnSpc>
                <a:spcPct val="90000"/>
              </a:lnSpc>
            </a:pPr>
            <a:r>
              <a:rPr lang="en-US" sz="1000" b="1">
                <a:latin typeface="Arial" charset="0"/>
              </a:rPr>
              <a:t>P</a:t>
            </a:r>
          </a:p>
        </p:txBody>
      </p:sp>
      <p:sp>
        <p:nvSpPr>
          <p:cNvPr id="490544" name="Text Box 48"/>
          <p:cNvSpPr txBox="1">
            <a:spLocks noChangeArrowheads="1"/>
          </p:cNvSpPr>
          <p:nvPr/>
        </p:nvSpPr>
        <p:spPr bwMode="auto">
          <a:xfrm>
            <a:off x="2801938" y="3965575"/>
            <a:ext cx="241300" cy="204788"/>
          </a:xfrm>
          <a:prstGeom prst="rect">
            <a:avLst/>
          </a:prstGeom>
          <a:noFill/>
          <a:ln w="9525">
            <a:noFill/>
            <a:miter lim="800000"/>
            <a:headEnd/>
            <a:tailEnd/>
          </a:ln>
          <a:effectLst/>
        </p:spPr>
        <p:txBody>
          <a:bodyPr wrap="none" lIns="0" tIns="0" rIns="0" bIns="0"/>
          <a:lstStyle/>
          <a:p>
            <a:pPr>
              <a:lnSpc>
                <a:spcPct val="90000"/>
              </a:lnSpc>
            </a:pPr>
            <a:r>
              <a:rPr lang="en-US" sz="1000" b="1">
                <a:latin typeface="Arial" charset="0"/>
              </a:rPr>
              <a:t>P </a:t>
            </a:r>
            <a:r>
              <a:rPr lang="en-US" sz="1000" b="1" baseline="-25000">
                <a:latin typeface="Arial" charset="0"/>
              </a:rPr>
              <a:t>i</a:t>
            </a:r>
            <a:endParaRPr lang="en-US" sz="1000" b="1">
              <a:latin typeface="Arial" charset="0"/>
            </a:endParaRPr>
          </a:p>
        </p:txBody>
      </p:sp>
      <p:sp>
        <p:nvSpPr>
          <p:cNvPr id="490545" name="Text Box 49"/>
          <p:cNvSpPr txBox="1">
            <a:spLocks noChangeArrowheads="1"/>
          </p:cNvSpPr>
          <p:nvPr/>
        </p:nvSpPr>
        <p:spPr bwMode="auto">
          <a:xfrm>
            <a:off x="3919538" y="5135563"/>
            <a:ext cx="241300" cy="204787"/>
          </a:xfrm>
          <a:prstGeom prst="rect">
            <a:avLst/>
          </a:prstGeom>
          <a:noFill/>
          <a:ln w="9525">
            <a:noFill/>
            <a:miter lim="800000"/>
            <a:headEnd/>
            <a:tailEnd/>
          </a:ln>
          <a:effectLst/>
        </p:spPr>
        <p:txBody>
          <a:bodyPr wrap="none" lIns="0" tIns="0" rIns="0" bIns="0"/>
          <a:lstStyle/>
          <a:p>
            <a:pPr>
              <a:lnSpc>
                <a:spcPct val="90000"/>
              </a:lnSpc>
            </a:pPr>
            <a:r>
              <a:rPr lang="en-US" sz="1000" b="1">
                <a:latin typeface="Arial" charset="0"/>
              </a:rPr>
              <a:t>P </a:t>
            </a:r>
            <a:r>
              <a:rPr lang="en-US" sz="1000" b="1" baseline="-25000">
                <a:latin typeface="Arial" charset="0"/>
              </a:rPr>
              <a:t>i</a:t>
            </a:r>
            <a:endParaRPr lang="en-US" sz="1000" b="1">
              <a:latin typeface="Arial" charset="0"/>
            </a:endParaRPr>
          </a:p>
        </p:txBody>
      </p:sp>
      <p:sp>
        <p:nvSpPr>
          <p:cNvPr id="490546" name="Text Box 50"/>
          <p:cNvSpPr txBox="1">
            <a:spLocks noChangeArrowheads="1"/>
          </p:cNvSpPr>
          <p:nvPr/>
        </p:nvSpPr>
        <p:spPr bwMode="auto">
          <a:xfrm>
            <a:off x="5005388" y="6315075"/>
            <a:ext cx="241300" cy="204788"/>
          </a:xfrm>
          <a:prstGeom prst="rect">
            <a:avLst/>
          </a:prstGeom>
          <a:noFill/>
          <a:ln w="9525">
            <a:noFill/>
            <a:miter lim="800000"/>
            <a:headEnd/>
            <a:tailEnd/>
          </a:ln>
          <a:effectLst/>
        </p:spPr>
        <p:txBody>
          <a:bodyPr wrap="none" lIns="0" tIns="0" rIns="0" bIns="0"/>
          <a:lstStyle/>
          <a:p>
            <a:pPr>
              <a:lnSpc>
                <a:spcPct val="90000"/>
              </a:lnSpc>
            </a:pPr>
            <a:r>
              <a:rPr lang="en-US" sz="1000" b="1">
                <a:latin typeface="Arial" charset="0"/>
              </a:rPr>
              <a:t>P </a:t>
            </a:r>
            <a:r>
              <a:rPr lang="en-US" sz="1000" b="1" baseline="-25000">
                <a:latin typeface="Arial" charset="0"/>
              </a:rPr>
              <a:t>i</a:t>
            </a:r>
            <a:endParaRPr lang="en-US" sz="1000" b="1">
              <a:latin typeface="Arial" charset="0"/>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0757" name="Picture 21" descr="11_12cAMPSecondMessenger-U"/>
          <p:cNvPicPr>
            <a:picLocks noChangeAspect="1" noChangeArrowheads="1"/>
          </p:cNvPicPr>
          <p:nvPr/>
        </p:nvPicPr>
        <p:blipFill>
          <a:blip r:embed="rId3" cstate="print"/>
          <a:srcRect/>
          <a:stretch>
            <a:fillRect/>
          </a:stretch>
        </p:blipFill>
        <p:spPr bwMode="auto">
          <a:xfrm>
            <a:off x="1193800" y="136525"/>
            <a:ext cx="6756400" cy="6584950"/>
          </a:xfrm>
          <a:prstGeom prst="rect">
            <a:avLst/>
          </a:prstGeom>
          <a:noFill/>
        </p:spPr>
      </p:pic>
      <p:sp>
        <p:nvSpPr>
          <p:cNvPr id="500739" name="Rectangle 3"/>
          <p:cNvSpPr>
            <a:spLocks noGrp="1" noChangeArrowheads="1"/>
          </p:cNvSpPr>
          <p:nvPr>
            <p:ph type="ctrTitle"/>
          </p:nvPr>
        </p:nvSpPr>
        <p:spPr bwMode="auto">
          <a:xfrm>
            <a:off x="152400" y="0"/>
            <a:ext cx="1981200" cy="304800"/>
          </a:xfrm>
          <a:noFill/>
          <a:ln w="3175">
            <a:miter lim="800000"/>
            <a:headEnd/>
            <a:tailEnd/>
          </a:ln>
        </p:spPr>
        <p:txBody>
          <a:bodyPr vert="horz" wrap="square" lIns="91440" tIns="45720" rIns="91440" bIns="45720" numCol="1" anchor="t" anchorCtr="0" compatLnSpc="1">
            <a:prstTxWarp prst="textNoShape">
              <a:avLst/>
            </a:prstTxWarp>
          </a:bodyPr>
          <a:lstStyle/>
          <a:p>
            <a:pPr algn="l"/>
            <a:r>
              <a:rPr lang="en-US" sz="1200">
                <a:latin typeface="Arial" charset="0"/>
              </a:rPr>
              <a:t>Figure 11.12</a:t>
            </a:r>
          </a:p>
        </p:txBody>
      </p:sp>
      <p:sp>
        <p:nvSpPr>
          <p:cNvPr id="500740" name="Text Box 4"/>
          <p:cNvSpPr txBox="1">
            <a:spLocks noChangeArrowheads="1"/>
          </p:cNvSpPr>
          <p:nvPr/>
        </p:nvSpPr>
        <p:spPr bwMode="auto">
          <a:xfrm>
            <a:off x="4111625" y="1500188"/>
            <a:ext cx="1060450" cy="268287"/>
          </a:xfrm>
          <a:prstGeom prst="rect">
            <a:avLst/>
          </a:prstGeom>
          <a:noFill/>
          <a:ln w="9525">
            <a:noFill/>
            <a:miter lim="800000"/>
            <a:headEnd/>
            <a:tailEnd/>
          </a:ln>
          <a:effectLst/>
        </p:spPr>
        <p:txBody>
          <a:bodyPr wrap="none" lIns="0" tIns="0" rIns="0" bIns="0"/>
          <a:lstStyle/>
          <a:p>
            <a:pPr>
              <a:lnSpc>
                <a:spcPct val="90000"/>
              </a:lnSpc>
            </a:pPr>
            <a:r>
              <a:rPr lang="en-US" sz="1800" b="1">
                <a:latin typeface="Arial" charset="0"/>
              </a:rPr>
              <a:t>G protein</a:t>
            </a:r>
          </a:p>
        </p:txBody>
      </p:sp>
      <p:sp>
        <p:nvSpPr>
          <p:cNvPr id="500746" name="Text Box 10"/>
          <p:cNvSpPr txBox="1">
            <a:spLocks noChangeArrowheads="1"/>
          </p:cNvSpPr>
          <p:nvPr/>
        </p:nvSpPr>
        <p:spPr bwMode="auto">
          <a:xfrm>
            <a:off x="3244850" y="276225"/>
            <a:ext cx="2382838" cy="876300"/>
          </a:xfrm>
          <a:prstGeom prst="rect">
            <a:avLst/>
          </a:prstGeom>
          <a:noFill/>
          <a:ln w="9525">
            <a:noFill/>
            <a:miter lim="800000"/>
            <a:headEnd/>
            <a:tailEnd/>
          </a:ln>
          <a:effectLst/>
        </p:spPr>
        <p:txBody>
          <a:bodyPr wrap="none" lIns="0" tIns="0" rIns="0" bIns="0"/>
          <a:lstStyle/>
          <a:p>
            <a:pPr>
              <a:lnSpc>
                <a:spcPct val="90000"/>
              </a:lnSpc>
            </a:pPr>
            <a:r>
              <a:rPr lang="en-US" sz="1800" b="1">
                <a:latin typeface="Arial" charset="0"/>
              </a:rPr>
              <a:t>First messenger</a:t>
            </a:r>
            <a:br>
              <a:rPr lang="en-US" sz="1800" b="1">
                <a:latin typeface="Arial" charset="0"/>
              </a:rPr>
            </a:br>
            <a:r>
              <a:rPr lang="en-US" sz="1800" b="1">
                <a:latin typeface="Arial" charset="0"/>
              </a:rPr>
              <a:t>(signaling molecule</a:t>
            </a:r>
            <a:br>
              <a:rPr lang="en-US" sz="1800" b="1">
                <a:latin typeface="Arial" charset="0"/>
              </a:rPr>
            </a:br>
            <a:r>
              <a:rPr lang="en-US" sz="1800" b="1">
                <a:latin typeface="Arial" charset="0"/>
              </a:rPr>
              <a:t>such as epinephrine)</a:t>
            </a:r>
          </a:p>
        </p:txBody>
      </p:sp>
      <p:sp>
        <p:nvSpPr>
          <p:cNvPr id="500747" name="Text Box 11"/>
          <p:cNvSpPr txBox="1">
            <a:spLocks noChangeArrowheads="1"/>
          </p:cNvSpPr>
          <p:nvPr/>
        </p:nvSpPr>
        <p:spPr bwMode="auto">
          <a:xfrm>
            <a:off x="1724025" y="2778125"/>
            <a:ext cx="2090738" cy="585788"/>
          </a:xfrm>
          <a:prstGeom prst="rect">
            <a:avLst/>
          </a:prstGeom>
          <a:noFill/>
          <a:ln w="9525">
            <a:noFill/>
            <a:miter lim="800000"/>
            <a:headEnd/>
            <a:tailEnd/>
          </a:ln>
          <a:effectLst/>
        </p:spPr>
        <p:txBody>
          <a:bodyPr wrap="none" lIns="0" tIns="0" rIns="0" bIns="0"/>
          <a:lstStyle/>
          <a:p>
            <a:pPr>
              <a:lnSpc>
                <a:spcPct val="90000"/>
              </a:lnSpc>
            </a:pPr>
            <a:r>
              <a:rPr lang="en-US" sz="1800" b="1">
                <a:latin typeface="Arial" charset="0"/>
              </a:rPr>
              <a:t>G protein-coupled</a:t>
            </a:r>
            <a:br>
              <a:rPr lang="en-US" sz="1800" b="1">
                <a:latin typeface="Arial" charset="0"/>
              </a:rPr>
            </a:br>
            <a:r>
              <a:rPr lang="en-US" sz="1800" b="1">
                <a:latin typeface="Arial" charset="0"/>
              </a:rPr>
              <a:t>receptor</a:t>
            </a:r>
          </a:p>
        </p:txBody>
      </p:sp>
      <p:sp>
        <p:nvSpPr>
          <p:cNvPr id="500748" name="Text Box 12"/>
          <p:cNvSpPr txBox="1">
            <a:spLocks noChangeArrowheads="1"/>
          </p:cNvSpPr>
          <p:nvPr/>
        </p:nvSpPr>
        <p:spPr bwMode="auto">
          <a:xfrm>
            <a:off x="6394450" y="1150938"/>
            <a:ext cx="966788" cy="493712"/>
          </a:xfrm>
          <a:prstGeom prst="rect">
            <a:avLst/>
          </a:prstGeom>
          <a:noFill/>
          <a:ln w="9525">
            <a:noFill/>
            <a:miter lim="800000"/>
            <a:headEnd/>
            <a:tailEnd/>
          </a:ln>
          <a:effectLst/>
        </p:spPr>
        <p:txBody>
          <a:bodyPr wrap="none" lIns="0" tIns="0" rIns="0" bIns="0"/>
          <a:lstStyle/>
          <a:p>
            <a:pPr>
              <a:lnSpc>
                <a:spcPct val="90000"/>
              </a:lnSpc>
            </a:pPr>
            <a:r>
              <a:rPr lang="en-US" sz="1800" b="1">
                <a:latin typeface="Arial" charset="0"/>
              </a:rPr>
              <a:t>Adenylyl</a:t>
            </a:r>
            <a:br>
              <a:rPr lang="en-US" sz="1800" b="1">
                <a:latin typeface="Arial" charset="0"/>
              </a:rPr>
            </a:br>
            <a:r>
              <a:rPr lang="en-US" sz="1800" b="1">
                <a:latin typeface="Arial" charset="0"/>
              </a:rPr>
              <a:t>cyclase</a:t>
            </a:r>
          </a:p>
        </p:txBody>
      </p:sp>
      <p:sp>
        <p:nvSpPr>
          <p:cNvPr id="500749" name="Text Box 13"/>
          <p:cNvSpPr txBox="1">
            <a:spLocks noChangeArrowheads="1"/>
          </p:cNvSpPr>
          <p:nvPr/>
        </p:nvSpPr>
        <p:spPr bwMode="auto">
          <a:xfrm>
            <a:off x="6515100" y="3678238"/>
            <a:ext cx="1258888" cy="520700"/>
          </a:xfrm>
          <a:prstGeom prst="rect">
            <a:avLst/>
          </a:prstGeom>
          <a:noFill/>
          <a:ln w="9525">
            <a:noFill/>
            <a:miter lim="800000"/>
            <a:headEnd/>
            <a:tailEnd/>
          </a:ln>
          <a:effectLst/>
        </p:spPr>
        <p:txBody>
          <a:bodyPr wrap="none" lIns="0" tIns="0" rIns="0" bIns="0"/>
          <a:lstStyle/>
          <a:p>
            <a:pPr>
              <a:lnSpc>
                <a:spcPct val="90000"/>
              </a:lnSpc>
            </a:pPr>
            <a:r>
              <a:rPr lang="en-US" sz="1800" b="1">
                <a:latin typeface="Arial" charset="0"/>
              </a:rPr>
              <a:t>Second </a:t>
            </a:r>
            <a:br>
              <a:rPr lang="en-US" sz="1800" b="1">
                <a:latin typeface="Arial" charset="0"/>
              </a:rPr>
            </a:br>
            <a:r>
              <a:rPr lang="en-US" sz="1800" b="1">
                <a:latin typeface="Arial" charset="0"/>
              </a:rPr>
              <a:t>messenger</a:t>
            </a:r>
          </a:p>
        </p:txBody>
      </p:sp>
      <p:sp>
        <p:nvSpPr>
          <p:cNvPr id="500750" name="Text Box 14"/>
          <p:cNvSpPr txBox="1">
            <a:spLocks noChangeArrowheads="1"/>
          </p:cNvSpPr>
          <p:nvPr/>
        </p:nvSpPr>
        <p:spPr bwMode="auto">
          <a:xfrm>
            <a:off x="4964113" y="6045200"/>
            <a:ext cx="2065337" cy="280988"/>
          </a:xfrm>
          <a:prstGeom prst="rect">
            <a:avLst/>
          </a:prstGeom>
          <a:noFill/>
          <a:ln w="9525">
            <a:noFill/>
            <a:miter lim="800000"/>
            <a:headEnd/>
            <a:tailEnd/>
          </a:ln>
          <a:effectLst/>
        </p:spPr>
        <p:txBody>
          <a:bodyPr wrap="none" lIns="0" tIns="0" rIns="0" bIns="0"/>
          <a:lstStyle/>
          <a:p>
            <a:pPr>
              <a:lnSpc>
                <a:spcPct val="90000"/>
              </a:lnSpc>
            </a:pPr>
            <a:r>
              <a:rPr lang="en-US" sz="1800" b="1">
                <a:latin typeface="Arial" charset="0"/>
              </a:rPr>
              <a:t>Cellular responses</a:t>
            </a:r>
          </a:p>
        </p:txBody>
      </p:sp>
      <p:sp>
        <p:nvSpPr>
          <p:cNvPr id="500751" name="Text Box 15"/>
          <p:cNvSpPr txBox="1">
            <a:spLocks noChangeArrowheads="1"/>
          </p:cNvSpPr>
          <p:nvPr/>
        </p:nvSpPr>
        <p:spPr bwMode="auto">
          <a:xfrm>
            <a:off x="6473825" y="4603750"/>
            <a:ext cx="1087438" cy="506413"/>
          </a:xfrm>
          <a:prstGeom prst="rect">
            <a:avLst/>
          </a:prstGeom>
          <a:noFill/>
          <a:ln w="9525">
            <a:noFill/>
            <a:miter lim="800000"/>
            <a:headEnd/>
            <a:tailEnd/>
          </a:ln>
          <a:effectLst/>
        </p:spPr>
        <p:txBody>
          <a:bodyPr wrap="none" lIns="0" tIns="0" rIns="0" bIns="0"/>
          <a:lstStyle/>
          <a:p>
            <a:pPr algn="ctr">
              <a:lnSpc>
                <a:spcPct val="90000"/>
              </a:lnSpc>
            </a:pPr>
            <a:r>
              <a:rPr lang="en-US" sz="1800" b="1">
                <a:latin typeface="Arial" charset="0"/>
              </a:rPr>
              <a:t>Protein</a:t>
            </a:r>
            <a:br>
              <a:rPr lang="en-US" sz="1800" b="1">
                <a:latin typeface="Arial" charset="0"/>
              </a:rPr>
            </a:br>
            <a:r>
              <a:rPr lang="en-US" sz="1800" b="1">
                <a:latin typeface="Arial" charset="0"/>
              </a:rPr>
              <a:t>kinase A</a:t>
            </a:r>
          </a:p>
        </p:txBody>
      </p:sp>
      <p:sp>
        <p:nvSpPr>
          <p:cNvPr id="500752" name="Text Box 16"/>
          <p:cNvSpPr txBox="1">
            <a:spLocks noChangeArrowheads="1"/>
          </p:cNvSpPr>
          <p:nvPr/>
        </p:nvSpPr>
        <p:spPr bwMode="auto">
          <a:xfrm>
            <a:off x="4130675" y="2751138"/>
            <a:ext cx="492125" cy="254000"/>
          </a:xfrm>
          <a:prstGeom prst="rect">
            <a:avLst/>
          </a:prstGeom>
          <a:noFill/>
          <a:ln w="9525">
            <a:noFill/>
            <a:miter lim="800000"/>
            <a:headEnd/>
            <a:tailEnd/>
          </a:ln>
          <a:effectLst/>
        </p:spPr>
        <p:txBody>
          <a:bodyPr wrap="none" lIns="0" tIns="0" rIns="0" bIns="0"/>
          <a:lstStyle/>
          <a:p>
            <a:pPr>
              <a:lnSpc>
                <a:spcPct val="90000"/>
              </a:lnSpc>
            </a:pPr>
            <a:r>
              <a:rPr lang="en-US" sz="1800" b="1">
                <a:latin typeface="Arial" charset="0"/>
              </a:rPr>
              <a:t>GTP</a:t>
            </a:r>
          </a:p>
        </p:txBody>
      </p:sp>
      <p:sp>
        <p:nvSpPr>
          <p:cNvPr id="500753" name="Text Box 17"/>
          <p:cNvSpPr txBox="1">
            <a:spLocks noChangeArrowheads="1"/>
          </p:cNvSpPr>
          <p:nvPr/>
        </p:nvSpPr>
        <p:spPr bwMode="auto">
          <a:xfrm>
            <a:off x="4805363" y="3505200"/>
            <a:ext cx="492125" cy="242888"/>
          </a:xfrm>
          <a:prstGeom prst="rect">
            <a:avLst/>
          </a:prstGeom>
          <a:noFill/>
          <a:ln w="9525">
            <a:noFill/>
            <a:miter lim="800000"/>
            <a:headEnd/>
            <a:tailEnd/>
          </a:ln>
          <a:effectLst/>
        </p:spPr>
        <p:txBody>
          <a:bodyPr wrap="none" lIns="0" tIns="0" rIns="0" bIns="0"/>
          <a:lstStyle/>
          <a:p>
            <a:pPr>
              <a:lnSpc>
                <a:spcPct val="90000"/>
              </a:lnSpc>
            </a:pPr>
            <a:r>
              <a:rPr lang="en-US" sz="1800" b="1">
                <a:latin typeface="Arial" charset="0"/>
              </a:rPr>
              <a:t>ATP</a:t>
            </a:r>
          </a:p>
        </p:txBody>
      </p:sp>
      <p:sp>
        <p:nvSpPr>
          <p:cNvPr id="500754" name="Text Box 18"/>
          <p:cNvSpPr txBox="1">
            <a:spLocks noChangeArrowheads="1"/>
          </p:cNvSpPr>
          <p:nvPr/>
        </p:nvSpPr>
        <p:spPr bwMode="auto">
          <a:xfrm>
            <a:off x="5638800" y="3835400"/>
            <a:ext cx="688975" cy="282575"/>
          </a:xfrm>
          <a:prstGeom prst="rect">
            <a:avLst/>
          </a:prstGeom>
          <a:noFill/>
          <a:ln w="9525">
            <a:noFill/>
            <a:miter lim="800000"/>
            <a:headEnd/>
            <a:tailEnd/>
          </a:ln>
          <a:effectLst/>
        </p:spPr>
        <p:txBody>
          <a:bodyPr wrap="none" lIns="0" tIns="0" rIns="0" bIns="0"/>
          <a:lstStyle/>
          <a:p>
            <a:pPr>
              <a:lnSpc>
                <a:spcPct val="90000"/>
              </a:lnSpc>
            </a:pPr>
            <a:r>
              <a:rPr lang="en-US" sz="1800" b="1">
                <a:latin typeface="Arial" charset="0"/>
              </a:rPr>
              <a:t>cAMP</a:t>
            </a:r>
          </a:p>
        </p:txBody>
      </p:sp>
      <p:sp>
        <p:nvSpPr>
          <p:cNvPr id="500755" name="Line 19"/>
          <p:cNvSpPr>
            <a:spLocks noChangeShapeType="1"/>
          </p:cNvSpPr>
          <p:nvPr/>
        </p:nvSpPr>
        <p:spPr bwMode="auto">
          <a:xfrm flipH="1">
            <a:off x="2949575" y="409575"/>
            <a:ext cx="225425" cy="357188"/>
          </a:xfrm>
          <a:prstGeom prst="line">
            <a:avLst/>
          </a:prstGeom>
          <a:noFill/>
          <a:ln w="12700">
            <a:solidFill>
              <a:schemeClr val="tx1"/>
            </a:solidFill>
            <a:round/>
            <a:headEnd/>
            <a:tailEnd/>
          </a:ln>
          <a:effectLst/>
        </p:spPr>
        <p:txBody>
          <a:bodyPr wrap="none" anchor="ctr"/>
          <a:lstStyle/>
          <a:p>
            <a:endParaRPr lang="en-US"/>
          </a:p>
        </p:txBody>
      </p:sp>
      <p:sp>
        <p:nvSpPr>
          <p:cNvPr id="500756" name="Line 20"/>
          <p:cNvSpPr>
            <a:spLocks noChangeShapeType="1"/>
          </p:cNvSpPr>
          <p:nvPr/>
        </p:nvSpPr>
        <p:spPr bwMode="auto">
          <a:xfrm>
            <a:off x="4603750" y="1746250"/>
            <a:ext cx="0" cy="476250"/>
          </a:xfrm>
          <a:prstGeom prst="line">
            <a:avLst/>
          </a:prstGeom>
          <a:noFill/>
          <a:ln w="12700">
            <a:solidFill>
              <a:schemeClr val="tx1"/>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Signal Problems</a:t>
            </a:r>
            <a:endParaRPr lang="en-US" dirty="0"/>
          </a:p>
        </p:txBody>
      </p:sp>
      <p:sp>
        <p:nvSpPr>
          <p:cNvPr id="3" name="Content Placeholder 2"/>
          <p:cNvSpPr>
            <a:spLocks noGrp="1"/>
          </p:cNvSpPr>
          <p:nvPr>
            <p:ph sz="quarter" idx="1"/>
          </p:nvPr>
        </p:nvSpPr>
        <p:spPr>
          <a:xfrm>
            <a:off x="152400" y="1447800"/>
            <a:ext cx="8763000" cy="4572000"/>
          </a:xfrm>
        </p:spPr>
        <p:txBody>
          <a:bodyPr/>
          <a:lstStyle/>
          <a:p>
            <a:r>
              <a:rPr lang="en-US" sz="3200" dirty="0" smtClean="0"/>
              <a:t>If signal reception or transduction is blocked or defective:</a:t>
            </a:r>
          </a:p>
          <a:p>
            <a:pPr lvl="1"/>
            <a:r>
              <a:rPr lang="en-US" sz="3000" dirty="0" smtClean="0"/>
              <a:t>Diseases can result</a:t>
            </a:r>
          </a:p>
          <a:p>
            <a:pPr lvl="2"/>
            <a:r>
              <a:rPr lang="en-US" sz="2800" dirty="0" smtClean="0"/>
              <a:t>Diabetes, heart disease, autoimmune diseases, cancer</a:t>
            </a:r>
          </a:p>
          <a:p>
            <a:pPr lvl="1"/>
            <a:r>
              <a:rPr lang="en-US" sz="3000" dirty="0" smtClean="0"/>
              <a:t>Drugs, toxins, poisons, pesticides, UV radiation c</a:t>
            </a:r>
            <a:r>
              <a:rPr lang="en-US" sz="3200" dirty="0" smtClean="0"/>
              <a:t>an alter signal reception and/or transduction</a:t>
            </a:r>
          </a:p>
          <a:p>
            <a:pPr lvl="2"/>
            <a:r>
              <a:rPr lang="en-US" sz="2800" dirty="0" smtClean="0"/>
              <a:t>Ex: anesthetics, antihistamines, venomous snake bites, illicit drugs </a:t>
            </a:r>
          </a:p>
          <a:p>
            <a:endParaRPr 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Cell </a:t>
            </a:r>
            <a:r>
              <a:rPr lang="en-US" smtClean="0"/>
              <a:t>Signaling Activity- 25 pts.  </a:t>
            </a:r>
            <a:r>
              <a:rPr lang="en-US" dirty="0" smtClean="0"/>
              <a:t/>
            </a:r>
            <a:br>
              <a:rPr lang="en-US" dirty="0" smtClean="0"/>
            </a:br>
            <a:r>
              <a:rPr lang="en-US" dirty="0" smtClean="0"/>
              <a:t>(not in notebook)  </a:t>
            </a:r>
            <a:endParaRPr lang="en-US" dirty="0"/>
          </a:p>
        </p:txBody>
      </p:sp>
      <p:sp>
        <p:nvSpPr>
          <p:cNvPr id="3" name="Content Placeholder 2"/>
          <p:cNvSpPr>
            <a:spLocks noGrp="1"/>
          </p:cNvSpPr>
          <p:nvPr>
            <p:ph sz="quarter" idx="1"/>
          </p:nvPr>
        </p:nvSpPr>
        <p:spPr>
          <a:xfrm>
            <a:off x="0" y="1447800"/>
            <a:ext cx="9144000" cy="5105400"/>
          </a:xfrm>
        </p:spPr>
        <p:txBody>
          <a:bodyPr>
            <a:normAutofit lnSpcReduction="10000"/>
          </a:bodyPr>
          <a:lstStyle/>
          <a:p>
            <a:r>
              <a:rPr lang="en-US" dirty="0" smtClean="0"/>
              <a:t>Each person selects one activity to complete:</a:t>
            </a:r>
          </a:p>
          <a:p>
            <a:pPr lvl="1"/>
            <a:r>
              <a:rPr lang="en-US" dirty="0" smtClean="0"/>
              <a:t>Create a comic strip demonstrating either cell-to-cell contact OR an example of distance signaling.  Comic must be informational.  </a:t>
            </a:r>
          </a:p>
          <a:p>
            <a:pPr lvl="1"/>
            <a:endParaRPr lang="en-US" dirty="0" smtClean="0"/>
          </a:p>
          <a:p>
            <a:pPr lvl="1"/>
            <a:r>
              <a:rPr lang="en-US" dirty="0" smtClean="0"/>
              <a:t>Writing!  Write about a time when one action triggered a chain of events.  Describe the stimulus and the events that followed.   Be specific.   What was the ultimate outcome?  Diagram the story using pictures to show each event.  Relate each section of your story to the 3 stages of cell signaling. </a:t>
            </a:r>
          </a:p>
          <a:p>
            <a:pPr lvl="1"/>
            <a:endParaRPr lang="en-US" dirty="0" smtClean="0"/>
          </a:p>
          <a:p>
            <a:pPr lvl="1"/>
            <a:r>
              <a:rPr lang="en-US" dirty="0" smtClean="0"/>
              <a:t> Create a “how to” poster for an endocrine hormone such as adrenaline that is new to the system.  This poster should describe the function, pathway and response for your selected hormone.  Specific hormone research may be needed.</a:t>
            </a:r>
            <a:endParaRPr lang="en-US" dirty="0"/>
          </a:p>
        </p:txBody>
      </p:sp>
    </p:spTree>
    <p:extLst>
      <p:ext uri="{BB962C8B-B14F-4D97-AF65-F5344CB8AC3E}">
        <p14:creationId xmlns:p14="http://schemas.microsoft.com/office/powerpoint/2010/main" val="3710831948"/>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914400" y="274638"/>
            <a:ext cx="7772400" cy="639762"/>
          </a:xfrm>
        </p:spPr>
        <p:txBody>
          <a:bodyPr>
            <a:normAutofit fontScale="90000"/>
          </a:bodyPr>
          <a:lstStyle/>
          <a:p>
            <a:pPr eaLnBrk="1" hangingPunct="1"/>
            <a:r>
              <a:rPr lang="en-US" dirty="0" smtClean="0"/>
              <a:t>Cellular Responses</a:t>
            </a:r>
          </a:p>
        </p:txBody>
      </p:sp>
      <p:sp>
        <p:nvSpPr>
          <p:cNvPr id="70659" name="Rectangle 3"/>
          <p:cNvSpPr>
            <a:spLocks noGrp="1" noChangeArrowheads="1"/>
          </p:cNvSpPr>
          <p:nvPr>
            <p:ph type="body" idx="1"/>
          </p:nvPr>
        </p:nvSpPr>
        <p:spPr>
          <a:xfrm>
            <a:off x="228600" y="762000"/>
            <a:ext cx="8458200" cy="5791200"/>
          </a:xfrm>
        </p:spPr>
        <p:txBody>
          <a:bodyPr>
            <a:normAutofit/>
          </a:bodyPr>
          <a:lstStyle/>
          <a:p>
            <a:pPr eaLnBrk="1" hangingPunct="1">
              <a:lnSpc>
                <a:spcPct val="90000"/>
              </a:lnSpc>
            </a:pPr>
            <a:r>
              <a:rPr lang="en-US" sz="3200" dirty="0" smtClean="0"/>
              <a:t>Responses are triggered either in the nucleus (triggering transcription-making proteins) or cytoplasm (regulating the proteins’ activities)</a:t>
            </a:r>
          </a:p>
          <a:p>
            <a:pPr eaLnBrk="1" hangingPunct="1">
              <a:lnSpc>
                <a:spcPct val="90000"/>
              </a:lnSpc>
            </a:pPr>
            <a:endParaRPr lang="en-US" sz="3200" dirty="0" smtClean="0"/>
          </a:p>
          <a:p>
            <a:pPr eaLnBrk="1" hangingPunct="1">
              <a:lnSpc>
                <a:spcPct val="90000"/>
              </a:lnSpc>
            </a:pPr>
            <a:r>
              <a:rPr lang="en-US" sz="3200" dirty="0" smtClean="0"/>
              <a:t>Fine-tuning the response</a:t>
            </a:r>
          </a:p>
          <a:p>
            <a:pPr lvl="1" eaLnBrk="1" hangingPunct="1">
              <a:lnSpc>
                <a:spcPct val="90000"/>
              </a:lnSpc>
            </a:pPr>
            <a:r>
              <a:rPr lang="en-US" sz="3200" dirty="0" smtClean="0"/>
              <a:t>Amplification-cascades where each step produces a greater concentration of activated products</a:t>
            </a:r>
          </a:p>
          <a:p>
            <a:pPr lvl="1" eaLnBrk="1" hangingPunct="1">
              <a:lnSpc>
                <a:spcPct val="90000"/>
              </a:lnSpc>
            </a:pPr>
            <a:r>
              <a:rPr lang="en-US" sz="3200" dirty="0" smtClean="0"/>
              <a:t>Specificity of proteins-</a:t>
            </a:r>
          </a:p>
          <a:p>
            <a:pPr lvl="2">
              <a:lnSpc>
                <a:spcPct val="90000"/>
              </a:lnSpc>
            </a:pPr>
            <a:r>
              <a:rPr lang="en-US" sz="2800" dirty="0" smtClean="0"/>
              <a:t>Ex: </a:t>
            </a:r>
            <a:r>
              <a:rPr lang="en-US" sz="2800" dirty="0" err="1" smtClean="0"/>
              <a:t>Epinephine</a:t>
            </a:r>
            <a:r>
              <a:rPr lang="en-US" sz="2800" dirty="0" smtClean="0"/>
              <a:t> has one effect on the heart and another on the liver because each cell type has different proteins that respond to epinephrine</a:t>
            </a:r>
          </a:p>
          <a:p>
            <a:pPr lvl="3">
              <a:lnSpc>
                <a:spcPct val="90000"/>
              </a:lnSpc>
            </a:pPr>
            <a:r>
              <a:rPr lang="en-US" sz="2800" dirty="0" smtClean="0"/>
              <a:t>Liver breaks down glycogen, heart contracts muscles</a:t>
            </a:r>
          </a:p>
          <a:p>
            <a:pPr eaLnBrk="1" hangingPunct="1">
              <a:lnSpc>
                <a:spcPct val="90000"/>
              </a:lnSpc>
            </a:pPr>
            <a:endParaRPr lang="en-US" sz="2600"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13065" name="Picture 41" descr="11_16CytoplasmicResponse-U"/>
          <p:cNvPicPr>
            <a:picLocks noChangeAspect="1" noChangeArrowheads="1"/>
          </p:cNvPicPr>
          <p:nvPr/>
        </p:nvPicPr>
        <p:blipFill>
          <a:blip r:embed="rId3" cstate="print"/>
          <a:srcRect/>
          <a:stretch>
            <a:fillRect/>
          </a:stretch>
        </p:blipFill>
        <p:spPr bwMode="auto">
          <a:xfrm>
            <a:off x="1989138" y="136525"/>
            <a:ext cx="5164137" cy="6584950"/>
          </a:xfrm>
          <a:prstGeom prst="rect">
            <a:avLst/>
          </a:prstGeom>
          <a:noFill/>
        </p:spPr>
      </p:pic>
      <p:sp>
        <p:nvSpPr>
          <p:cNvPr id="513027" name="Rectangle 3"/>
          <p:cNvSpPr>
            <a:spLocks noGrp="1" noChangeArrowheads="1"/>
          </p:cNvSpPr>
          <p:nvPr>
            <p:ph type="ctrTitle"/>
          </p:nvPr>
        </p:nvSpPr>
        <p:spPr bwMode="auto">
          <a:xfrm>
            <a:off x="152400" y="0"/>
            <a:ext cx="1981200" cy="304800"/>
          </a:xfrm>
          <a:noFill/>
          <a:ln w="3175">
            <a:miter lim="800000"/>
            <a:headEnd/>
            <a:tailEnd/>
          </a:ln>
        </p:spPr>
        <p:txBody>
          <a:bodyPr vert="horz" wrap="square" lIns="91440" tIns="45720" rIns="91440" bIns="45720" numCol="1" anchor="t" anchorCtr="0" compatLnSpc="1">
            <a:prstTxWarp prst="textNoShape">
              <a:avLst/>
            </a:prstTxWarp>
          </a:bodyPr>
          <a:lstStyle/>
          <a:p>
            <a:pPr algn="l"/>
            <a:r>
              <a:rPr lang="en-US" sz="1200">
                <a:latin typeface="Arial" charset="0"/>
              </a:rPr>
              <a:t>Figure 11.16</a:t>
            </a:r>
          </a:p>
        </p:txBody>
      </p:sp>
      <p:sp>
        <p:nvSpPr>
          <p:cNvPr id="513037" name="Text Box 13"/>
          <p:cNvSpPr txBox="1">
            <a:spLocks noChangeArrowheads="1"/>
          </p:cNvSpPr>
          <p:nvPr/>
        </p:nvSpPr>
        <p:spPr bwMode="auto">
          <a:xfrm>
            <a:off x="2125663" y="296863"/>
            <a:ext cx="860425" cy="187325"/>
          </a:xfrm>
          <a:prstGeom prst="rect">
            <a:avLst/>
          </a:prstGeom>
          <a:noFill/>
          <a:ln w="9525">
            <a:noFill/>
            <a:miter lim="800000"/>
            <a:headEnd/>
            <a:tailEnd/>
          </a:ln>
          <a:effectLst/>
        </p:spPr>
        <p:txBody>
          <a:bodyPr wrap="none" lIns="0" tIns="0" rIns="0" bIns="0"/>
          <a:lstStyle/>
          <a:p>
            <a:pPr>
              <a:lnSpc>
                <a:spcPct val="90000"/>
              </a:lnSpc>
            </a:pPr>
            <a:r>
              <a:rPr lang="en-US" sz="1200" b="1">
                <a:latin typeface="Arial" charset="0"/>
              </a:rPr>
              <a:t>Reception</a:t>
            </a:r>
          </a:p>
        </p:txBody>
      </p:sp>
      <p:sp>
        <p:nvSpPr>
          <p:cNvPr id="513048" name="Text Box 24"/>
          <p:cNvSpPr txBox="1">
            <a:spLocks noChangeArrowheads="1"/>
          </p:cNvSpPr>
          <p:nvPr/>
        </p:nvSpPr>
        <p:spPr bwMode="auto">
          <a:xfrm>
            <a:off x="2119313" y="1241425"/>
            <a:ext cx="1004887" cy="200025"/>
          </a:xfrm>
          <a:prstGeom prst="rect">
            <a:avLst/>
          </a:prstGeom>
          <a:noFill/>
          <a:ln w="9525">
            <a:noFill/>
            <a:miter lim="800000"/>
            <a:headEnd/>
            <a:tailEnd/>
          </a:ln>
          <a:effectLst/>
        </p:spPr>
        <p:txBody>
          <a:bodyPr wrap="none" lIns="0" tIns="0" rIns="0" bIns="0"/>
          <a:lstStyle/>
          <a:p>
            <a:pPr>
              <a:lnSpc>
                <a:spcPct val="90000"/>
              </a:lnSpc>
            </a:pPr>
            <a:r>
              <a:rPr lang="en-US" sz="1200" b="1">
                <a:latin typeface="Arial" charset="0"/>
              </a:rPr>
              <a:t>Transduction</a:t>
            </a:r>
          </a:p>
        </p:txBody>
      </p:sp>
      <p:sp>
        <p:nvSpPr>
          <p:cNvPr id="513049" name="Text Box 25"/>
          <p:cNvSpPr txBox="1">
            <a:spLocks noChangeArrowheads="1"/>
          </p:cNvSpPr>
          <p:nvPr/>
        </p:nvSpPr>
        <p:spPr bwMode="auto">
          <a:xfrm>
            <a:off x="2132013" y="5741988"/>
            <a:ext cx="860425" cy="187325"/>
          </a:xfrm>
          <a:prstGeom prst="rect">
            <a:avLst/>
          </a:prstGeom>
          <a:noFill/>
          <a:ln w="9525">
            <a:noFill/>
            <a:miter lim="800000"/>
            <a:headEnd/>
            <a:tailEnd/>
          </a:ln>
          <a:effectLst/>
        </p:spPr>
        <p:txBody>
          <a:bodyPr wrap="none" lIns="0" tIns="0" rIns="0" bIns="0"/>
          <a:lstStyle/>
          <a:p>
            <a:pPr>
              <a:lnSpc>
                <a:spcPct val="90000"/>
              </a:lnSpc>
            </a:pPr>
            <a:r>
              <a:rPr lang="en-US" sz="1200" b="1">
                <a:latin typeface="Arial" charset="0"/>
              </a:rPr>
              <a:t>Response</a:t>
            </a:r>
          </a:p>
        </p:txBody>
      </p:sp>
      <p:sp>
        <p:nvSpPr>
          <p:cNvPr id="513050" name="Text Box 26"/>
          <p:cNvSpPr txBox="1">
            <a:spLocks noChangeArrowheads="1"/>
          </p:cNvSpPr>
          <p:nvPr/>
        </p:nvSpPr>
        <p:spPr bwMode="auto">
          <a:xfrm>
            <a:off x="2263775" y="582613"/>
            <a:ext cx="4829175" cy="187325"/>
          </a:xfrm>
          <a:prstGeom prst="rect">
            <a:avLst/>
          </a:prstGeom>
          <a:noFill/>
          <a:ln w="9525">
            <a:noFill/>
            <a:miter lim="800000"/>
            <a:headEnd/>
            <a:tailEnd/>
          </a:ln>
          <a:effectLst/>
        </p:spPr>
        <p:txBody>
          <a:bodyPr wrap="none" lIns="0" tIns="0" rIns="0" bIns="0"/>
          <a:lstStyle/>
          <a:p>
            <a:pPr>
              <a:lnSpc>
                <a:spcPct val="90000"/>
              </a:lnSpc>
            </a:pPr>
            <a:r>
              <a:rPr lang="en-US" sz="1200" b="1">
                <a:latin typeface="Arial" charset="0"/>
              </a:rPr>
              <a:t>Binding of epinephrine to G protein-coupled receptor (1 molecule)</a:t>
            </a:r>
          </a:p>
        </p:txBody>
      </p:sp>
      <p:sp>
        <p:nvSpPr>
          <p:cNvPr id="513051" name="Text Box 27"/>
          <p:cNvSpPr txBox="1">
            <a:spLocks noChangeArrowheads="1"/>
          </p:cNvSpPr>
          <p:nvPr/>
        </p:nvSpPr>
        <p:spPr bwMode="auto">
          <a:xfrm>
            <a:off x="2344738" y="1535113"/>
            <a:ext cx="1350962" cy="187325"/>
          </a:xfrm>
          <a:prstGeom prst="rect">
            <a:avLst/>
          </a:prstGeom>
          <a:noFill/>
          <a:ln w="9525">
            <a:noFill/>
            <a:miter lim="800000"/>
            <a:headEnd/>
            <a:tailEnd/>
          </a:ln>
          <a:effectLst/>
        </p:spPr>
        <p:txBody>
          <a:bodyPr wrap="none" lIns="0" tIns="0" rIns="0" bIns="0"/>
          <a:lstStyle/>
          <a:p>
            <a:pPr>
              <a:lnSpc>
                <a:spcPct val="90000"/>
              </a:lnSpc>
            </a:pPr>
            <a:r>
              <a:rPr lang="en-US" sz="1200" b="1">
                <a:latin typeface="Arial" charset="0"/>
              </a:rPr>
              <a:t>Inactive G protein</a:t>
            </a:r>
          </a:p>
        </p:txBody>
      </p:sp>
      <p:sp>
        <p:nvSpPr>
          <p:cNvPr id="513052" name="Text Box 28"/>
          <p:cNvSpPr txBox="1">
            <a:spLocks noChangeArrowheads="1"/>
          </p:cNvSpPr>
          <p:nvPr/>
        </p:nvSpPr>
        <p:spPr bwMode="auto">
          <a:xfrm>
            <a:off x="3078163" y="1806575"/>
            <a:ext cx="2382837" cy="174625"/>
          </a:xfrm>
          <a:prstGeom prst="rect">
            <a:avLst/>
          </a:prstGeom>
          <a:noFill/>
          <a:ln w="9525">
            <a:noFill/>
            <a:miter lim="800000"/>
            <a:headEnd/>
            <a:tailEnd/>
          </a:ln>
          <a:effectLst/>
        </p:spPr>
        <p:txBody>
          <a:bodyPr wrap="none" lIns="0" tIns="0" rIns="0" bIns="0"/>
          <a:lstStyle/>
          <a:p>
            <a:pPr>
              <a:lnSpc>
                <a:spcPct val="90000"/>
              </a:lnSpc>
            </a:pPr>
            <a:r>
              <a:rPr lang="en-US" sz="1200" b="1">
                <a:latin typeface="Arial" charset="0"/>
              </a:rPr>
              <a:t>Active G protein (10</a:t>
            </a:r>
            <a:r>
              <a:rPr lang="en-US" sz="1200" b="1" baseline="30000">
                <a:latin typeface="Arial" charset="0"/>
              </a:rPr>
              <a:t>2</a:t>
            </a:r>
            <a:r>
              <a:rPr lang="en-US" sz="1200" b="1">
                <a:latin typeface="Arial" charset="0"/>
              </a:rPr>
              <a:t> molecules)</a:t>
            </a:r>
          </a:p>
        </p:txBody>
      </p:sp>
      <p:sp>
        <p:nvSpPr>
          <p:cNvPr id="513053" name="Text Box 29"/>
          <p:cNvSpPr txBox="1">
            <a:spLocks noChangeArrowheads="1"/>
          </p:cNvSpPr>
          <p:nvPr/>
        </p:nvSpPr>
        <p:spPr bwMode="auto">
          <a:xfrm>
            <a:off x="2132013" y="2303463"/>
            <a:ext cx="1879600" cy="174625"/>
          </a:xfrm>
          <a:prstGeom prst="rect">
            <a:avLst/>
          </a:prstGeom>
          <a:noFill/>
          <a:ln w="9525">
            <a:noFill/>
            <a:miter lim="800000"/>
            <a:headEnd/>
            <a:tailEnd/>
          </a:ln>
          <a:effectLst/>
        </p:spPr>
        <p:txBody>
          <a:bodyPr wrap="none" lIns="0" tIns="0" rIns="0" bIns="0"/>
          <a:lstStyle/>
          <a:p>
            <a:pPr>
              <a:lnSpc>
                <a:spcPct val="90000"/>
              </a:lnSpc>
            </a:pPr>
            <a:r>
              <a:rPr lang="en-US" sz="1200" b="1">
                <a:latin typeface="Arial" charset="0"/>
              </a:rPr>
              <a:t>Inactive adenylyl cyclase</a:t>
            </a:r>
          </a:p>
        </p:txBody>
      </p:sp>
      <p:sp>
        <p:nvSpPr>
          <p:cNvPr id="513054" name="Text Box 30"/>
          <p:cNvSpPr txBox="1">
            <a:spLocks noChangeArrowheads="1"/>
          </p:cNvSpPr>
          <p:nvPr/>
        </p:nvSpPr>
        <p:spPr bwMode="auto">
          <a:xfrm>
            <a:off x="3243263" y="2487613"/>
            <a:ext cx="2170112" cy="187325"/>
          </a:xfrm>
          <a:prstGeom prst="rect">
            <a:avLst/>
          </a:prstGeom>
          <a:noFill/>
          <a:ln w="9525">
            <a:noFill/>
            <a:miter lim="800000"/>
            <a:headEnd/>
            <a:tailEnd/>
          </a:ln>
          <a:effectLst/>
        </p:spPr>
        <p:txBody>
          <a:bodyPr wrap="none" lIns="0" tIns="0" rIns="0" bIns="0"/>
          <a:lstStyle/>
          <a:p>
            <a:pPr>
              <a:lnSpc>
                <a:spcPct val="90000"/>
              </a:lnSpc>
            </a:pPr>
            <a:r>
              <a:rPr lang="en-US" sz="1200" b="1">
                <a:latin typeface="Arial" charset="0"/>
              </a:rPr>
              <a:t>Active adenylyl cyclase (10</a:t>
            </a:r>
            <a:r>
              <a:rPr lang="en-US" sz="1200" b="1" baseline="30000">
                <a:latin typeface="Arial" charset="0"/>
              </a:rPr>
              <a:t>2</a:t>
            </a:r>
            <a:r>
              <a:rPr lang="en-US" sz="1200" b="1">
                <a:latin typeface="Arial" charset="0"/>
              </a:rPr>
              <a:t>)</a:t>
            </a:r>
          </a:p>
        </p:txBody>
      </p:sp>
      <p:sp>
        <p:nvSpPr>
          <p:cNvPr id="513055" name="Text Box 31"/>
          <p:cNvSpPr txBox="1">
            <a:spLocks noChangeArrowheads="1"/>
          </p:cNvSpPr>
          <p:nvPr/>
        </p:nvSpPr>
        <p:spPr bwMode="auto">
          <a:xfrm>
            <a:off x="3798888" y="2990850"/>
            <a:ext cx="398462" cy="187325"/>
          </a:xfrm>
          <a:prstGeom prst="rect">
            <a:avLst/>
          </a:prstGeom>
          <a:noFill/>
          <a:ln w="9525">
            <a:noFill/>
            <a:miter lim="800000"/>
            <a:headEnd/>
            <a:tailEnd/>
          </a:ln>
          <a:effectLst/>
        </p:spPr>
        <p:txBody>
          <a:bodyPr wrap="none" lIns="0" tIns="0" rIns="0" bIns="0"/>
          <a:lstStyle/>
          <a:p>
            <a:pPr>
              <a:lnSpc>
                <a:spcPct val="90000"/>
              </a:lnSpc>
            </a:pPr>
            <a:r>
              <a:rPr lang="en-US" sz="1200" b="1">
                <a:latin typeface="Arial" charset="0"/>
              </a:rPr>
              <a:t>ATP</a:t>
            </a:r>
          </a:p>
        </p:txBody>
      </p:sp>
      <p:sp>
        <p:nvSpPr>
          <p:cNvPr id="513056" name="Text Box 32"/>
          <p:cNvSpPr txBox="1">
            <a:spLocks noChangeArrowheads="1"/>
          </p:cNvSpPr>
          <p:nvPr/>
        </p:nvSpPr>
        <p:spPr bwMode="auto">
          <a:xfrm>
            <a:off x="3997325" y="3201988"/>
            <a:ext cx="1257300" cy="174625"/>
          </a:xfrm>
          <a:prstGeom prst="rect">
            <a:avLst/>
          </a:prstGeom>
          <a:noFill/>
          <a:ln w="9525">
            <a:noFill/>
            <a:miter lim="800000"/>
            <a:headEnd/>
            <a:tailEnd/>
          </a:ln>
          <a:effectLst/>
        </p:spPr>
        <p:txBody>
          <a:bodyPr wrap="none" lIns="0" tIns="0" rIns="0" bIns="0"/>
          <a:lstStyle/>
          <a:p>
            <a:pPr>
              <a:lnSpc>
                <a:spcPct val="90000"/>
              </a:lnSpc>
            </a:pPr>
            <a:r>
              <a:rPr lang="en-US" sz="1200" b="1">
                <a:latin typeface="Arial" charset="0"/>
              </a:rPr>
              <a:t>Cyclic AMP (10</a:t>
            </a:r>
            <a:r>
              <a:rPr lang="en-US" sz="1200" b="1" baseline="30000">
                <a:latin typeface="Arial" charset="0"/>
              </a:rPr>
              <a:t>4</a:t>
            </a:r>
            <a:r>
              <a:rPr lang="en-US" sz="1200" b="1">
                <a:latin typeface="Arial" charset="0"/>
              </a:rPr>
              <a:t>)</a:t>
            </a:r>
          </a:p>
        </p:txBody>
      </p:sp>
      <p:sp>
        <p:nvSpPr>
          <p:cNvPr id="513057" name="Text Box 33"/>
          <p:cNvSpPr txBox="1">
            <a:spLocks noChangeArrowheads="1"/>
          </p:cNvSpPr>
          <p:nvPr/>
        </p:nvSpPr>
        <p:spPr bwMode="auto">
          <a:xfrm>
            <a:off x="2938463" y="3717925"/>
            <a:ext cx="1854200" cy="160338"/>
          </a:xfrm>
          <a:prstGeom prst="rect">
            <a:avLst/>
          </a:prstGeom>
          <a:noFill/>
          <a:ln w="9525">
            <a:noFill/>
            <a:miter lim="800000"/>
            <a:headEnd/>
            <a:tailEnd/>
          </a:ln>
          <a:effectLst/>
        </p:spPr>
        <p:txBody>
          <a:bodyPr wrap="none" lIns="0" tIns="0" rIns="0" bIns="0"/>
          <a:lstStyle/>
          <a:p>
            <a:pPr>
              <a:lnSpc>
                <a:spcPct val="90000"/>
              </a:lnSpc>
            </a:pPr>
            <a:r>
              <a:rPr lang="en-US" sz="1200" b="1">
                <a:latin typeface="Arial" charset="0"/>
              </a:rPr>
              <a:t>Inactive protein kinase A</a:t>
            </a:r>
          </a:p>
        </p:txBody>
      </p:sp>
      <p:sp>
        <p:nvSpPr>
          <p:cNvPr id="513058" name="Text Box 34"/>
          <p:cNvSpPr txBox="1">
            <a:spLocks noChangeArrowheads="1"/>
          </p:cNvSpPr>
          <p:nvPr/>
        </p:nvSpPr>
        <p:spPr bwMode="auto">
          <a:xfrm>
            <a:off x="3989388" y="3922713"/>
            <a:ext cx="2117725" cy="188912"/>
          </a:xfrm>
          <a:prstGeom prst="rect">
            <a:avLst/>
          </a:prstGeom>
          <a:noFill/>
          <a:ln w="9525">
            <a:noFill/>
            <a:miter lim="800000"/>
            <a:headEnd/>
            <a:tailEnd/>
          </a:ln>
          <a:effectLst/>
        </p:spPr>
        <p:txBody>
          <a:bodyPr wrap="none" lIns="0" tIns="0" rIns="0" bIns="0"/>
          <a:lstStyle/>
          <a:p>
            <a:pPr>
              <a:lnSpc>
                <a:spcPct val="90000"/>
              </a:lnSpc>
            </a:pPr>
            <a:r>
              <a:rPr lang="en-US" sz="1200" b="1">
                <a:latin typeface="Arial" charset="0"/>
              </a:rPr>
              <a:t>Active protein kinase A (10</a:t>
            </a:r>
            <a:r>
              <a:rPr lang="en-US" sz="1200" b="1" baseline="30000">
                <a:latin typeface="Arial" charset="0"/>
              </a:rPr>
              <a:t>4</a:t>
            </a:r>
            <a:r>
              <a:rPr lang="en-US" sz="1200" b="1">
                <a:latin typeface="Arial" charset="0"/>
              </a:rPr>
              <a:t>)</a:t>
            </a:r>
          </a:p>
        </p:txBody>
      </p:sp>
      <p:sp>
        <p:nvSpPr>
          <p:cNvPr id="513059" name="Text Box 35"/>
          <p:cNvSpPr txBox="1">
            <a:spLocks noChangeArrowheads="1"/>
          </p:cNvSpPr>
          <p:nvPr/>
        </p:nvSpPr>
        <p:spPr bwMode="auto">
          <a:xfrm>
            <a:off x="2879725" y="4398963"/>
            <a:ext cx="2249488" cy="160337"/>
          </a:xfrm>
          <a:prstGeom prst="rect">
            <a:avLst/>
          </a:prstGeom>
          <a:noFill/>
          <a:ln w="9525">
            <a:noFill/>
            <a:miter lim="800000"/>
            <a:headEnd/>
            <a:tailEnd/>
          </a:ln>
          <a:effectLst/>
        </p:spPr>
        <p:txBody>
          <a:bodyPr wrap="none" lIns="0" tIns="0" rIns="0" bIns="0"/>
          <a:lstStyle/>
          <a:p>
            <a:pPr>
              <a:lnSpc>
                <a:spcPct val="90000"/>
              </a:lnSpc>
            </a:pPr>
            <a:r>
              <a:rPr lang="en-US" sz="1200" b="1">
                <a:latin typeface="Arial" charset="0"/>
              </a:rPr>
              <a:t>Inactive phosphorylase kinase</a:t>
            </a:r>
          </a:p>
        </p:txBody>
      </p:sp>
      <p:sp>
        <p:nvSpPr>
          <p:cNvPr id="513060" name="Text Box 36"/>
          <p:cNvSpPr txBox="1">
            <a:spLocks noChangeArrowheads="1"/>
          </p:cNvSpPr>
          <p:nvPr/>
        </p:nvSpPr>
        <p:spPr bwMode="auto">
          <a:xfrm>
            <a:off x="3962400" y="4624388"/>
            <a:ext cx="2566988" cy="174625"/>
          </a:xfrm>
          <a:prstGeom prst="rect">
            <a:avLst/>
          </a:prstGeom>
          <a:noFill/>
          <a:ln w="9525">
            <a:noFill/>
            <a:miter lim="800000"/>
            <a:headEnd/>
            <a:tailEnd/>
          </a:ln>
          <a:effectLst/>
        </p:spPr>
        <p:txBody>
          <a:bodyPr wrap="none" lIns="0" tIns="0" rIns="0" bIns="0"/>
          <a:lstStyle/>
          <a:p>
            <a:pPr>
              <a:lnSpc>
                <a:spcPct val="90000"/>
              </a:lnSpc>
            </a:pPr>
            <a:r>
              <a:rPr lang="en-US" sz="1200" b="1">
                <a:latin typeface="Arial" charset="0"/>
              </a:rPr>
              <a:t>Active phosphorylase kinase (10</a:t>
            </a:r>
            <a:r>
              <a:rPr lang="en-US" sz="1200" b="1" baseline="30000">
                <a:latin typeface="Arial" charset="0"/>
              </a:rPr>
              <a:t>5</a:t>
            </a:r>
            <a:r>
              <a:rPr lang="en-US" sz="1200" b="1">
                <a:latin typeface="Arial" charset="0"/>
              </a:rPr>
              <a:t>)</a:t>
            </a:r>
          </a:p>
        </p:txBody>
      </p:sp>
      <p:sp>
        <p:nvSpPr>
          <p:cNvPr id="513061" name="Text Box 37"/>
          <p:cNvSpPr txBox="1">
            <a:spLocks noChangeArrowheads="1"/>
          </p:cNvSpPr>
          <p:nvPr/>
        </p:nvSpPr>
        <p:spPr bwMode="auto">
          <a:xfrm>
            <a:off x="2840038" y="5099050"/>
            <a:ext cx="2435225" cy="188913"/>
          </a:xfrm>
          <a:prstGeom prst="rect">
            <a:avLst/>
          </a:prstGeom>
          <a:noFill/>
          <a:ln w="9525">
            <a:noFill/>
            <a:miter lim="800000"/>
            <a:headEnd/>
            <a:tailEnd/>
          </a:ln>
          <a:effectLst/>
        </p:spPr>
        <p:txBody>
          <a:bodyPr wrap="none" lIns="0" tIns="0" rIns="0" bIns="0"/>
          <a:lstStyle/>
          <a:p>
            <a:pPr>
              <a:lnSpc>
                <a:spcPct val="90000"/>
              </a:lnSpc>
            </a:pPr>
            <a:r>
              <a:rPr lang="en-US" sz="1200" b="1">
                <a:latin typeface="Arial" charset="0"/>
              </a:rPr>
              <a:t>Inactive glycogen phosphorylase</a:t>
            </a:r>
          </a:p>
        </p:txBody>
      </p:sp>
      <p:sp>
        <p:nvSpPr>
          <p:cNvPr id="513062" name="Text Box 38"/>
          <p:cNvSpPr txBox="1">
            <a:spLocks noChangeArrowheads="1"/>
          </p:cNvSpPr>
          <p:nvPr/>
        </p:nvSpPr>
        <p:spPr bwMode="auto">
          <a:xfrm>
            <a:off x="4029075" y="5324475"/>
            <a:ext cx="2740025" cy="174625"/>
          </a:xfrm>
          <a:prstGeom prst="rect">
            <a:avLst/>
          </a:prstGeom>
          <a:noFill/>
          <a:ln w="9525">
            <a:noFill/>
            <a:miter lim="800000"/>
            <a:headEnd/>
            <a:tailEnd/>
          </a:ln>
          <a:effectLst/>
        </p:spPr>
        <p:txBody>
          <a:bodyPr wrap="none" lIns="0" tIns="0" rIns="0" bIns="0"/>
          <a:lstStyle/>
          <a:p>
            <a:pPr>
              <a:lnSpc>
                <a:spcPct val="90000"/>
              </a:lnSpc>
            </a:pPr>
            <a:r>
              <a:rPr lang="en-US" sz="1200" b="1">
                <a:latin typeface="Arial" charset="0"/>
              </a:rPr>
              <a:t>Active glycogen phosphorylase (10</a:t>
            </a:r>
            <a:r>
              <a:rPr lang="en-US" sz="1200" b="1" baseline="30000">
                <a:latin typeface="Arial" charset="0"/>
              </a:rPr>
              <a:t>6</a:t>
            </a:r>
            <a:r>
              <a:rPr lang="en-US" sz="1200" b="1">
                <a:latin typeface="Arial" charset="0"/>
              </a:rPr>
              <a:t>)</a:t>
            </a:r>
          </a:p>
        </p:txBody>
      </p:sp>
      <p:sp>
        <p:nvSpPr>
          <p:cNvPr id="513063" name="Text Box 39"/>
          <p:cNvSpPr txBox="1">
            <a:spLocks noChangeArrowheads="1"/>
          </p:cNvSpPr>
          <p:nvPr/>
        </p:nvSpPr>
        <p:spPr bwMode="auto">
          <a:xfrm>
            <a:off x="5022850" y="5907088"/>
            <a:ext cx="728663" cy="161925"/>
          </a:xfrm>
          <a:prstGeom prst="rect">
            <a:avLst/>
          </a:prstGeom>
          <a:noFill/>
          <a:ln w="9525">
            <a:noFill/>
            <a:miter lim="800000"/>
            <a:headEnd/>
            <a:tailEnd/>
          </a:ln>
          <a:effectLst/>
        </p:spPr>
        <p:txBody>
          <a:bodyPr wrap="none" lIns="0" tIns="0" rIns="0" bIns="0"/>
          <a:lstStyle/>
          <a:p>
            <a:pPr>
              <a:lnSpc>
                <a:spcPct val="90000"/>
              </a:lnSpc>
            </a:pPr>
            <a:r>
              <a:rPr lang="en-US" sz="1200" b="1">
                <a:latin typeface="Arial" charset="0"/>
              </a:rPr>
              <a:t>Glycogen</a:t>
            </a:r>
          </a:p>
        </p:txBody>
      </p:sp>
      <p:sp>
        <p:nvSpPr>
          <p:cNvPr id="513064" name="Text Box 40"/>
          <p:cNvSpPr txBox="1">
            <a:spLocks noChangeArrowheads="1"/>
          </p:cNvSpPr>
          <p:nvPr/>
        </p:nvSpPr>
        <p:spPr bwMode="auto">
          <a:xfrm>
            <a:off x="4932363" y="6132513"/>
            <a:ext cx="1654175" cy="373062"/>
          </a:xfrm>
          <a:prstGeom prst="rect">
            <a:avLst/>
          </a:prstGeom>
          <a:noFill/>
          <a:ln w="9525">
            <a:noFill/>
            <a:miter lim="800000"/>
            <a:headEnd/>
            <a:tailEnd/>
          </a:ln>
          <a:effectLst/>
        </p:spPr>
        <p:txBody>
          <a:bodyPr wrap="none" lIns="0" tIns="0" rIns="0" bIns="0"/>
          <a:lstStyle/>
          <a:p>
            <a:pPr algn="ctr">
              <a:lnSpc>
                <a:spcPct val="90000"/>
              </a:lnSpc>
            </a:pPr>
            <a:r>
              <a:rPr lang="en-US" sz="1200" b="1">
                <a:latin typeface="Arial" charset="0"/>
              </a:rPr>
              <a:t>Glucose 1-phosphate</a:t>
            </a:r>
            <a:br>
              <a:rPr lang="en-US" sz="1200" b="1">
                <a:latin typeface="Arial" charset="0"/>
              </a:rPr>
            </a:br>
            <a:r>
              <a:rPr lang="en-US" sz="1200" b="1">
                <a:latin typeface="Arial" charset="0"/>
              </a:rPr>
              <a:t> (10</a:t>
            </a:r>
            <a:r>
              <a:rPr lang="en-US" sz="1200" b="1" baseline="30000">
                <a:latin typeface="Arial" charset="0"/>
              </a:rPr>
              <a:t>8</a:t>
            </a:r>
            <a:r>
              <a:rPr lang="en-US" sz="1200" b="1">
                <a:latin typeface="Arial" charset="0"/>
              </a:rPr>
              <a:t> molecules)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0757" name="Picture 21" descr="11_12cAMPSecondMessenger-U"/>
          <p:cNvPicPr>
            <a:picLocks noChangeAspect="1" noChangeArrowheads="1"/>
          </p:cNvPicPr>
          <p:nvPr/>
        </p:nvPicPr>
        <p:blipFill>
          <a:blip r:embed="rId3" cstate="print"/>
          <a:srcRect/>
          <a:stretch>
            <a:fillRect/>
          </a:stretch>
        </p:blipFill>
        <p:spPr bwMode="auto">
          <a:xfrm>
            <a:off x="4114800" y="0"/>
            <a:ext cx="5036352" cy="4908550"/>
          </a:xfrm>
          <a:prstGeom prst="rect">
            <a:avLst/>
          </a:prstGeom>
          <a:noFill/>
        </p:spPr>
      </p:pic>
      <p:sp>
        <p:nvSpPr>
          <p:cNvPr id="500739" name="Rectangle 3"/>
          <p:cNvSpPr>
            <a:spLocks noGrp="1" noChangeArrowheads="1"/>
          </p:cNvSpPr>
          <p:nvPr>
            <p:ph type="ctrTitle"/>
          </p:nvPr>
        </p:nvSpPr>
        <p:spPr bwMode="auto">
          <a:xfrm>
            <a:off x="152400" y="0"/>
            <a:ext cx="1981200" cy="304800"/>
          </a:xfrm>
          <a:noFill/>
          <a:ln w="3175">
            <a:miter lim="800000"/>
            <a:headEnd/>
            <a:tailEnd/>
          </a:ln>
        </p:spPr>
        <p:txBody>
          <a:bodyPr vert="horz" wrap="square" lIns="91440" tIns="45720" rIns="91440" bIns="45720" numCol="1" anchor="t" anchorCtr="0" compatLnSpc="1">
            <a:prstTxWarp prst="textNoShape">
              <a:avLst/>
            </a:prstTxWarp>
          </a:bodyPr>
          <a:lstStyle/>
          <a:p>
            <a:pPr algn="l"/>
            <a:r>
              <a:rPr lang="en-US" sz="1200">
                <a:latin typeface="Arial" charset="0"/>
              </a:rPr>
              <a:t>Figure 11.12</a:t>
            </a:r>
          </a:p>
        </p:txBody>
      </p:sp>
      <p:sp>
        <p:nvSpPr>
          <p:cNvPr id="500740" name="Text Box 4"/>
          <p:cNvSpPr txBox="1">
            <a:spLocks noChangeArrowheads="1"/>
          </p:cNvSpPr>
          <p:nvPr/>
        </p:nvSpPr>
        <p:spPr bwMode="auto">
          <a:xfrm>
            <a:off x="4111625" y="1500188"/>
            <a:ext cx="1060450" cy="268287"/>
          </a:xfrm>
          <a:prstGeom prst="rect">
            <a:avLst/>
          </a:prstGeom>
          <a:noFill/>
          <a:ln w="9525">
            <a:noFill/>
            <a:miter lim="800000"/>
            <a:headEnd/>
            <a:tailEnd/>
          </a:ln>
          <a:effectLst/>
        </p:spPr>
        <p:txBody>
          <a:bodyPr wrap="none" lIns="0" tIns="0" rIns="0" bIns="0"/>
          <a:lstStyle/>
          <a:p>
            <a:pPr>
              <a:lnSpc>
                <a:spcPct val="90000"/>
              </a:lnSpc>
            </a:pPr>
            <a:r>
              <a:rPr lang="en-US" sz="1800" b="1">
                <a:latin typeface="Arial" charset="0"/>
              </a:rPr>
              <a:t>G protein</a:t>
            </a:r>
          </a:p>
        </p:txBody>
      </p:sp>
      <p:sp>
        <p:nvSpPr>
          <p:cNvPr id="500746" name="Text Box 10"/>
          <p:cNvSpPr txBox="1">
            <a:spLocks noChangeArrowheads="1"/>
          </p:cNvSpPr>
          <p:nvPr/>
        </p:nvSpPr>
        <p:spPr bwMode="auto">
          <a:xfrm>
            <a:off x="5791200" y="152400"/>
            <a:ext cx="2382838" cy="876300"/>
          </a:xfrm>
          <a:prstGeom prst="rect">
            <a:avLst/>
          </a:prstGeom>
          <a:noFill/>
          <a:ln w="9525">
            <a:noFill/>
            <a:miter lim="800000"/>
            <a:headEnd/>
            <a:tailEnd/>
          </a:ln>
          <a:effectLst/>
        </p:spPr>
        <p:txBody>
          <a:bodyPr wrap="none" lIns="0" tIns="0" rIns="0" bIns="0"/>
          <a:lstStyle/>
          <a:p>
            <a:pPr>
              <a:lnSpc>
                <a:spcPct val="90000"/>
              </a:lnSpc>
            </a:pPr>
            <a:r>
              <a:rPr lang="en-US" sz="1800" b="1" dirty="0">
                <a:latin typeface="Arial" charset="0"/>
              </a:rPr>
              <a:t>First messenger</a:t>
            </a:r>
            <a:br>
              <a:rPr lang="en-US" sz="1800" b="1" dirty="0">
                <a:latin typeface="Arial" charset="0"/>
              </a:rPr>
            </a:br>
            <a:r>
              <a:rPr lang="en-US" sz="1800" b="1" dirty="0">
                <a:latin typeface="Arial" charset="0"/>
              </a:rPr>
              <a:t>(signaling molecule</a:t>
            </a:r>
            <a:br>
              <a:rPr lang="en-US" sz="1800" b="1" dirty="0">
                <a:latin typeface="Arial" charset="0"/>
              </a:rPr>
            </a:br>
            <a:r>
              <a:rPr lang="en-US" sz="1800" b="1" dirty="0">
                <a:latin typeface="Arial" charset="0"/>
              </a:rPr>
              <a:t>such as epinephrine)</a:t>
            </a:r>
          </a:p>
        </p:txBody>
      </p:sp>
      <p:sp>
        <p:nvSpPr>
          <p:cNvPr id="500747" name="Text Box 11"/>
          <p:cNvSpPr txBox="1">
            <a:spLocks noChangeArrowheads="1"/>
          </p:cNvSpPr>
          <p:nvPr/>
        </p:nvSpPr>
        <p:spPr bwMode="auto">
          <a:xfrm>
            <a:off x="1724025" y="2778125"/>
            <a:ext cx="2090738" cy="585788"/>
          </a:xfrm>
          <a:prstGeom prst="rect">
            <a:avLst/>
          </a:prstGeom>
          <a:noFill/>
          <a:ln w="9525">
            <a:noFill/>
            <a:miter lim="800000"/>
            <a:headEnd/>
            <a:tailEnd/>
          </a:ln>
          <a:effectLst/>
        </p:spPr>
        <p:txBody>
          <a:bodyPr wrap="none" lIns="0" tIns="0" rIns="0" bIns="0"/>
          <a:lstStyle/>
          <a:p>
            <a:pPr>
              <a:lnSpc>
                <a:spcPct val="90000"/>
              </a:lnSpc>
            </a:pPr>
            <a:r>
              <a:rPr lang="en-US" sz="1800" b="1">
                <a:latin typeface="Arial" charset="0"/>
              </a:rPr>
              <a:t>G protein-coupled</a:t>
            </a:r>
            <a:br>
              <a:rPr lang="en-US" sz="1800" b="1">
                <a:latin typeface="Arial" charset="0"/>
              </a:rPr>
            </a:br>
            <a:r>
              <a:rPr lang="en-US" sz="1800" b="1">
                <a:latin typeface="Arial" charset="0"/>
              </a:rPr>
              <a:t>receptor</a:t>
            </a:r>
          </a:p>
        </p:txBody>
      </p:sp>
      <p:sp>
        <p:nvSpPr>
          <p:cNvPr id="500748" name="Text Box 12"/>
          <p:cNvSpPr txBox="1">
            <a:spLocks noChangeArrowheads="1"/>
          </p:cNvSpPr>
          <p:nvPr/>
        </p:nvSpPr>
        <p:spPr bwMode="auto">
          <a:xfrm>
            <a:off x="6394450" y="1150938"/>
            <a:ext cx="966788" cy="493712"/>
          </a:xfrm>
          <a:prstGeom prst="rect">
            <a:avLst/>
          </a:prstGeom>
          <a:noFill/>
          <a:ln w="9525">
            <a:noFill/>
            <a:miter lim="800000"/>
            <a:headEnd/>
            <a:tailEnd/>
          </a:ln>
          <a:effectLst/>
        </p:spPr>
        <p:txBody>
          <a:bodyPr wrap="none" lIns="0" tIns="0" rIns="0" bIns="0"/>
          <a:lstStyle/>
          <a:p>
            <a:pPr>
              <a:lnSpc>
                <a:spcPct val="90000"/>
              </a:lnSpc>
            </a:pPr>
            <a:r>
              <a:rPr lang="en-US" sz="1800" b="1">
                <a:latin typeface="Arial" charset="0"/>
              </a:rPr>
              <a:t>Adenylyl</a:t>
            </a:r>
            <a:br>
              <a:rPr lang="en-US" sz="1800" b="1">
                <a:latin typeface="Arial" charset="0"/>
              </a:rPr>
            </a:br>
            <a:r>
              <a:rPr lang="en-US" sz="1800" b="1">
                <a:latin typeface="Arial" charset="0"/>
              </a:rPr>
              <a:t>cyclase</a:t>
            </a:r>
          </a:p>
        </p:txBody>
      </p:sp>
      <p:sp>
        <p:nvSpPr>
          <p:cNvPr id="500749" name="Text Box 13"/>
          <p:cNvSpPr txBox="1">
            <a:spLocks noChangeArrowheads="1"/>
          </p:cNvSpPr>
          <p:nvPr/>
        </p:nvSpPr>
        <p:spPr bwMode="auto">
          <a:xfrm>
            <a:off x="6096000" y="2819400"/>
            <a:ext cx="1258888" cy="520700"/>
          </a:xfrm>
          <a:prstGeom prst="rect">
            <a:avLst/>
          </a:prstGeom>
          <a:noFill/>
          <a:ln w="9525">
            <a:noFill/>
            <a:miter lim="800000"/>
            <a:headEnd/>
            <a:tailEnd/>
          </a:ln>
          <a:effectLst/>
        </p:spPr>
        <p:txBody>
          <a:bodyPr wrap="none" lIns="0" tIns="0" rIns="0" bIns="0"/>
          <a:lstStyle/>
          <a:p>
            <a:pPr>
              <a:lnSpc>
                <a:spcPct val="90000"/>
              </a:lnSpc>
            </a:pPr>
            <a:r>
              <a:rPr lang="en-US" sz="1800" b="1" dirty="0">
                <a:latin typeface="Arial" charset="0"/>
              </a:rPr>
              <a:t>Second </a:t>
            </a:r>
            <a:br>
              <a:rPr lang="en-US" sz="1800" b="1" dirty="0">
                <a:latin typeface="Arial" charset="0"/>
              </a:rPr>
            </a:br>
            <a:r>
              <a:rPr lang="en-US" sz="1800" b="1" dirty="0">
                <a:latin typeface="Arial" charset="0"/>
              </a:rPr>
              <a:t>messenger</a:t>
            </a:r>
          </a:p>
        </p:txBody>
      </p:sp>
      <p:sp>
        <p:nvSpPr>
          <p:cNvPr id="500750" name="Text Box 14"/>
          <p:cNvSpPr txBox="1">
            <a:spLocks noChangeArrowheads="1"/>
          </p:cNvSpPr>
          <p:nvPr/>
        </p:nvSpPr>
        <p:spPr bwMode="auto">
          <a:xfrm>
            <a:off x="4964113" y="6045200"/>
            <a:ext cx="2065337" cy="280988"/>
          </a:xfrm>
          <a:prstGeom prst="rect">
            <a:avLst/>
          </a:prstGeom>
          <a:noFill/>
          <a:ln w="9525">
            <a:noFill/>
            <a:miter lim="800000"/>
            <a:headEnd/>
            <a:tailEnd/>
          </a:ln>
          <a:effectLst/>
        </p:spPr>
        <p:txBody>
          <a:bodyPr wrap="none" lIns="0" tIns="0" rIns="0" bIns="0"/>
          <a:lstStyle/>
          <a:p>
            <a:pPr>
              <a:lnSpc>
                <a:spcPct val="90000"/>
              </a:lnSpc>
            </a:pPr>
            <a:r>
              <a:rPr lang="en-US" sz="1800" b="1" dirty="0" smtClean="0">
                <a:latin typeface="Arial" charset="0"/>
              </a:rPr>
              <a:t> </a:t>
            </a:r>
            <a:r>
              <a:rPr lang="en-US" sz="1800" b="1" u="sng" dirty="0" smtClean="0">
                <a:latin typeface="Arial" charset="0"/>
              </a:rPr>
              <a:t>My dog is broken.</a:t>
            </a:r>
            <a:endParaRPr lang="en-US" sz="1800" b="1" u="sng" dirty="0">
              <a:latin typeface="Arial" charset="0"/>
            </a:endParaRPr>
          </a:p>
        </p:txBody>
      </p:sp>
      <p:sp>
        <p:nvSpPr>
          <p:cNvPr id="500751" name="Text Box 15"/>
          <p:cNvSpPr txBox="1">
            <a:spLocks noChangeArrowheads="1"/>
          </p:cNvSpPr>
          <p:nvPr/>
        </p:nvSpPr>
        <p:spPr bwMode="auto">
          <a:xfrm>
            <a:off x="7772400" y="3276600"/>
            <a:ext cx="1087438" cy="506413"/>
          </a:xfrm>
          <a:prstGeom prst="rect">
            <a:avLst/>
          </a:prstGeom>
          <a:noFill/>
          <a:ln w="9525">
            <a:noFill/>
            <a:miter lim="800000"/>
            <a:headEnd/>
            <a:tailEnd/>
          </a:ln>
          <a:effectLst/>
        </p:spPr>
        <p:txBody>
          <a:bodyPr wrap="none" lIns="0" tIns="0" rIns="0" bIns="0"/>
          <a:lstStyle/>
          <a:p>
            <a:pPr algn="ctr">
              <a:lnSpc>
                <a:spcPct val="90000"/>
              </a:lnSpc>
            </a:pPr>
            <a:r>
              <a:rPr lang="en-US" sz="1800" b="1" dirty="0">
                <a:latin typeface="Arial" charset="0"/>
              </a:rPr>
              <a:t>Protein</a:t>
            </a:r>
            <a:br>
              <a:rPr lang="en-US" sz="1800" b="1" dirty="0">
                <a:latin typeface="Arial" charset="0"/>
              </a:rPr>
            </a:br>
            <a:r>
              <a:rPr lang="en-US" sz="1800" b="1" dirty="0" err="1">
                <a:latin typeface="Arial" charset="0"/>
              </a:rPr>
              <a:t>kinase</a:t>
            </a:r>
            <a:r>
              <a:rPr lang="en-US" sz="1800" b="1" dirty="0">
                <a:latin typeface="Arial" charset="0"/>
              </a:rPr>
              <a:t> A</a:t>
            </a:r>
          </a:p>
        </p:txBody>
      </p:sp>
      <p:sp>
        <p:nvSpPr>
          <p:cNvPr id="500752" name="Text Box 16"/>
          <p:cNvSpPr txBox="1">
            <a:spLocks noChangeArrowheads="1"/>
          </p:cNvSpPr>
          <p:nvPr/>
        </p:nvSpPr>
        <p:spPr bwMode="auto">
          <a:xfrm>
            <a:off x="6172200" y="1905000"/>
            <a:ext cx="492125" cy="254000"/>
          </a:xfrm>
          <a:prstGeom prst="rect">
            <a:avLst/>
          </a:prstGeom>
          <a:noFill/>
          <a:ln w="9525">
            <a:noFill/>
            <a:miter lim="800000"/>
            <a:headEnd/>
            <a:tailEnd/>
          </a:ln>
          <a:effectLst/>
        </p:spPr>
        <p:txBody>
          <a:bodyPr wrap="none" lIns="0" tIns="0" rIns="0" bIns="0"/>
          <a:lstStyle/>
          <a:p>
            <a:pPr>
              <a:lnSpc>
                <a:spcPct val="90000"/>
              </a:lnSpc>
            </a:pPr>
            <a:r>
              <a:rPr lang="en-US" sz="1800" b="1" dirty="0">
                <a:latin typeface="Arial" charset="0"/>
              </a:rPr>
              <a:t>GTP</a:t>
            </a:r>
          </a:p>
        </p:txBody>
      </p:sp>
      <p:sp>
        <p:nvSpPr>
          <p:cNvPr id="500753" name="Text Box 17"/>
          <p:cNvSpPr txBox="1">
            <a:spLocks noChangeArrowheads="1"/>
          </p:cNvSpPr>
          <p:nvPr/>
        </p:nvSpPr>
        <p:spPr bwMode="auto">
          <a:xfrm>
            <a:off x="6705600" y="2438400"/>
            <a:ext cx="492125" cy="242888"/>
          </a:xfrm>
          <a:prstGeom prst="rect">
            <a:avLst/>
          </a:prstGeom>
          <a:noFill/>
          <a:ln w="9525">
            <a:noFill/>
            <a:miter lim="800000"/>
            <a:headEnd/>
            <a:tailEnd/>
          </a:ln>
          <a:effectLst/>
        </p:spPr>
        <p:txBody>
          <a:bodyPr wrap="none" lIns="0" tIns="0" rIns="0" bIns="0"/>
          <a:lstStyle/>
          <a:p>
            <a:pPr>
              <a:lnSpc>
                <a:spcPct val="90000"/>
              </a:lnSpc>
            </a:pPr>
            <a:r>
              <a:rPr lang="en-US" sz="1800" b="1" dirty="0">
                <a:latin typeface="Arial" charset="0"/>
              </a:rPr>
              <a:t>ATP</a:t>
            </a:r>
          </a:p>
        </p:txBody>
      </p:sp>
      <p:sp>
        <p:nvSpPr>
          <p:cNvPr id="500754" name="Text Box 18"/>
          <p:cNvSpPr txBox="1">
            <a:spLocks noChangeArrowheads="1"/>
          </p:cNvSpPr>
          <p:nvPr/>
        </p:nvSpPr>
        <p:spPr bwMode="auto">
          <a:xfrm>
            <a:off x="7467600" y="2667000"/>
            <a:ext cx="688975" cy="282575"/>
          </a:xfrm>
          <a:prstGeom prst="rect">
            <a:avLst/>
          </a:prstGeom>
          <a:noFill/>
          <a:ln w="9525">
            <a:noFill/>
            <a:miter lim="800000"/>
            <a:headEnd/>
            <a:tailEnd/>
          </a:ln>
          <a:effectLst/>
        </p:spPr>
        <p:txBody>
          <a:bodyPr wrap="none" lIns="0" tIns="0" rIns="0" bIns="0"/>
          <a:lstStyle/>
          <a:p>
            <a:pPr>
              <a:lnSpc>
                <a:spcPct val="90000"/>
              </a:lnSpc>
            </a:pPr>
            <a:r>
              <a:rPr lang="en-US" sz="1800" b="1" dirty="0" err="1">
                <a:latin typeface="Arial" charset="0"/>
              </a:rPr>
              <a:t>cAMP</a:t>
            </a:r>
            <a:endParaRPr lang="en-US" sz="1800" b="1" dirty="0">
              <a:latin typeface="Arial" charset="0"/>
            </a:endParaRPr>
          </a:p>
        </p:txBody>
      </p:sp>
      <p:sp>
        <p:nvSpPr>
          <p:cNvPr id="500755" name="Line 19"/>
          <p:cNvSpPr>
            <a:spLocks noChangeShapeType="1"/>
          </p:cNvSpPr>
          <p:nvPr/>
        </p:nvSpPr>
        <p:spPr bwMode="auto">
          <a:xfrm flipH="1">
            <a:off x="5410200" y="457200"/>
            <a:ext cx="225425" cy="357188"/>
          </a:xfrm>
          <a:prstGeom prst="line">
            <a:avLst/>
          </a:prstGeom>
          <a:noFill/>
          <a:ln w="12700">
            <a:solidFill>
              <a:schemeClr val="tx1"/>
            </a:solidFill>
            <a:round/>
            <a:headEnd/>
            <a:tailEnd/>
          </a:ln>
          <a:effectLst/>
        </p:spPr>
        <p:txBody>
          <a:bodyPr wrap="none" anchor="ctr"/>
          <a:lstStyle/>
          <a:p>
            <a:endParaRPr lang="en-US"/>
          </a:p>
        </p:txBody>
      </p:sp>
      <p:sp>
        <p:nvSpPr>
          <p:cNvPr id="500756" name="Line 20"/>
          <p:cNvSpPr>
            <a:spLocks noChangeShapeType="1"/>
          </p:cNvSpPr>
          <p:nvPr/>
        </p:nvSpPr>
        <p:spPr bwMode="auto">
          <a:xfrm>
            <a:off x="4603750" y="1746250"/>
            <a:ext cx="0" cy="476250"/>
          </a:xfrm>
          <a:prstGeom prst="line">
            <a:avLst/>
          </a:prstGeom>
          <a:noFill/>
          <a:ln w="12700">
            <a:solidFill>
              <a:schemeClr val="tx1"/>
            </a:solidFill>
            <a:round/>
            <a:headEnd/>
            <a:tailEnd/>
          </a:ln>
          <a:effectLst/>
        </p:spPr>
        <p:txBody>
          <a:bodyPr wrap="none" anchor="ctr"/>
          <a:lstStyle/>
          <a:p>
            <a:endParaRPr lang="en-US"/>
          </a:p>
        </p:txBody>
      </p:sp>
      <p:pic>
        <p:nvPicPr>
          <p:cNvPr id="1026" name="Picture 2"/>
          <p:cNvPicPr>
            <a:picLocks noChangeAspect="1" noChangeArrowheads="1"/>
          </p:cNvPicPr>
          <p:nvPr/>
        </p:nvPicPr>
        <p:blipFill>
          <a:blip r:embed="rId4" cstate="print"/>
          <a:srcRect/>
          <a:stretch>
            <a:fillRect/>
          </a:stretch>
        </p:blipFill>
        <p:spPr bwMode="auto">
          <a:xfrm>
            <a:off x="0" y="685800"/>
            <a:ext cx="4138862" cy="3810000"/>
          </a:xfrm>
          <a:prstGeom prst="rect">
            <a:avLst/>
          </a:prstGeom>
          <a:noFill/>
          <a:ln w="9525">
            <a:noFill/>
            <a:miter lim="800000"/>
            <a:headEnd/>
            <a:tailEnd/>
          </a:ln>
        </p:spPr>
      </p:pic>
      <p:sp>
        <p:nvSpPr>
          <p:cNvPr id="17" name="TextBox 16"/>
          <p:cNvSpPr txBox="1"/>
          <p:nvPr/>
        </p:nvSpPr>
        <p:spPr>
          <a:xfrm>
            <a:off x="6781800" y="4343400"/>
            <a:ext cx="1752600" cy="369332"/>
          </a:xfrm>
          <a:prstGeom prst="rect">
            <a:avLst/>
          </a:prstGeom>
          <a:noFill/>
        </p:spPr>
        <p:txBody>
          <a:bodyPr wrap="square" rtlCol="0">
            <a:spAutoFit/>
          </a:bodyPr>
          <a:lstStyle/>
          <a:p>
            <a:r>
              <a:rPr lang="en-US" dirty="0" smtClean="0"/>
              <a:t>Cellular response</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p:txBody>
          <a:bodyPr/>
          <a:lstStyle/>
          <a:p>
            <a:pPr eaLnBrk="1" hangingPunct="1"/>
            <a:r>
              <a:rPr lang="en-US" dirty="0" smtClean="0"/>
              <a:t>Cells Background</a:t>
            </a:r>
          </a:p>
        </p:txBody>
      </p:sp>
      <p:sp>
        <p:nvSpPr>
          <p:cNvPr id="5123" name="Rectangle 5"/>
          <p:cNvSpPr>
            <a:spLocks noGrp="1" noChangeArrowheads="1"/>
          </p:cNvSpPr>
          <p:nvPr>
            <p:ph type="body" idx="1"/>
          </p:nvPr>
        </p:nvSpPr>
        <p:spPr>
          <a:xfrm>
            <a:off x="152400" y="1447800"/>
            <a:ext cx="8534400" cy="4648200"/>
          </a:xfrm>
        </p:spPr>
        <p:txBody>
          <a:bodyPr/>
          <a:lstStyle/>
          <a:p>
            <a:pPr>
              <a:lnSpc>
                <a:spcPct val="90000"/>
              </a:lnSpc>
            </a:pPr>
            <a:r>
              <a:rPr lang="en-US" dirty="0" smtClean="0"/>
              <a:t>Until the advent of the electron microscope, only the nucleus and membrane were really known</a:t>
            </a:r>
          </a:p>
          <a:p>
            <a:pPr>
              <a:lnSpc>
                <a:spcPct val="90000"/>
              </a:lnSpc>
            </a:pPr>
            <a:r>
              <a:rPr lang="en-US" dirty="0" smtClean="0"/>
              <a:t>Chemical analysis and cell fractionation gave us some clue as to the chemical make up of cells </a:t>
            </a:r>
          </a:p>
          <a:p>
            <a:pPr eaLnBrk="1" hangingPunct="1">
              <a:lnSpc>
                <a:spcPct val="90000"/>
              </a:lnSpc>
            </a:pPr>
            <a:r>
              <a:rPr lang="en-US" sz="2400" dirty="0" smtClean="0"/>
              <a:t>The human eye is unable to detect things smaller than .1mm</a:t>
            </a:r>
          </a:p>
          <a:p>
            <a:pPr eaLnBrk="1" hangingPunct="1">
              <a:lnSpc>
                <a:spcPct val="90000"/>
              </a:lnSpc>
            </a:pPr>
            <a:r>
              <a:rPr lang="en-US" sz="2400" dirty="0" smtClean="0"/>
              <a:t>Eukaryotic cells range from 10-100 micrometers</a:t>
            </a:r>
          </a:p>
          <a:p>
            <a:pPr eaLnBrk="1" hangingPunct="1">
              <a:lnSpc>
                <a:spcPct val="90000"/>
              </a:lnSpc>
            </a:pPr>
            <a:r>
              <a:rPr lang="en-US" sz="2400" dirty="0" smtClean="0"/>
              <a:t>Prokaryotic cells run from 1-10 micrometers, but the smallest are almost 100 nm</a:t>
            </a:r>
          </a:p>
          <a:p>
            <a:pPr eaLnBrk="1" hangingPunct="1">
              <a:lnSpc>
                <a:spcPct val="90000"/>
              </a:lnSpc>
            </a:pPr>
            <a:r>
              <a:rPr lang="en-US" sz="2400" dirty="0" smtClean="0"/>
              <a:t>Most cellular organelles are about the size of bacteria, however, a few, like the ribosome, are smaller still</a:t>
            </a:r>
          </a:p>
          <a:p>
            <a:pPr>
              <a:lnSpc>
                <a:spcPct val="90000"/>
              </a:lnSpc>
              <a:buNone/>
            </a:pPr>
            <a:r>
              <a:rPr lang="en-US" sz="2100" dirty="0" smtClean="0">
                <a:hlinkClick r:id="rId3"/>
              </a:rPr>
              <a:t>http://learn.genetics.utah.edu/content/begin/cells/scale/</a:t>
            </a:r>
            <a:endParaRPr lang="en-US" sz="2100" dirty="0" smtClean="0"/>
          </a:p>
          <a:p>
            <a:pPr>
              <a:lnSpc>
                <a:spcPct val="90000"/>
              </a:lnSpc>
              <a:buNone/>
            </a:pPr>
            <a:endParaRPr lang="en-US" sz="2100"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diamond(in)">
                                      <p:cBhvr>
                                        <p:cTn id="7" dur="20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diamond(in)">
                                      <p:cBhvr>
                                        <p:cTn id="12" dur="2000"/>
                                        <p:tgtEl>
                                          <p:spTgt spid="51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diamond(in)">
                                      <p:cBhvr>
                                        <p:cTn id="17" dur="2000"/>
                                        <p:tgtEl>
                                          <p:spTgt spid="51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diamond(in)">
                                      <p:cBhvr>
                                        <p:cTn id="22" dur="2000"/>
                                        <p:tgtEl>
                                          <p:spTgt spid="51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5123">
                                            <p:txEl>
                                              <p:pRg st="4" end="4"/>
                                            </p:txEl>
                                          </p:spTgt>
                                        </p:tgtEl>
                                        <p:attrNameLst>
                                          <p:attrName>style.visibility</p:attrName>
                                        </p:attrNameLst>
                                      </p:cBhvr>
                                      <p:to>
                                        <p:strVal val="visible"/>
                                      </p:to>
                                    </p:set>
                                    <p:animEffect transition="in" filter="diamond(in)">
                                      <p:cBhvr>
                                        <p:cTn id="27" dur="2000"/>
                                        <p:tgtEl>
                                          <p:spTgt spid="512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5123">
                                            <p:txEl>
                                              <p:pRg st="5" end="5"/>
                                            </p:txEl>
                                          </p:spTgt>
                                        </p:tgtEl>
                                        <p:attrNameLst>
                                          <p:attrName>style.visibility</p:attrName>
                                        </p:attrNameLst>
                                      </p:cBhvr>
                                      <p:to>
                                        <p:strVal val="visible"/>
                                      </p:to>
                                    </p:set>
                                    <p:animEffect transition="in" filter="diamond(in)">
                                      <p:cBhvr>
                                        <p:cTn id="32" dur="2000"/>
                                        <p:tgtEl>
                                          <p:spTgt spid="512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5123">
                                            <p:txEl>
                                              <p:pRg st="6" end="6"/>
                                            </p:txEl>
                                          </p:spTgt>
                                        </p:tgtEl>
                                        <p:attrNameLst>
                                          <p:attrName>style.visibility</p:attrName>
                                        </p:attrNameLst>
                                      </p:cBhvr>
                                      <p:to>
                                        <p:strVal val="visible"/>
                                      </p:to>
                                    </p:set>
                                    <p:animEffect transition="in" filter="diamond(in)">
                                      <p:cBhvr>
                                        <p:cTn id="37" dur="2000"/>
                                        <p:tgtEl>
                                          <p:spTgt spid="51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 for tonight:</a:t>
            </a:r>
            <a:endParaRPr lang="en-US" dirty="0"/>
          </a:p>
        </p:txBody>
      </p:sp>
      <p:sp>
        <p:nvSpPr>
          <p:cNvPr id="3" name="Content Placeholder 2"/>
          <p:cNvSpPr>
            <a:spLocks noGrp="1"/>
          </p:cNvSpPr>
          <p:nvPr>
            <p:ph sz="quarter" idx="1"/>
          </p:nvPr>
        </p:nvSpPr>
        <p:spPr/>
        <p:txBody>
          <a:bodyPr/>
          <a:lstStyle/>
          <a:p>
            <a:r>
              <a:rPr lang="en-US" dirty="0" smtClean="0"/>
              <a:t>Use one of the following websites, </a:t>
            </a:r>
            <a:r>
              <a:rPr lang="en-US" dirty="0" err="1" smtClean="0"/>
              <a:t>edmodo</a:t>
            </a:r>
            <a:r>
              <a:rPr lang="en-US" dirty="0" smtClean="0"/>
              <a:t> notes or your book to draw a cell in each stage of </a:t>
            </a:r>
            <a:r>
              <a:rPr lang="en-US" u="sng" dirty="0" smtClean="0"/>
              <a:t>mitosis</a:t>
            </a:r>
            <a:r>
              <a:rPr lang="en-US" dirty="0" smtClean="0"/>
              <a:t>.  </a:t>
            </a:r>
          </a:p>
          <a:p>
            <a:endParaRPr lang="en-US" dirty="0" smtClean="0"/>
          </a:p>
          <a:p>
            <a:pPr lvl="1"/>
            <a:r>
              <a:rPr lang="en-US" dirty="0" smtClean="0"/>
              <a:t>Cellsalive.com</a:t>
            </a:r>
          </a:p>
          <a:p>
            <a:pPr lvl="1"/>
            <a:r>
              <a:rPr lang="en-US" dirty="0" smtClean="0"/>
              <a:t>Biology.arizona.edu</a:t>
            </a:r>
          </a:p>
          <a:p>
            <a:pPr lvl="1"/>
            <a:endParaRPr lang="en-US" dirty="0" smtClean="0"/>
          </a:p>
          <a:p>
            <a:r>
              <a:rPr lang="en-US" dirty="0" smtClean="0"/>
              <a:t>Add these pictures to your cell cycle pie chart page.</a:t>
            </a:r>
          </a:p>
          <a:p>
            <a:pPr lvl="1">
              <a:buNone/>
            </a:pPr>
            <a:endParaRPr lang="en-US" dirty="0"/>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685800" y="0"/>
            <a:ext cx="7772400" cy="1143000"/>
          </a:xfrm>
        </p:spPr>
        <p:txBody>
          <a:bodyPr/>
          <a:lstStyle/>
          <a:p>
            <a:pPr eaLnBrk="1" hangingPunct="1"/>
            <a:r>
              <a:rPr lang="en-US" dirty="0" smtClean="0"/>
              <a:t>The Cell Cycle</a:t>
            </a:r>
          </a:p>
        </p:txBody>
      </p:sp>
      <p:sp>
        <p:nvSpPr>
          <p:cNvPr id="72707" name="Rectangle 3"/>
          <p:cNvSpPr>
            <a:spLocks noGrp="1" noChangeArrowheads="1"/>
          </p:cNvSpPr>
          <p:nvPr>
            <p:ph type="body" idx="1"/>
          </p:nvPr>
        </p:nvSpPr>
        <p:spPr>
          <a:xfrm>
            <a:off x="228600" y="990600"/>
            <a:ext cx="8915400" cy="5867400"/>
          </a:xfrm>
        </p:spPr>
        <p:txBody>
          <a:bodyPr>
            <a:normAutofit/>
          </a:bodyPr>
          <a:lstStyle/>
          <a:p>
            <a:pPr eaLnBrk="1" hangingPunct="1">
              <a:lnSpc>
                <a:spcPct val="80000"/>
              </a:lnSpc>
            </a:pPr>
            <a:r>
              <a:rPr lang="en-US" sz="2400" dirty="0" err="1" smtClean="0"/>
              <a:t>Interphase</a:t>
            </a:r>
            <a:r>
              <a:rPr lang="en-US" sz="2400" dirty="0" smtClean="0"/>
              <a:t> </a:t>
            </a:r>
          </a:p>
          <a:p>
            <a:pPr lvl="1" eaLnBrk="1" hangingPunct="1">
              <a:lnSpc>
                <a:spcPct val="80000"/>
              </a:lnSpc>
            </a:pPr>
            <a:r>
              <a:rPr lang="en-US" dirty="0" smtClean="0"/>
              <a:t>Cell growth </a:t>
            </a:r>
          </a:p>
          <a:p>
            <a:pPr lvl="1" eaLnBrk="1" hangingPunct="1">
              <a:lnSpc>
                <a:spcPct val="80000"/>
              </a:lnSpc>
            </a:pPr>
            <a:r>
              <a:rPr lang="en-US" dirty="0" smtClean="0"/>
              <a:t>Replication of  chromosomes in prep for Mitosis  </a:t>
            </a:r>
          </a:p>
          <a:p>
            <a:pPr lvl="2">
              <a:lnSpc>
                <a:spcPct val="80000"/>
              </a:lnSpc>
            </a:pPr>
            <a:r>
              <a:rPr lang="en-US" dirty="0" smtClean="0"/>
              <a:t>DNA replicated</a:t>
            </a:r>
          </a:p>
          <a:p>
            <a:pPr lvl="1" eaLnBrk="1" hangingPunct="1">
              <a:lnSpc>
                <a:spcPct val="80000"/>
              </a:lnSpc>
            </a:pPr>
            <a:r>
              <a:rPr lang="en-US" dirty="0" smtClean="0"/>
              <a:t>More cell growth and prep for mitosis</a:t>
            </a:r>
          </a:p>
          <a:p>
            <a:pPr eaLnBrk="1" hangingPunct="1">
              <a:lnSpc>
                <a:spcPct val="80000"/>
              </a:lnSpc>
            </a:pPr>
            <a:r>
              <a:rPr lang="en-US" sz="2400" dirty="0" smtClean="0"/>
              <a:t>Mitosis</a:t>
            </a:r>
          </a:p>
          <a:p>
            <a:pPr lvl="1">
              <a:lnSpc>
                <a:spcPct val="80000"/>
              </a:lnSpc>
            </a:pPr>
            <a:r>
              <a:rPr lang="en-US" sz="2200" dirty="0" smtClean="0"/>
              <a:t>Helps with growth, repair and asexual reproduction in cells</a:t>
            </a:r>
          </a:p>
          <a:p>
            <a:pPr lvl="1" eaLnBrk="1" hangingPunct="1">
              <a:lnSpc>
                <a:spcPct val="80000"/>
              </a:lnSpc>
            </a:pPr>
            <a:r>
              <a:rPr lang="en-US" dirty="0" smtClean="0"/>
              <a:t>Alternates with </a:t>
            </a:r>
            <a:r>
              <a:rPr lang="en-US" dirty="0" err="1" smtClean="0"/>
              <a:t>Interphase</a:t>
            </a:r>
            <a:endParaRPr lang="en-US" dirty="0" smtClean="0"/>
          </a:p>
          <a:p>
            <a:pPr lvl="1" eaLnBrk="1" hangingPunct="1">
              <a:lnSpc>
                <a:spcPct val="80000"/>
              </a:lnSpc>
            </a:pPr>
            <a:r>
              <a:rPr lang="en-US" dirty="0" smtClean="0"/>
              <a:t>Mitotic spindle fibers form (</a:t>
            </a:r>
            <a:r>
              <a:rPr lang="en-US" dirty="0" err="1" smtClean="0"/>
              <a:t>centrioles</a:t>
            </a:r>
            <a:r>
              <a:rPr lang="en-US" dirty="0" smtClean="0"/>
              <a:t> in animal cells only) and attach at </a:t>
            </a:r>
            <a:r>
              <a:rPr lang="en-US" dirty="0" err="1" smtClean="0"/>
              <a:t>kinetochore</a:t>
            </a:r>
            <a:r>
              <a:rPr lang="en-US" dirty="0" smtClean="0"/>
              <a:t> (</a:t>
            </a:r>
            <a:r>
              <a:rPr lang="en-US" dirty="0" err="1" smtClean="0"/>
              <a:t>centromere</a:t>
            </a:r>
            <a:r>
              <a:rPr lang="en-US" dirty="0" smtClean="0"/>
              <a:t> and corresponding DNA Segment)</a:t>
            </a:r>
          </a:p>
          <a:p>
            <a:pPr lvl="1" eaLnBrk="1" hangingPunct="1">
              <a:lnSpc>
                <a:spcPct val="80000"/>
              </a:lnSpc>
            </a:pPr>
            <a:r>
              <a:rPr lang="en-US" dirty="0" smtClean="0"/>
              <a:t>Chromosomes migrate to the equator of the cell(metaphase plate)</a:t>
            </a:r>
          </a:p>
          <a:p>
            <a:pPr lvl="1" eaLnBrk="1" hangingPunct="1">
              <a:lnSpc>
                <a:spcPct val="80000"/>
              </a:lnSpc>
            </a:pPr>
            <a:r>
              <a:rPr lang="en-US" dirty="0" err="1" smtClean="0"/>
              <a:t>Kinetochore</a:t>
            </a:r>
            <a:r>
              <a:rPr lang="en-US" dirty="0" smtClean="0"/>
              <a:t> microtubules shorten, pulling chromosomes apart</a:t>
            </a:r>
          </a:p>
          <a:p>
            <a:pPr lvl="1" eaLnBrk="1" hangingPunct="1">
              <a:lnSpc>
                <a:spcPct val="80000"/>
              </a:lnSpc>
            </a:pPr>
            <a:r>
              <a:rPr lang="en-US" dirty="0" smtClean="0"/>
              <a:t>Ends with pinching in of plasma membrane, new nuclei form(2 daughter nuclei, each has 2n l-shaped chromosomes &amp; is identical to parent cell)</a:t>
            </a:r>
          </a:p>
          <a:p>
            <a:pPr eaLnBrk="1" hangingPunct="1">
              <a:lnSpc>
                <a:spcPct val="80000"/>
              </a:lnSpc>
            </a:pPr>
            <a:r>
              <a:rPr lang="en-US" sz="2400" dirty="0" err="1" smtClean="0"/>
              <a:t>Cytokinesis</a:t>
            </a:r>
            <a:r>
              <a:rPr lang="en-US" sz="2400" dirty="0" smtClean="0"/>
              <a:t>-final stage.  In plants, a cell plate forms between the daughter cells, dividing them (results in 2 identical cells)</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3657" name="Picture 25" descr="12_05ChromoDupliDist_3-U"/>
          <p:cNvPicPr>
            <a:picLocks noChangeAspect="1" noChangeArrowheads="1"/>
          </p:cNvPicPr>
          <p:nvPr/>
        </p:nvPicPr>
        <p:blipFill>
          <a:blip r:embed="rId3" cstate="print"/>
          <a:srcRect/>
          <a:stretch>
            <a:fillRect/>
          </a:stretch>
        </p:blipFill>
        <p:spPr bwMode="auto">
          <a:xfrm>
            <a:off x="1703388" y="136525"/>
            <a:ext cx="5737225" cy="6584950"/>
          </a:xfrm>
          <a:prstGeom prst="rect">
            <a:avLst/>
          </a:prstGeom>
          <a:noFill/>
        </p:spPr>
      </p:pic>
      <p:sp>
        <p:nvSpPr>
          <p:cNvPr id="453634" name="Rectangle 2"/>
          <p:cNvSpPr>
            <a:spLocks noGrp="1" noChangeArrowheads="1"/>
          </p:cNvSpPr>
          <p:nvPr>
            <p:ph type="ctrTitle"/>
          </p:nvPr>
        </p:nvSpPr>
        <p:spPr bwMode="auto">
          <a:xfrm>
            <a:off x="152400" y="0"/>
            <a:ext cx="1981200" cy="304800"/>
          </a:xfrm>
          <a:noFill/>
          <a:ln w="3175">
            <a:miter lim="800000"/>
            <a:headEnd/>
            <a:tailEnd/>
          </a:ln>
        </p:spPr>
        <p:txBody>
          <a:bodyPr vert="horz" wrap="square" lIns="91440" tIns="45720" rIns="91440" bIns="45720" numCol="1" anchor="t" anchorCtr="0" compatLnSpc="1">
            <a:prstTxWarp prst="textNoShape">
              <a:avLst/>
            </a:prstTxWarp>
          </a:bodyPr>
          <a:lstStyle/>
          <a:p>
            <a:pPr algn="l"/>
            <a:r>
              <a:rPr lang="en-US" sz="1200">
                <a:latin typeface="Arial" charset="0"/>
              </a:rPr>
              <a:t>Figure 12.5-3</a:t>
            </a:r>
          </a:p>
        </p:txBody>
      </p:sp>
      <p:sp>
        <p:nvSpPr>
          <p:cNvPr id="453635" name="Text Box 3"/>
          <p:cNvSpPr txBox="1">
            <a:spLocks noChangeArrowheads="1"/>
          </p:cNvSpPr>
          <p:nvPr/>
        </p:nvSpPr>
        <p:spPr bwMode="auto">
          <a:xfrm>
            <a:off x="3470275" y="361950"/>
            <a:ext cx="1471613" cy="238125"/>
          </a:xfrm>
          <a:prstGeom prst="rect">
            <a:avLst/>
          </a:prstGeom>
          <a:noFill/>
          <a:ln w="9525">
            <a:noFill/>
            <a:miter lim="800000"/>
            <a:headEnd/>
            <a:tailEnd/>
          </a:ln>
          <a:effectLst/>
        </p:spPr>
        <p:txBody>
          <a:bodyPr wrap="none" lIns="0" tIns="0" rIns="0" bIns="0"/>
          <a:lstStyle/>
          <a:p>
            <a:pPr>
              <a:lnSpc>
                <a:spcPct val="90000"/>
              </a:lnSpc>
            </a:pPr>
            <a:r>
              <a:rPr lang="en-US" sz="1600" b="1">
                <a:latin typeface="Arial" charset="0"/>
              </a:rPr>
              <a:t>Chromosomes</a:t>
            </a:r>
          </a:p>
        </p:txBody>
      </p:sp>
      <p:sp>
        <p:nvSpPr>
          <p:cNvPr id="453638" name="Text Box 6"/>
          <p:cNvSpPr txBox="1">
            <a:spLocks noChangeArrowheads="1"/>
          </p:cNvSpPr>
          <p:nvPr/>
        </p:nvSpPr>
        <p:spPr bwMode="auto">
          <a:xfrm>
            <a:off x="5765800" y="146050"/>
            <a:ext cx="1498600" cy="436563"/>
          </a:xfrm>
          <a:prstGeom prst="rect">
            <a:avLst/>
          </a:prstGeom>
          <a:noFill/>
          <a:ln w="9525">
            <a:noFill/>
            <a:miter lim="800000"/>
            <a:headEnd/>
            <a:tailEnd/>
          </a:ln>
          <a:effectLst/>
        </p:spPr>
        <p:txBody>
          <a:bodyPr wrap="none" lIns="0" tIns="0" rIns="0" bIns="0"/>
          <a:lstStyle/>
          <a:p>
            <a:pPr algn="ctr">
              <a:lnSpc>
                <a:spcPct val="90000"/>
              </a:lnSpc>
            </a:pPr>
            <a:r>
              <a:rPr lang="en-US" sz="1600" b="1">
                <a:latin typeface="Arial" charset="0"/>
              </a:rPr>
              <a:t>Chromosomal</a:t>
            </a:r>
            <a:br>
              <a:rPr lang="en-US" sz="1600" b="1">
                <a:latin typeface="Arial" charset="0"/>
              </a:rPr>
            </a:br>
            <a:r>
              <a:rPr lang="en-US" sz="1600" b="1">
                <a:latin typeface="Arial" charset="0"/>
              </a:rPr>
              <a:t>DNA molecules</a:t>
            </a:r>
          </a:p>
        </p:txBody>
      </p:sp>
      <p:sp>
        <p:nvSpPr>
          <p:cNvPr id="453639" name="Text Box 7"/>
          <p:cNvSpPr txBox="1">
            <a:spLocks noChangeArrowheads="1"/>
          </p:cNvSpPr>
          <p:nvPr/>
        </p:nvSpPr>
        <p:spPr bwMode="auto">
          <a:xfrm>
            <a:off x="4600575" y="712788"/>
            <a:ext cx="1233488" cy="225425"/>
          </a:xfrm>
          <a:prstGeom prst="rect">
            <a:avLst/>
          </a:prstGeom>
          <a:noFill/>
          <a:ln w="9525">
            <a:noFill/>
            <a:miter lim="800000"/>
            <a:headEnd/>
            <a:tailEnd/>
          </a:ln>
          <a:effectLst/>
        </p:spPr>
        <p:txBody>
          <a:bodyPr wrap="none" lIns="0" tIns="0" rIns="0" bIns="0"/>
          <a:lstStyle/>
          <a:p>
            <a:pPr>
              <a:lnSpc>
                <a:spcPct val="90000"/>
              </a:lnSpc>
            </a:pPr>
            <a:r>
              <a:rPr lang="en-US" sz="1600" b="1">
                <a:latin typeface="Arial" charset="0"/>
              </a:rPr>
              <a:t>Centromere</a:t>
            </a:r>
          </a:p>
        </p:txBody>
      </p:sp>
      <p:sp>
        <p:nvSpPr>
          <p:cNvPr id="453640" name="Text Box 8"/>
          <p:cNvSpPr txBox="1">
            <a:spLocks noChangeArrowheads="1"/>
          </p:cNvSpPr>
          <p:nvPr/>
        </p:nvSpPr>
        <p:spPr bwMode="auto">
          <a:xfrm>
            <a:off x="4614863" y="1638300"/>
            <a:ext cx="1338262" cy="461963"/>
          </a:xfrm>
          <a:prstGeom prst="rect">
            <a:avLst/>
          </a:prstGeom>
          <a:noFill/>
          <a:ln w="9525">
            <a:noFill/>
            <a:miter lim="800000"/>
            <a:headEnd/>
            <a:tailEnd/>
          </a:ln>
          <a:effectLst/>
        </p:spPr>
        <p:txBody>
          <a:bodyPr wrap="none" lIns="0" tIns="0" rIns="0" bIns="0"/>
          <a:lstStyle/>
          <a:p>
            <a:pPr>
              <a:lnSpc>
                <a:spcPct val="90000"/>
              </a:lnSpc>
            </a:pPr>
            <a:r>
              <a:rPr lang="en-US" sz="1600" b="1">
                <a:latin typeface="Arial" charset="0"/>
              </a:rPr>
              <a:t>Chromosome</a:t>
            </a:r>
            <a:br>
              <a:rPr lang="en-US" sz="1600" b="1">
                <a:latin typeface="Arial" charset="0"/>
              </a:rPr>
            </a:br>
            <a:r>
              <a:rPr lang="en-US" sz="1600" b="1">
                <a:latin typeface="Arial" charset="0"/>
              </a:rPr>
              <a:t>arm</a:t>
            </a:r>
          </a:p>
        </p:txBody>
      </p:sp>
      <p:sp>
        <p:nvSpPr>
          <p:cNvPr id="453641" name="Text Box 9"/>
          <p:cNvSpPr txBox="1">
            <a:spLocks noChangeArrowheads="1"/>
          </p:cNvSpPr>
          <p:nvPr/>
        </p:nvSpPr>
        <p:spPr bwMode="auto">
          <a:xfrm>
            <a:off x="4257675" y="2247900"/>
            <a:ext cx="2728913" cy="635000"/>
          </a:xfrm>
          <a:prstGeom prst="rect">
            <a:avLst/>
          </a:prstGeom>
          <a:noFill/>
          <a:ln w="9525">
            <a:noFill/>
            <a:miter lim="800000"/>
            <a:headEnd/>
            <a:tailEnd/>
          </a:ln>
          <a:effectLst/>
        </p:spPr>
        <p:txBody>
          <a:bodyPr wrap="none" lIns="0" tIns="0" rIns="0" bIns="0"/>
          <a:lstStyle/>
          <a:p>
            <a:pPr>
              <a:lnSpc>
                <a:spcPct val="90000"/>
              </a:lnSpc>
            </a:pPr>
            <a:r>
              <a:rPr lang="en-US" sz="1600" b="1">
                <a:latin typeface="Arial" charset="0"/>
              </a:rPr>
              <a:t>Chromosome duplication</a:t>
            </a:r>
            <a:br>
              <a:rPr lang="en-US" sz="1600" b="1">
                <a:latin typeface="Arial" charset="0"/>
              </a:rPr>
            </a:br>
            <a:r>
              <a:rPr lang="en-US" sz="1600" b="1">
                <a:latin typeface="Arial" charset="0"/>
              </a:rPr>
              <a:t>(including DNA replication)</a:t>
            </a:r>
            <a:br>
              <a:rPr lang="en-US" sz="1600" b="1">
                <a:latin typeface="Arial" charset="0"/>
              </a:rPr>
            </a:br>
            <a:r>
              <a:rPr lang="en-US" sz="1600" b="1">
                <a:latin typeface="Arial" charset="0"/>
              </a:rPr>
              <a:t>and condensation</a:t>
            </a:r>
          </a:p>
        </p:txBody>
      </p:sp>
      <p:sp>
        <p:nvSpPr>
          <p:cNvPr id="453642" name="Text Box 10"/>
          <p:cNvSpPr txBox="1">
            <a:spLocks noChangeArrowheads="1"/>
          </p:cNvSpPr>
          <p:nvPr/>
        </p:nvSpPr>
        <p:spPr bwMode="auto">
          <a:xfrm>
            <a:off x="4600575" y="3994150"/>
            <a:ext cx="1127125" cy="463550"/>
          </a:xfrm>
          <a:prstGeom prst="rect">
            <a:avLst/>
          </a:prstGeom>
          <a:noFill/>
          <a:ln w="9525">
            <a:noFill/>
            <a:miter lim="800000"/>
            <a:headEnd/>
            <a:tailEnd/>
          </a:ln>
          <a:effectLst/>
        </p:spPr>
        <p:txBody>
          <a:bodyPr wrap="none" lIns="0" tIns="0" rIns="0" bIns="0"/>
          <a:lstStyle/>
          <a:p>
            <a:pPr>
              <a:lnSpc>
                <a:spcPct val="90000"/>
              </a:lnSpc>
            </a:pPr>
            <a:r>
              <a:rPr lang="en-US" sz="1600" b="1">
                <a:latin typeface="Arial" charset="0"/>
              </a:rPr>
              <a:t>Sister</a:t>
            </a:r>
            <a:br>
              <a:rPr lang="en-US" sz="1600" b="1">
                <a:latin typeface="Arial" charset="0"/>
              </a:rPr>
            </a:br>
            <a:r>
              <a:rPr lang="en-US" sz="1600" b="1">
                <a:latin typeface="Arial" charset="0"/>
              </a:rPr>
              <a:t>chromatids</a:t>
            </a:r>
          </a:p>
        </p:txBody>
      </p:sp>
      <p:sp>
        <p:nvSpPr>
          <p:cNvPr id="453643" name="Text Box 11"/>
          <p:cNvSpPr txBox="1">
            <a:spLocks noChangeArrowheads="1"/>
          </p:cNvSpPr>
          <p:nvPr/>
        </p:nvSpPr>
        <p:spPr bwMode="auto">
          <a:xfrm>
            <a:off x="4784725" y="4587875"/>
            <a:ext cx="2185988" cy="661988"/>
          </a:xfrm>
          <a:prstGeom prst="rect">
            <a:avLst/>
          </a:prstGeom>
          <a:noFill/>
          <a:ln w="9525">
            <a:noFill/>
            <a:miter lim="800000"/>
            <a:headEnd/>
            <a:tailEnd/>
          </a:ln>
          <a:effectLst/>
        </p:spPr>
        <p:txBody>
          <a:bodyPr wrap="none" lIns="0" tIns="0" rIns="0" bIns="0"/>
          <a:lstStyle/>
          <a:p>
            <a:pPr>
              <a:lnSpc>
                <a:spcPct val="90000"/>
              </a:lnSpc>
            </a:pPr>
            <a:r>
              <a:rPr lang="en-US" sz="1600" b="1">
                <a:latin typeface="Arial" charset="0"/>
              </a:rPr>
              <a:t>Separation of sister</a:t>
            </a:r>
            <a:br>
              <a:rPr lang="en-US" sz="1600" b="1">
                <a:latin typeface="Arial" charset="0"/>
              </a:rPr>
            </a:br>
            <a:r>
              <a:rPr lang="en-US" sz="1600" b="1">
                <a:latin typeface="Arial" charset="0"/>
              </a:rPr>
              <a:t>chromatids into</a:t>
            </a:r>
            <a:br>
              <a:rPr lang="en-US" sz="1600" b="1">
                <a:latin typeface="Arial" charset="0"/>
              </a:rPr>
            </a:br>
            <a:r>
              <a:rPr lang="en-US" sz="1600" b="1">
                <a:latin typeface="Arial" charset="0"/>
              </a:rPr>
              <a:t>two chromosomes</a:t>
            </a:r>
          </a:p>
        </p:txBody>
      </p:sp>
      <p:sp>
        <p:nvSpPr>
          <p:cNvPr id="453644" name="Line 12"/>
          <p:cNvSpPr>
            <a:spLocks noChangeShapeType="1"/>
          </p:cNvSpPr>
          <p:nvPr/>
        </p:nvSpPr>
        <p:spPr bwMode="auto">
          <a:xfrm flipV="1">
            <a:off x="4179888" y="833438"/>
            <a:ext cx="396875" cy="277812"/>
          </a:xfrm>
          <a:prstGeom prst="line">
            <a:avLst/>
          </a:prstGeom>
          <a:noFill/>
          <a:ln w="12700">
            <a:solidFill>
              <a:schemeClr val="tx1"/>
            </a:solidFill>
            <a:round/>
            <a:headEnd/>
            <a:tailEnd/>
          </a:ln>
          <a:effectLst/>
        </p:spPr>
        <p:txBody>
          <a:bodyPr wrap="none" anchor="ctr"/>
          <a:lstStyle/>
          <a:p>
            <a:endParaRPr lang="en-US"/>
          </a:p>
        </p:txBody>
      </p:sp>
      <p:sp>
        <p:nvSpPr>
          <p:cNvPr id="453645" name="Line 13"/>
          <p:cNvSpPr>
            <a:spLocks noChangeShapeType="1"/>
          </p:cNvSpPr>
          <p:nvPr/>
        </p:nvSpPr>
        <p:spPr bwMode="auto">
          <a:xfrm>
            <a:off x="4362450" y="1374775"/>
            <a:ext cx="227013" cy="319088"/>
          </a:xfrm>
          <a:prstGeom prst="line">
            <a:avLst/>
          </a:prstGeom>
          <a:noFill/>
          <a:ln w="12700">
            <a:solidFill>
              <a:schemeClr val="tx1"/>
            </a:solidFill>
            <a:round/>
            <a:headEnd/>
            <a:tailEnd/>
          </a:ln>
          <a:effectLst/>
        </p:spPr>
        <p:txBody>
          <a:bodyPr wrap="none" anchor="ctr"/>
          <a:lstStyle/>
          <a:p>
            <a:endParaRPr lang="en-US"/>
          </a:p>
        </p:txBody>
      </p:sp>
      <p:sp>
        <p:nvSpPr>
          <p:cNvPr id="453646" name="Line 14"/>
          <p:cNvSpPr>
            <a:spLocks noChangeShapeType="1"/>
          </p:cNvSpPr>
          <p:nvPr/>
        </p:nvSpPr>
        <p:spPr bwMode="auto">
          <a:xfrm>
            <a:off x="4100513" y="3902075"/>
            <a:ext cx="463550" cy="173038"/>
          </a:xfrm>
          <a:prstGeom prst="line">
            <a:avLst/>
          </a:prstGeom>
          <a:noFill/>
          <a:ln w="12700">
            <a:solidFill>
              <a:schemeClr val="tx1"/>
            </a:solidFill>
            <a:round/>
            <a:headEnd/>
            <a:tailEnd/>
          </a:ln>
          <a:effectLst/>
        </p:spPr>
        <p:txBody>
          <a:bodyPr wrap="none" anchor="ctr"/>
          <a:lstStyle/>
          <a:p>
            <a:endParaRPr lang="en-US"/>
          </a:p>
        </p:txBody>
      </p:sp>
      <p:sp>
        <p:nvSpPr>
          <p:cNvPr id="453647" name="Line 15"/>
          <p:cNvSpPr>
            <a:spLocks noChangeShapeType="1"/>
          </p:cNvSpPr>
          <p:nvPr/>
        </p:nvSpPr>
        <p:spPr bwMode="auto">
          <a:xfrm>
            <a:off x="4192588" y="3862388"/>
            <a:ext cx="371475" cy="225425"/>
          </a:xfrm>
          <a:prstGeom prst="line">
            <a:avLst/>
          </a:prstGeom>
          <a:noFill/>
          <a:ln w="12700">
            <a:solidFill>
              <a:schemeClr val="tx1"/>
            </a:solidFill>
            <a:round/>
            <a:headEnd/>
            <a:tailEnd/>
          </a:ln>
          <a:effectLst/>
        </p:spPr>
        <p:txBody>
          <a:bodyPr wrap="none" anchor="ctr"/>
          <a:lstStyle/>
          <a:p>
            <a:endParaRPr lang="en-US"/>
          </a:p>
        </p:txBody>
      </p:sp>
      <p:sp>
        <p:nvSpPr>
          <p:cNvPr id="453648" name="AutoShape 16"/>
          <p:cNvSpPr>
            <a:spLocks/>
          </p:cNvSpPr>
          <p:nvPr/>
        </p:nvSpPr>
        <p:spPr bwMode="auto">
          <a:xfrm>
            <a:off x="4233863" y="1163638"/>
            <a:ext cx="139700" cy="450850"/>
          </a:xfrm>
          <a:prstGeom prst="rightBrace">
            <a:avLst>
              <a:gd name="adj1" fmla="val 26894"/>
              <a:gd name="adj2" fmla="val 50000"/>
            </a:avLst>
          </a:prstGeom>
          <a:noFill/>
          <a:ln w="12700">
            <a:solidFill>
              <a:schemeClr val="tx1"/>
            </a:solidFill>
            <a:round/>
            <a:headEnd/>
            <a:tailEnd/>
          </a:ln>
          <a:effectLst/>
        </p:spPr>
        <p:txBody>
          <a:bodyPr wrap="none" anchor="ctr"/>
          <a:lstStyle/>
          <a:p>
            <a:endParaRPr lang="en-US"/>
          </a:p>
        </p:txBody>
      </p:sp>
      <p:sp>
        <p:nvSpPr>
          <p:cNvPr id="453650" name="Oval 18"/>
          <p:cNvSpPr>
            <a:spLocks noChangeArrowheads="1"/>
          </p:cNvSpPr>
          <p:nvPr/>
        </p:nvSpPr>
        <p:spPr bwMode="auto">
          <a:xfrm>
            <a:off x="2065338" y="714375"/>
            <a:ext cx="239712" cy="227013"/>
          </a:xfrm>
          <a:prstGeom prst="ellipse">
            <a:avLst/>
          </a:prstGeom>
          <a:solidFill>
            <a:srgbClr val="0072CA"/>
          </a:solidFill>
          <a:ln w="12700">
            <a:noFill/>
            <a:round/>
            <a:headEnd/>
            <a:tailEnd/>
          </a:ln>
          <a:effectLst/>
        </p:spPr>
        <p:txBody>
          <a:bodyPr wrap="none" anchor="ctr"/>
          <a:lstStyle/>
          <a:p>
            <a:endParaRPr lang="en-US"/>
          </a:p>
        </p:txBody>
      </p:sp>
      <p:sp>
        <p:nvSpPr>
          <p:cNvPr id="453649" name="Text Box 17"/>
          <p:cNvSpPr txBox="1">
            <a:spLocks noChangeArrowheads="1"/>
          </p:cNvSpPr>
          <p:nvPr/>
        </p:nvSpPr>
        <p:spPr bwMode="auto">
          <a:xfrm>
            <a:off x="2114550" y="727075"/>
            <a:ext cx="188913" cy="238125"/>
          </a:xfrm>
          <a:prstGeom prst="rect">
            <a:avLst/>
          </a:prstGeom>
          <a:noFill/>
          <a:ln w="9525">
            <a:noFill/>
            <a:miter lim="800000"/>
            <a:headEnd/>
            <a:tailEnd/>
          </a:ln>
          <a:effectLst/>
        </p:spPr>
        <p:txBody>
          <a:bodyPr wrap="none" lIns="0" tIns="0" rIns="0" bIns="0"/>
          <a:lstStyle/>
          <a:p>
            <a:pPr>
              <a:lnSpc>
                <a:spcPct val="90000"/>
              </a:lnSpc>
            </a:pPr>
            <a:r>
              <a:rPr lang="en-US" sz="1600" b="1">
                <a:solidFill>
                  <a:schemeClr val="bg1"/>
                </a:solidFill>
                <a:latin typeface="Arial" charset="0"/>
              </a:rPr>
              <a:t>1</a:t>
            </a:r>
          </a:p>
        </p:txBody>
      </p:sp>
      <p:sp>
        <p:nvSpPr>
          <p:cNvPr id="453651" name="Oval 19"/>
          <p:cNvSpPr>
            <a:spLocks noChangeArrowheads="1"/>
          </p:cNvSpPr>
          <p:nvPr/>
        </p:nvSpPr>
        <p:spPr bwMode="auto">
          <a:xfrm>
            <a:off x="2046288" y="3036888"/>
            <a:ext cx="239712" cy="227012"/>
          </a:xfrm>
          <a:prstGeom prst="ellipse">
            <a:avLst/>
          </a:prstGeom>
          <a:solidFill>
            <a:srgbClr val="0072CA"/>
          </a:solidFill>
          <a:ln w="12700">
            <a:noFill/>
            <a:round/>
            <a:headEnd/>
            <a:tailEnd/>
          </a:ln>
          <a:effectLst/>
        </p:spPr>
        <p:txBody>
          <a:bodyPr wrap="none" anchor="ctr"/>
          <a:lstStyle/>
          <a:p>
            <a:endParaRPr lang="en-US"/>
          </a:p>
        </p:txBody>
      </p:sp>
      <p:sp>
        <p:nvSpPr>
          <p:cNvPr id="453652" name="Text Box 20"/>
          <p:cNvSpPr txBox="1">
            <a:spLocks noChangeArrowheads="1"/>
          </p:cNvSpPr>
          <p:nvPr/>
        </p:nvSpPr>
        <p:spPr bwMode="auto">
          <a:xfrm>
            <a:off x="2120900" y="3049588"/>
            <a:ext cx="188913" cy="238125"/>
          </a:xfrm>
          <a:prstGeom prst="rect">
            <a:avLst/>
          </a:prstGeom>
          <a:noFill/>
          <a:ln w="9525">
            <a:noFill/>
            <a:miter lim="800000"/>
            <a:headEnd/>
            <a:tailEnd/>
          </a:ln>
          <a:effectLst/>
        </p:spPr>
        <p:txBody>
          <a:bodyPr wrap="none" lIns="0" tIns="0" rIns="0" bIns="0"/>
          <a:lstStyle/>
          <a:p>
            <a:pPr>
              <a:lnSpc>
                <a:spcPct val="90000"/>
              </a:lnSpc>
            </a:pPr>
            <a:r>
              <a:rPr lang="en-US" sz="1600" b="1">
                <a:solidFill>
                  <a:schemeClr val="bg1"/>
                </a:solidFill>
                <a:latin typeface="Arial" charset="0"/>
              </a:rPr>
              <a:t>2</a:t>
            </a:r>
          </a:p>
        </p:txBody>
      </p:sp>
      <p:sp>
        <p:nvSpPr>
          <p:cNvPr id="453653" name="Oval 21"/>
          <p:cNvSpPr>
            <a:spLocks noChangeArrowheads="1"/>
          </p:cNvSpPr>
          <p:nvPr/>
        </p:nvSpPr>
        <p:spPr bwMode="auto">
          <a:xfrm>
            <a:off x="2044700" y="5365750"/>
            <a:ext cx="239713" cy="227013"/>
          </a:xfrm>
          <a:prstGeom prst="ellipse">
            <a:avLst/>
          </a:prstGeom>
          <a:solidFill>
            <a:srgbClr val="0072CA"/>
          </a:solidFill>
          <a:ln w="12700">
            <a:noFill/>
            <a:round/>
            <a:headEnd/>
            <a:tailEnd/>
          </a:ln>
          <a:effectLst/>
        </p:spPr>
        <p:txBody>
          <a:bodyPr wrap="none" anchor="ctr"/>
          <a:lstStyle/>
          <a:p>
            <a:endParaRPr lang="en-US"/>
          </a:p>
        </p:txBody>
      </p:sp>
      <p:sp>
        <p:nvSpPr>
          <p:cNvPr id="453654" name="Text Box 22"/>
          <p:cNvSpPr txBox="1">
            <a:spLocks noChangeArrowheads="1"/>
          </p:cNvSpPr>
          <p:nvPr/>
        </p:nvSpPr>
        <p:spPr bwMode="auto">
          <a:xfrm>
            <a:off x="2119313" y="5378450"/>
            <a:ext cx="188912" cy="238125"/>
          </a:xfrm>
          <a:prstGeom prst="rect">
            <a:avLst/>
          </a:prstGeom>
          <a:noFill/>
          <a:ln w="9525">
            <a:noFill/>
            <a:miter lim="800000"/>
            <a:headEnd/>
            <a:tailEnd/>
          </a:ln>
          <a:effectLst/>
        </p:spPr>
        <p:txBody>
          <a:bodyPr wrap="none" lIns="0" tIns="0" rIns="0" bIns="0"/>
          <a:lstStyle/>
          <a:p>
            <a:pPr>
              <a:lnSpc>
                <a:spcPct val="90000"/>
              </a:lnSpc>
            </a:pPr>
            <a:r>
              <a:rPr lang="en-US" sz="1600" b="1">
                <a:solidFill>
                  <a:schemeClr val="bg1"/>
                </a:solidFill>
                <a:latin typeface="Arial" charset="0"/>
              </a:rPr>
              <a:t>3</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ister chromatids.JPG"/>
          <p:cNvPicPr>
            <a:picLocks noGrp="1" noChangeAspect="1"/>
          </p:cNvPicPr>
          <p:nvPr>
            <p:ph sz="quarter" idx="1"/>
          </p:nvPr>
        </p:nvPicPr>
        <p:blipFill>
          <a:blip r:embed="rId2" cstate="print"/>
          <a:stretch>
            <a:fillRect/>
          </a:stretch>
        </p:blipFill>
        <p:spPr>
          <a:xfrm>
            <a:off x="533400" y="533400"/>
            <a:ext cx="8001000" cy="5867400"/>
          </a:xfrm>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5711" name="Picture 31" descr="12_06CellCycle-U"/>
          <p:cNvPicPr>
            <a:picLocks noChangeAspect="1" noChangeArrowheads="1"/>
          </p:cNvPicPr>
          <p:nvPr/>
        </p:nvPicPr>
        <p:blipFill>
          <a:blip r:embed="rId3" cstate="print"/>
          <a:srcRect/>
          <a:stretch>
            <a:fillRect/>
          </a:stretch>
        </p:blipFill>
        <p:spPr bwMode="auto">
          <a:xfrm>
            <a:off x="304800" y="912813"/>
            <a:ext cx="8548687" cy="5945187"/>
          </a:xfrm>
          <a:prstGeom prst="rect">
            <a:avLst/>
          </a:prstGeom>
          <a:noFill/>
        </p:spPr>
      </p:pic>
      <p:sp>
        <p:nvSpPr>
          <p:cNvPr id="455683" name="Rectangle 3"/>
          <p:cNvSpPr>
            <a:spLocks noGrp="1" noChangeArrowheads="1"/>
          </p:cNvSpPr>
          <p:nvPr>
            <p:ph type="ctrTitle"/>
          </p:nvPr>
        </p:nvSpPr>
        <p:spPr bwMode="auto">
          <a:xfrm>
            <a:off x="152400" y="0"/>
            <a:ext cx="8991600" cy="762000"/>
          </a:xfrm>
          <a:noFill/>
          <a:ln w="3175">
            <a:miter lim="800000"/>
            <a:headEnd/>
            <a:tailEnd/>
          </a:ln>
        </p:spPr>
        <p:txBody>
          <a:bodyPr vert="horz" wrap="square" lIns="91440" tIns="45720" rIns="91440" bIns="45720" numCol="1" anchor="t" anchorCtr="0" compatLnSpc="1">
            <a:prstTxWarp prst="textNoShape">
              <a:avLst/>
            </a:prstTxWarp>
            <a:normAutofit/>
          </a:bodyPr>
          <a:lstStyle/>
          <a:p>
            <a:pPr algn="l"/>
            <a:r>
              <a:rPr lang="en-US" sz="1800" b="1" dirty="0" smtClean="0">
                <a:solidFill>
                  <a:schemeClr val="tx1"/>
                </a:solidFill>
                <a:latin typeface="Arial" charset="0"/>
              </a:rPr>
              <a:t> </a:t>
            </a:r>
            <a:endParaRPr lang="en-US" sz="1800" b="1" dirty="0">
              <a:solidFill>
                <a:schemeClr val="tx1"/>
              </a:solidFill>
              <a:latin typeface="Arial" charset="0"/>
            </a:endParaRPr>
          </a:p>
        </p:txBody>
      </p:sp>
      <p:sp>
        <p:nvSpPr>
          <p:cNvPr id="455684" name="Text Box 4"/>
          <p:cNvSpPr txBox="1">
            <a:spLocks noChangeArrowheads="1"/>
          </p:cNvSpPr>
          <p:nvPr/>
        </p:nvSpPr>
        <p:spPr bwMode="auto">
          <a:xfrm>
            <a:off x="3810000" y="990600"/>
            <a:ext cx="1868488" cy="292100"/>
          </a:xfrm>
          <a:prstGeom prst="rect">
            <a:avLst/>
          </a:prstGeom>
          <a:noFill/>
          <a:ln w="9525">
            <a:noFill/>
            <a:miter lim="800000"/>
            <a:headEnd/>
            <a:tailEnd/>
          </a:ln>
          <a:effectLst/>
        </p:spPr>
        <p:txBody>
          <a:bodyPr wrap="none" lIns="0" tIns="0" rIns="0" bIns="0"/>
          <a:lstStyle/>
          <a:p>
            <a:pPr>
              <a:lnSpc>
                <a:spcPct val="90000"/>
              </a:lnSpc>
            </a:pPr>
            <a:r>
              <a:rPr lang="en-US" sz="2200" b="1" dirty="0">
                <a:latin typeface="Arial" charset="0"/>
              </a:rPr>
              <a:t>INTERPHASE</a:t>
            </a:r>
          </a:p>
        </p:txBody>
      </p:sp>
      <p:sp>
        <p:nvSpPr>
          <p:cNvPr id="455703" name="Text Box 23"/>
          <p:cNvSpPr txBox="1">
            <a:spLocks noChangeArrowheads="1"/>
          </p:cNvSpPr>
          <p:nvPr/>
        </p:nvSpPr>
        <p:spPr bwMode="auto">
          <a:xfrm>
            <a:off x="3011488" y="2127250"/>
            <a:ext cx="387350" cy="344488"/>
          </a:xfrm>
          <a:prstGeom prst="rect">
            <a:avLst/>
          </a:prstGeom>
          <a:noFill/>
          <a:ln w="9525">
            <a:noFill/>
            <a:miter lim="800000"/>
            <a:headEnd/>
            <a:tailEnd/>
          </a:ln>
          <a:effectLst/>
        </p:spPr>
        <p:txBody>
          <a:bodyPr wrap="none" lIns="0" tIns="0" rIns="0" bIns="0"/>
          <a:lstStyle/>
          <a:p>
            <a:pPr>
              <a:lnSpc>
                <a:spcPct val="90000"/>
              </a:lnSpc>
            </a:pPr>
            <a:r>
              <a:rPr lang="en-US" sz="2200" b="1">
                <a:latin typeface="Arial" charset="0"/>
              </a:rPr>
              <a:t>G</a:t>
            </a:r>
            <a:r>
              <a:rPr lang="en-US" sz="2200" b="1" baseline="-25000">
                <a:latin typeface="Arial" charset="0"/>
              </a:rPr>
              <a:t>1</a:t>
            </a:r>
            <a:endParaRPr lang="en-US" sz="2200" b="1">
              <a:latin typeface="Arial" charset="0"/>
            </a:endParaRPr>
          </a:p>
        </p:txBody>
      </p:sp>
      <p:sp>
        <p:nvSpPr>
          <p:cNvPr id="455704" name="Text Box 24"/>
          <p:cNvSpPr txBox="1">
            <a:spLocks noChangeArrowheads="1"/>
          </p:cNvSpPr>
          <p:nvPr/>
        </p:nvSpPr>
        <p:spPr bwMode="auto">
          <a:xfrm>
            <a:off x="5199063" y="3762375"/>
            <a:ext cx="387350" cy="344488"/>
          </a:xfrm>
          <a:prstGeom prst="rect">
            <a:avLst/>
          </a:prstGeom>
          <a:noFill/>
          <a:ln w="9525">
            <a:noFill/>
            <a:miter lim="800000"/>
            <a:headEnd/>
            <a:tailEnd/>
          </a:ln>
          <a:effectLst/>
        </p:spPr>
        <p:txBody>
          <a:bodyPr wrap="none" lIns="0" tIns="0" rIns="0" bIns="0"/>
          <a:lstStyle/>
          <a:p>
            <a:pPr>
              <a:lnSpc>
                <a:spcPct val="90000"/>
              </a:lnSpc>
            </a:pPr>
            <a:r>
              <a:rPr lang="en-US" sz="2200" b="1" dirty="0">
                <a:latin typeface="Arial" charset="0"/>
              </a:rPr>
              <a:t>G</a:t>
            </a:r>
            <a:r>
              <a:rPr lang="en-US" sz="2200" b="1" baseline="-25000" dirty="0">
                <a:latin typeface="Arial" charset="0"/>
              </a:rPr>
              <a:t>2</a:t>
            </a:r>
            <a:endParaRPr lang="en-US" sz="2200" b="1" dirty="0">
              <a:latin typeface="Arial" charset="0"/>
            </a:endParaRPr>
          </a:p>
        </p:txBody>
      </p:sp>
      <p:sp>
        <p:nvSpPr>
          <p:cNvPr id="455705" name="Text Box 25"/>
          <p:cNvSpPr txBox="1">
            <a:spLocks noChangeArrowheads="1"/>
          </p:cNvSpPr>
          <p:nvPr/>
        </p:nvSpPr>
        <p:spPr bwMode="auto">
          <a:xfrm>
            <a:off x="5067300" y="1962150"/>
            <a:ext cx="2344738" cy="728663"/>
          </a:xfrm>
          <a:prstGeom prst="rect">
            <a:avLst/>
          </a:prstGeom>
          <a:noFill/>
          <a:ln w="9525">
            <a:noFill/>
            <a:miter lim="800000"/>
            <a:headEnd/>
            <a:tailEnd/>
          </a:ln>
          <a:effectLst/>
        </p:spPr>
        <p:txBody>
          <a:bodyPr wrap="none" lIns="0" tIns="0" rIns="0" bIns="0"/>
          <a:lstStyle/>
          <a:p>
            <a:pPr algn="ctr"/>
            <a:r>
              <a:rPr lang="en-US" sz="2200" b="1" dirty="0">
                <a:latin typeface="Arial" charset="0"/>
                <a:ea typeface="ヒラギノ角ゴ Pro W3" pitchFamily="84" charset="-128"/>
              </a:rPr>
              <a:t>S</a:t>
            </a:r>
            <a:br>
              <a:rPr lang="en-US" sz="2200" b="1" dirty="0">
                <a:latin typeface="Arial" charset="0"/>
                <a:ea typeface="ヒラギノ角ゴ Pro W3" pitchFamily="84" charset="-128"/>
              </a:rPr>
            </a:br>
            <a:r>
              <a:rPr lang="en-US" sz="2200" b="1" dirty="0">
                <a:latin typeface="Arial" charset="0"/>
                <a:ea typeface="ヒラギノ角ゴ Pro W3" pitchFamily="84" charset="-128"/>
              </a:rPr>
              <a:t>(DNA synthesis)</a:t>
            </a:r>
          </a:p>
        </p:txBody>
      </p:sp>
      <p:sp>
        <p:nvSpPr>
          <p:cNvPr id="455706" name="Text Box 26"/>
          <p:cNvSpPr txBox="1">
            <a:spLocks noChangeArrowheads="1"/>
          </p:cNvSpPr>
          <p:nvPr/>
        </p:nvSpPr>
        <p:spPr bwMode="auto">
          <a:xfrm rot="1099073">
            <a:off x="1825886" y="4871833"/>
            <a:ext cx="1538287" cy="714375"/>
          </a:xfrm>
          <a:prstGeom prst="rect">
            <a:avLst/>
          </a:prstGeom>
          <a:noFill/>
          <a:ln w="9525">
            <a:noFill/>
            <a:miter lim="800000"/>
            <a:headEnd/>
            <a:tailEnd/>
          </a:ln>
          <a:effectLst/>
        </p:spPr>
        <p:txBody>
          <a:bodyPr wrap="none" lIns="0" tIns="0" rIns="0" bIns="0"/>
          <a:lstStyle/>
          <a:p>
            <a:pPr algn="r">
              <a:lnSpc>
                <a:spcPct val="90000"/>
              </a:lnSpc>
            </a:pPr>
            <a:r>
              <a:rPr lang="en-US" sz="2000" b="1" dirty="0">
                <a:latin typeface="Arial" charset="0"/>
                <a:ea typeface="ヒラギノ角ゴ Pro W3" pitchFamily="84" charset="-128"/>
              </a:rPr>
              <a:t>MITOTIC</a:t>
            </a:r>
            <a:br>
              <a:rPr lang="en-US" sz="2000" b="1" dirty="0">
                <a:latin typeface="Arial" charset="0"/>
                <a:ea typeface="ヒラギノ角ゴ Pro W3" pitchFamily="84" charset="-128"/>
              </a:rPr>
            </a:br>
            <a:r>
              <a:rPr lang="en-US" sz="2000" b="1" dirty="0">
                <a:latin typeface="Arial" charset="0"/>
                <a:ea typeface="ヒラギノ角ゴ Pro W3" pitchFamily="84" charset="-128"/>
              </a:rPr>
              <a:t>(M) PHASE</a:t>
            </a:r>
          </a:p>
        </p:txBody>
      </p:sp>
      <p:sp>
        <p:nvSpPr>
          <p:cNvPr id="455707" name="Text Box 27"/>
          <p:cNvSpPr txBox="1">
            <a:spLocks noChangeArrowheads="1"/>
          </p:cNvSpPr>
          <p:nvPr/>
        </p:nvSpPr>
        <p:spPr bwMode="auto">
          <a:xfrm rot="-2161288">
            <a:off x="2622478" y="4017502"/>
            <a:ext cx="1603375" cy="369887"/>
          </a:xfrm>
          <a:prstGeom prst="rect">
            <a:avLst/>
          </a:prstGeom>
          <a:noFill/>
          <a:ln w="9525">
            <a:noFill/>
            <a:miter lim="800000"/>
            <a:headEnd/>
            <a:tailEnd/>
          </a:ln>
          <a:effectLst/>
        </p:spPr>
        <p:txBody>
          <a:bodyPr wrap="none" lIns="0" tIns="0" rIns="0" bIns="0"/>
          <a:lstStyle/>
          <a:p>
            <a:r>
              <a:rPr lang="en-US" sz="2200" b="1" dirty="0" err="1">
                <a:latin typeface="Arial" charset="0"/>
                <a:ea typeface="ヒラギノ角ゴ Pro W3" pitchFamily="84" charset="-128"/>
              </a:rPr>
              <a:t>Cytokinesis</a:t>
            </a:r>
            <a:endParaRPr lang="en-US" sz="2200" b="1" dirty="0">
              <a:latin typeface="Arial" charset="0"/>
              <a:ea typeface="ヒラギノ角ゴ Pro W3" pitchFamily="84" charset="-128"/>
            </a:endParaRPr>
          </a:p>
        </p:txBody>
      </p:sp>
      <p:sp>
        <p:nvSpPr>
          <p:cNvPr id="455708" name="Text Box 28"/>
          <p:cNvSpPr txBox="1">
            <a:spLocks noChangeArrowheads="1"/>
          </p:cNvSpPr>
          <p:nvPr/>
        </p:nvSpPr>
        <p:spPr bwMode="auto">
          <a:xfrm rot="-3232927">
            <a:off x="3050660" y="4281512"/>
            <a:ext cx="1190625" cy="45719"/>
          </a:xfrm>
          <a:prstGeom prst="rect">
            <a:avLst/>
          </a:prstGeom>
          <a:noFill/>
          <a:ln w="9525">
            <a:noFill/>
            <a:miter lim="800000"/>
            <a:headEnd/>
            <a:tailEnd/>
          </a:ln>
          <a:effectLst/>
        </p:spPr>
        <p:txBody>
          <a:bodyPr wrap="none" lIns="0" tIns="0" rIns="0" bIns="0"/>
          <a:lstStyle/>
          <a:p>
            <a:r>
              <a:rPr lang="en-US" sz="2200" b="1" dirty="0">
                <a:latin typeface="Arial" charset="0"/>
                <a:ea typeface="ヒラギノ角ゴ Pro W3" pitchFamily="84" charset="-128"/>
              </a:rPr>
              <a:t>Mitosis</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7800" name="Picture 72" descr="12_07_MitosisAnimalCell-U"/>
          <p:cNvPicPr>
            <a:picLocks noChangeAspect="1" noChangeArrowheads="1"/>
          </p:cNvPicPr>
          <p:nvPr/>
        </p:nvPicPr>
        <p:blipFill>
          <a:blip r:embed="rId3" cstate="print"/>
          <a:srcRect/>
          <a:stretch>
            <a:fillRect/>
          </a:stretch>
        </p:blipFill>
        <p:spPr bwMode="auto">
          <a:xfrm>
            <a:off x="296863" y="1746250"/>
            <a:ext cx="8548687" cy="3365500"/>
          </a:xfrm>
          <a:prstGeom prst="rect">
            <a:avLst/>
          </a:prstGeom>
          <a:noFill/>
        </p:spPr>
      </p:pic>
      <p:sp>
        <p:nvSpPr>
          <p:cNvPr id="457731" name="Rectangle 3"/>
          <p:cNvSpPr>
            <a:spLocks noGrp="1" noChangeArrowheads="1"/>
          </p:cNvSpPr>
          <p:nvPr>
            <p:ph type="ctrTitle"/>
          </p:nvPr>
        </p:nvSpPr>
        <p:spPr bwMode="auto">
          <a:xfrm>
            <a:off x="152400" y="0"/>
            <a:ext cx="1981200" cy="304800"/>
          </a:xfrm>
          <a:noFill/>
          <a:ln w="3175">
            <a:miter lim="800000"/>
            <a:headEnd/>
            <a:tailEnd/>
          </a:ln>
        </p:spPr>
        <p:txBody>
          <a:bodyPr vert="horz" wrap="square" lIns="91440" tIns="45720" rIns="91440" bIns="45720" numCol="1" anchor="t" anchorCtr="0" compatLnSpc="1">
            <a:prstTxWarp prst="textNoShape">
              <a:avLst/>
            </a:prstTxWarp>
          </a:bodyPr>
          <a:lstStyle/>
          <a:p>
            <a:pPr algn="l"/>
            <a:r>
              <a:rPr lang="en-US" sz="1200">
                <a:latin typeface="Arial" charset="0"/>
              </a:rPr>
              <a:t>Figure 12.7</a:t>
            </a:r>
          </a:p>
        </p:txBody>
      </p:sp>
      <p:sp>
        <p:nvSpPr>
          <p:cNvPr id="457732" name="Text Box 4"/>
          <p:cNvSpPr txBox="1">
            <a:spLocks noChangeArrowheads="1"/>
          </p:cNvSpPr>
          <p:nvPr/>
        </p:nvSpPr>
        <p:spPr bwMode="auto">
          <a:xfrm>
            <a:off x="777875" y="2967038"/>
            <a:ext cx="801688" cy="88900"/>
          </a:xfrm>
          <a:prstGeom prst="rect">
            <a:avLst/>
          </a:prstGeom>
          <a:noFill/>
          <a:ln w="9525">
            <a:noFill/>
            <a:miter lim="800000"/>
            <a:headEnd/>
            <a:tailEnd/>
          </a:ln>
          <a:effectLst/>
        </p:spPr>
        <p:txBody>
          <a:bodyPr wrap="none" lIns="0" tIns="0" rIns="0" bIns="0"/>
          <a:lstStyle/>
          <a:p>
            <a:pPr>
              <a:lnSpc>
                <a:spcPct val="90000"/>
              </a:lnSpc>
            </a:pPr>
            <a:r>
              <a:rPr lang="en-US" sz="800" b="1">
                <a:solidFill>
                  <a:schemeClr val="bg1"/>
                </a:solidFill>
                <a:latin typeface="Arial" charset="0"/>
              </a:rPr>
              <a:t>G</a:t>
            </a:r>
            <a:r>
              <a:rPr lang="en-US" sz="800" b="1" baseline="-25000">
                <a:solidFill>
                  <a:schemeClr val="bg1"/>
                </a:solidFill>
                <a:latin typeface="Arial" charset="0"/>
              </a:rPr>
              <a:t>2</a:t>
            </a:r>
            <a:r>
              <a:rPr lang="en-US" sz="800" b="1">
                <a:solidFill>
                  <a:schemeClr val="bg1"/>
                </a:solidFill>
                <a:latin typeface="Arial" charset="0"/>
              </a:rPr>
              <a:t> of Interphase</a:t>
            </a:r>
          </a:p>
        </p:txBody>
      </p:sp>
      <p:sp>
        <p:nvSpPr>
          <p:cNvPr id="457740" name="Text Box 12"/>
          <p:cNvSpPr txBox="1">
            <a:spLocks noChangeArrowheads="1"/>
          </p:cNvSpPr>
          <p:nvPr/>
        </p:nvSpPr>
        <p:spPr bwMode="auto">
          <a:xfrm>
            <a:off x="2301875" y="2967038"/>
            <a:ext cx="490538" cy="107950"/>
          </a:xfrm>
          <a:prstGeom prst="rect">
            <a:avLst/>
          </a:prstGeom>
          <a:noFill/>
          <a:ln w="9525">
            <a:noFill/>
            <a:miter lim="800000"/>
            <a:headEnd/>
            <a:tailEnd/>
          </a:ln>
          <a:effectLst/>
        </p:spPr>
        <p:txBody>
          <a:bodyPr wrap="none" lIns="0" tIns="0" rIns="0" bIns="0"/>
          <a:lstStyle/>
          <a:p>
            <a:pPr>
              <a:lnSpc>
                <a:spcPct val="90000"/>
              </a:lnSpc>
            </a:pPr>
            <a:r>
              <a:rPr lang="en-US" sz="800" b="1">
                <a:solidFill>
                  <a:schemeClr val="bg1"/>
                </a:solidFill>
                <a:latin typeface="Arial" charset="0"/>
              </a:rPr>
              <a:t>Prophase</a:t>
            </a:r>
          </a:p>
        </p:txBody>
      </p:sp>
      <p:sp>
        <p:nvSpPr>
          <p:cNvPr id="457741" name="Text Box 13"/>
          <p:cNvSpPr txBox="1">
            <a:spLocks noChangeArrowheads="1"/>
          </p:cNvSpPr>
          <p:nvPr/>
        </p:nvSpPr>
        <p:spPr bwMode="auto">
          <a:xfrm>
            <a:off x="3527425" y="2967038"/>
            <a:ext cx="712788" cy="114300"/>
          </a:xfrm>
          <a:prstGeom prst="rect">
            <a:avLst/>
          </a:prstGeom>
          <a:noFill/>
          <a:ln w="9525">
            <a:noFill/>
            <a:miter lim="800000"/>
            <a:headEnd/>
            <a:tailEnd/>
          </a:ln>
          <a:effectLst/>
        </p:spPr>
        <p:txBody>
          <a:bodyPr wrap="none" lIns="0" tIns="0" rIns="0" bIns="0"/>
          <a:lstStyle/>
          <a:p>
            <a:pPr>
              <a:lnSpc>
                <a:spcPct val="90000"/>
              </a:lnSpc>
            </a:pPr>
            <a:r>
              <a:rPr lang="en-US" sz="800" b="1">
                <a:solidFill>
                  <a:schemeClr val="bg1"/>
                </a:solidFill>
                <a:latin typeface="Arial" charset="0"/>
              </a:rPr>
              <a:t>Prometaphase</a:t>
            </a:r>
          </a:p>
        </p:txBody>
      </p:sp>
      <p:sp>
        <p:nvSpPr>
          <p:cNvPr id="457742" name="Text Box 14"/>
          <p:cNvSpPr txBox="1">
            <a:spLocks noChangeArrowheads="1"/>
          </p:cNvSpPr>
          <p:nvPr/>
        </p:nvSpPr>
        <p:spPr bwMode="auto">
          <a:xfrm>
            <a:off x="409575" y="3157538"/>
            <a:ext cx="782638" cy="171450"/>
          </a:xfrm>
          <a:prstGeom prst="rect">
            <a:avLst/>
          </a:prstGeom>
          <a:noFill/>
          <a:ln w="9525">
            <a:noFill/>
            <a:miter lim="800000"/>
            <a:headEnd/>
            <a:tailEnd/>
          </a:ln>
          <a:effectLst/>
        </p:spPr>
        <p:txBody>
          <a:bodyPr wrap="none" lIns="0" tIns="0" rIns="0" bIns="0"/>
          <a:lstStyle/>
          <a:p>
            <a:pPr>
              <a:lnSpc>
                <a:spcPct val="80000"/>
              </a:lnSpc>
            </a:pPr>
            <a:r>
              <a:rPr lang="en-US" sz="600" b="1">
                <a:latin typeface="Arial" charset="0"/>
              </a:rPr>
              <a:t>Centrosomes</a:t>
            </a:r>
            <a:br>
              <a:rPr lang="en-US" sz="600" b="1">
                <a:latin typeface="Arial" charset="0"/>
              </a:rPr>
            </a:br>
            <a:r>
              <a:rPr lang="en-US" sz="600" b="1">
                <a:latin typeface="Arial" charset="0"/>
              </a:rPr>
              <a:t>(with centriole pairs)</a:t>
            </a:r>
          </a:p>
        </p:txBody>
      </p:sp>
      <p:sp>
        <p:nvSpPr>
          <p:cNvPr id="457743" name="Text Box 15"/>
          <p:cNvSpPr txBox="1">
            <a:spLocks noChangeArrowheads="1"/>
          </p:cNvSpPr>
          <p:nvPr/>
        </p:nvSpPr>
        <p:spPr bwMode="auto">
          <a:xfrm>
            <a:off x="1330325" y="3157538"/>
            <a:ext cx="439738" cy="165100"/>
          </a:xfrm>
          <a:prstGeom prst="rect">
            <a:avLst/>
          </a:prstGeom>
          <a:noFill/>
          <a:ln w="9525">
            <a:noFill/>
            <a:miter lim="800000"/>
            <a:headEnd/>
            <a:tailEnd/>
          </a:ln>
          <a:effectLst/>
        </p:spPr>
        <p:txBody>
          <a:bodyPr wrap="none" lIns="0" tIns="0" rIns="0" bIns="0"/>
          <a:lstStyle/>
          <a:p>
            <a:pPr algn="r">
              <a:lnSpc>
                <a:spcPct val="80000"/>
              </a:lnSpc>
            </a:pPr>
            <a:r>
              <a:rPr lang="en-US" sz="600" b="1">
                <a:latin typeface="Arial" charset="0"/>
              </a:rPr>
              <a:t>Chromatin</a:t>
            </a:r>
            <a:br>
              <a:rPr lang="en-US" sz="600" b="1">
                <a:latin typeface="Arial" charset="0"/>
              </a:rPr>
            </a:br>
            <a:r>
              <a:rPr lang="en-US" sz="600" b="1">
                <a:latin typeface="Arial" charset="0"/>
              </a:rPr>
              <a:t>(duplicated)</a:t>
            </a:r>
          </a:p>
        </p:txBody>
      </p:sp>
      <p:sp>
        <p:nvSpPr>
          <p:cNvPr id="457744" name="Text Box 16"/>
          <p:cNvSpPr txBox="1">
            <a:spLocks noChangeArrowheads="1"/>
          </p:cNvSpPr>
          <p:nvPr/>
        </p:nvSpPr>
        <p:spPr bwMode="auto">
          <a:xfrm>
            <a:off x="555625" y="4554538"/>
            <a:ext cx="369888" cy="101600"/>
          </a:xfrm>
          <a:prstGeom prst="rect">
            <a:avLst/>
          </a:prstGeom>
          <a:noFill/>
          <a:ln w="9525">
            <a:noFill/>
            <a:miter lim="800000"/>
            <a:headEnd/>
            <a:tailEnd/>
          </a:ln>
          <a:effectLst/>
        </p:spPr>
        <p:txBody>
          <a:bodyPr wrap="none" lIns="0" tIns="0" rIns="0" bIns="0"/>
          <a:lstStyle/>
          <a:p>
            <a:pPr>
              <a:lnSpc>
                <a:spcPct val="80000"/>
              </a:lnSpc>
            </a:pPr>
            <a:r>
              <a:rPr lang="en-US" sz="600" b="1">
                <a:latin typeface="Arial" charset="0"/>
              </a:rPr>
              <a:t>Nucleolus</a:t>
            </a:r>
          </a:p>
        </p:txBody>
      </p:sp>
      <p:sp>
        <p:nvSpPr>
          <p:cNvPr id="457745" name="Text Box 17"/>
          <p:cNvSpPr txBox="1">
            <a:spLocks noChangeArrowheads="1"/>
          </p:cNvSpPr>
          <p:nvPr/>
        </p:nvSpPr>
        <p:spPr bwMode="auto">
          <a:xfrm>
            <a:off x="1031875" y="4535488"/>
            <a:ext cx="363538" cy="158750"/>
          </a:xfrm>
          <a:prstGeom prst="rect">
            <a:avLst/>
          </a:prstGeom>
          <a:noFill/>
          <a:ln w="9525">
            <a:noFill/>
            <a:miter lim="800000"/>
            <a:headEnd/>
            <a:tailEnd/>
          </a:ln>
          <a:effectLst/>
        </p:spPr>
        <p:txBody>
          <a:bodyPr wrap="none" lIns="0" tIns="0" rIns="0" bIns="0"/>
          <a:lstStyle/>
          <a:p>
            <a:pPr>
              <a:lnSpc>
                <a:spcPct val="80000"/>
              </a:lnSpc>
            </a:pPr>
            <a:r>
              <a:rPr lang="en-US" sz="600" b="1">
                <a:latin typeface="Arial" charset="0"/>
              </a:rPr>
              <a:t>Nuclear</a:t>
            </a:r>
            <a:br>
              <a:rPr lang="en-US" sz="600" b="1">
                <a:latin typeface="Arial" charset="0"/>
              </a:rPr>
            </a:br>
            <a:r>
              <a:rPr lang="en-US" sz="600" b="1">
                <a:latin typeface="Arial" charset="0"/>
              </a:rPr>
              <a:t>envelope</a:t>
            </a:r>
          </a:p>
        </p:txBody>
      </p:sp>
      <p:sp>
        <p:nvSpPr>
          <p:cNvPr id="457746" name="Text Box 18"/>
          <p:cNvSpPr txBox="1">
            <a:spLocks noChangeArrowheads="1"/>
          </p:cNvSpPr>
          <p:nvPr/>
        </p:nvSpPr>
        <p:spPr bwMode="auto">
          <a:xfrm>
            <a:off x="1470025" y="4446588"/>
            <a:ext cx="407988" cy="146050"/>
          </a:xfrm>
          <a:prstGeom prst="rect">
            <a:avLst/>
          </a:prstGeom>
          <a:noFill/>
          <a:ln w="9525">
            <a:noFill/>
            <a:miter lim="800000"/>
            <a:headEnd/>
            <a:tailEnd/>
          </a:ln>
          <a:effectLst/>
        </p:spPr>
        <p:txBody>
          <a:bodyPr wrap="none" lIns="0" tIns="0" rIns="0" bIns="0"/>
          <a:lstStyle/>
          <a:p>
            <a:pPr>
              <a:lnSpc>
                <a:spcPct val="80000"/>
              </a:lnSpc>
            </a:pPr>
            <a:r>
              <a:rPr lang="en-US" sz="600" b="1">
                <a:latin typeface="Arial" charset="0"/>
              </a:rPr>
              <a:t>Plasma</a:t>
            </a:r>
            <a:br>
              <a:rPr lang="en-US" sz="600" b="1">
                <a:latin typeface="Arial" charset="0"/>
              </a:rPr>
            </a:br>
            <a:r>
              <a:rPr lang="en-US" sz="600" b="1">
                <a:latin typeface="Arial" charset="0"/>
              </a:rPr>
              <a:t>membrane</a:t>
            </a:r>
          </a:p>
        </p:txBody>
      </p:sp>
      <p:sp>
        <p:nvSpPr>
          <p:cNvPr id="457747" name="Text Box 19"/>
          <p:cNvSpPr txBox="1">
            <a:spLocks noChangeArrowheads="1"/>
          </p:cNvSpPr>
          <p:nvPr/>
        </p:nvSpPr>
        <p:spPr bwMode="auto">
          <a:xfrm>
            <a:off x="1920875" y="3201988"/>
            <a:ext cx="465138" cy="158750"/>
          </a:xfrm>
          <a:prstGeom prst="rect">
            <a:avLst/>
          </a:prstGeom>
          <a:noFill/>
          <a:ln w="9525">
            <a:noFill/>
            <a:miter lim="800000"/>
            <a:headEnd/>
            <a:tailEnd/>
          </a:ln>
          <a:effectLst/>
        </p:spPr>
        <p:txBody>
          <a:bodyPr wrap="none" lIns="0" tIns="0" rIns="0" bIns="0"/>
          <a:lstStyle/>
          <a:p>
            <a:pPr>
              <a:lnSpc>
                <a:spcPct val="80000"/>
              </a:lnSpc>
            </a:pPr>
            <a:r>
              <a:rPr lang="en-US" sz="600" b="1">
                <a:latin typeface="Arial" charset="0"/>
              </a:rPr>
              <a:t>Early mitotic</a:t>
            </a:r>
            <a:br>
              <a:rPr lang="en-US" sz="600" b="1">
                <a:latin typeface="Arial" charset="0"/>
              </a:rPr>
            </a:br>
            <a:r>
              <a:rPr lang="en-US" sz="600" b="1">
                <a:latin typeface="Arial" charset="0"/>
              </a:rPr>
              <a:t>spindle</a:t>
            </a:r>
          </a:p>
        </p:txBody>
      </p:sp>
      <p:sp>
        <p:nvSpPr>
          <p:cNvPr id="457748" name="Text Box 20"/>
          <p:cNvSpPr txBox="1">
            <a:spLocks noChangeArrowheads="1"/>
          </p:cNvSpPr>
          <p:nvPr/>
        </p:nvSpPr>
        <p:spPr bwMode="auto">
          <a:xfrm>
            <a:off x="2498725" y="3221038"/>
            <a:ext cx="217488" cy="76200"/>
          </a:xfrm>
          <a:prstGeom prst="rect">
            <a:avLst/>
          </a:prstGeom>
          <a:noFill/>
          <a:ln w="9525">
            <a:noFill/>
            <a:miter lim="800000"/>
            <a:headEnd/>
            <a:tailEnd/>
          </a:ln>
          <a:effectLst/>
        </p:spPr>
        <p:txBody>
          <a:bodyPr wrap="none" lIns="0" tIns="0" rIns="0" bIns="0"/>
          <a:lstStyle/>
          <a:p>
            <a:pPr>
              <a:lnSpc>
                <a:spcPct val="80000"/>
              </a:lnSpc>
            </a:pPr>
            <a:r>
              <a:rPr lang="en-US" sz="600" b="1">
                <a:latin typeface="Arial" charset="0"/>
              </a:rPr>
              <a:t>Aster</a:t>
            </a:r>
          </a:p>
        </p:txBody>
      </p:sp>
      <p:sp>
        <p:nvSpPr>
          <p:cNvPr id="457749" name="Text Box 21"/>
          <p:cNvSpPr txBox="1">
            <a:spLocks noChangeArrowheads="1"/>
          </p:cNvSpPr>
          <p:nvPr/>
        </p:nvSpPr>
        <p:spPr bwMode="auto">
          <a:xfrm>
            <a:off x="2740025" y="3303588"/>
            <a:ext cx="439738" cy="76200"/>
          </a:xfrm>
          <a:prstGeom prst="rect">
            <a:avLst/>
          </a:prstGeom>
          <a:noFill/>
          <a:ln w="9525">
            <a:noFill/>
            <a:miter lim="800000"/>
            <a:headEnd/>
            <a:tailEnd/>
          </a:ln>
          <a:effectLst/>
        </p:spPr>
        <p:txBody>
          <a:bodyPr wrap="none" lIns="0" tIns="0" rIns="0" bIns="0"/>
          <a:lstStyle/>
          <a:p>
            <a:pPr>
              <a:lnSpc>
                <a:spcPct val="80000"/>
              </a:lnSpc>
            </a:pPr>
            <a:r>
              <a:rPr lang="en-US" sz="600" b="1">
                <a:latin typeface="Arial" charset="0"/>
              </a:rPr>
              <a:t>Centromere</a:t>
            </a:r>
          </a:p>
        </p:txBody>
      </p:sp>
      <p:sp>
        <p:nvSpPr>
          <p:cNvPr id="457750" name="Text Box 22"/>
          <p:cNvSpPr txBox="1">
            <a:spLocks noChangeArrowheads="1"/>
          </p:cNvSpPr>
          <p:nvPr/>
        </p:nvSpPr>
        <p:spPr bwMode="auto">
          <a:xfrm>
            <a:off x="2054225" y="4535488"/>
            <a:ext cx="935038" cy="171450"/>
          </a:xfrm>
          <a:prstGeom prst="rect">
            <a:avLst/>
          </a:prstGeom>
          <a:noFill/>
          <a:ln w="9525">
            <a:noFill/>
            <a:miter lim="800000"/>
            <a:headEnd/>
            <a:tailEnd/>
          </a:ln>
          <a:effectLst/>
        </p:spPr>
        <p:txBody>
          <a:bodyPr wrap="none" lIns="0" tIns="0" rIns="0" bIns="0"/>
          <a:lstStyle/>
          <a:p>
            <a:pPr algn="ctr">
              <a:lnSpc>
                <a:spcPct val="80000"/>
              </a:lnSpc>
            </a:pPr>
            <a:r>
              <a:rPr lang="en-US" sz="600" b="1">
                <a:latin typeface="Arial" charset="0"/>
              </a:rPr>
              <a:t>Chromosome, consisting</a:t>
            </a:r>
            <a:br>
              <a:rPr lang="en-US" sz="600" b="1">
                <a:latin typeface="Arial" charset="0"/>
              </a:rPr>
            </a:br>
            <a:r>
              <a:rPr lang="en-US" sz="600" b="1">
                <a:latin typeface="Arial" charset="0"/>
              </a:rPr>
              <a:t>of two sister chromatids</a:t>
            </a:r>
          </a:p>
        </p:txBody>
      </p:sp>
      <p:sp>
        <p:nvSpPr>
          <p:cNvPr id="457751" name="Text Box 23"/>
          <p:cNvSpPr txBox="1">
            <a:spLocks noChangeArrowheads="1"/>
          </p:cNvSpPr>
          <p:nvPr/>
        </p:nvSpPr>
        <p:spPr bwMode="auto">
          <a:xfrm>
            <a:off x="3279775" y="3157538"/>
            <a:ext cx="414338" cy="234950"/>
          </a:xfrm>
          <a:prstGeom prst="rect">
            <a:avLst/>
          </a:prstGeom>
          <a:noFill/>
          <a:ln w="9525">
            <a:noFill/>
            <a:miter lim="800000"/>
            <a:headEnd/>
            <a:tailEnd/>
          </a:ln>
          <a:effectLst/>
        </p:spPr>
        <p:txBody>
          <a:bodyPr wrap="none" lIns="0" tIns="0" rIns="0" bIns="0"/>
          <a:lstStyle/>
          <a:p>
            <a:pPr>
              <a:lnSpc>
                <a:spcPct val="80000"/>
              </a:lnSpc>
            </a:pPr>
            <a:r>
              <a:rPr lang="en-US" sz="600" b="1">
                <a:latin typeface="Arial" charset="0"/>
              </a:rPr>
              <a:t>Fragments </a:t>
            </a:r>
            <a:br>
              <a:rPr lang="en-US" sz="600" b="1">
                <a:latin typeface="Arial" charset="0"/>
              </a:rPr>
            </a:br>
            <a:r>
              <a:rPr lang="en-US" sz="600" b="1">
                <a:latin typeface="Arial" charset="0"/>
              </a:rPr>
              <a:t>of nuclear</a:t>
            </a:r>
            <a:br>
              <a:rPr lang="en-US" sz="600" b="1">
                <a:latin typeface="Arial" charset="0"/>
              </a:rPr>
            </a:br>
            <a:r>
              <a:rPr lang="en-US" sz="600" b="1">
                <a:latin typeface="Arial" charset="0"/>
              </a:rPr>
              <a:t>envelope</a:t>
            </a:r>
          </a:p>
        </p:txBody>
      </p:sp>
      <p:sp>
        <p:nvSpPr>
          <p:cNvPr id="457752" name="Text Box 24"/>
          <p:cNvSpPr txBox="1">
            <a:spLocks noChangeArrowheads="1"/>
          </p:cNvSpPr>
          <p:nvPr/>
        </p:nvSpPr>
        <p:spPr bwMode="auto">
          <a:xfrm>
            <a:off x="3857625" y="3163888"/>
            <a:ext cx="592138" cy="165100"/>
          </a:xfrm>
          <a:prstGeom prst="rect">
            <a:avLst/>
          </a:prstGeom>
          <a:noFill/>
          <a:ln w="9525">
            <a:noFill/>
            <a:miter lim="800000"/>
            <a:headEnd/>
            <a:tailEnd/>
          </a:ln>
          <a:effectLst/>
        </p:spPr>
        <p:txBody>
          <a:bodyPr wrap="none" lIns="0" tIns="0" rIns="0" bIns="0"/>
          <a:lstStyle/>
          <a:p>
            <a:pPr algn="r">
              <a:lnSpc>
                <a:spcPct val="80000"/>
              </a:lnSpc>
            </a:pPr>
            <a:r>
              <a:rPr lang="en-US" sz="600" b="1">
                <a:latin typeface="Arial" charset="0"/>
              </a:rPr>
              <a:t>Nonkinetochore</a:t>
            </a:r>
            <a:br>
              <a:rPr lang="en-US" sz="600" b="1">
                <a:latin typeface="Arial" charset="0"/>
              </a:rPr>
            </a:br>
            <a:r>
              <a:rPr lang="en-US" sz="600" b="1">
                <a:latin typeface="Arial" charset="0"/>
              </a:rPr>
              <a:t>microtubules</a:t>
            </a:r>
          </a:p>
        </p:txBody>
      </p:sp>
      <p:sp>
        <p:nvSpPr>
          <p:cNvPr id="457753" name="Text Box 25"/>
          <p:cNvSpPr txBox="1">
            <a:spLocks noChangeArrowheads="1"/>
          </p:cNvSpPr>
          <p:nvPr/>
        </p:nvSpPr>
        <p:spPr bwMode="auto">
          <a:xfrm>
            <a:off x="3311525" y="4535488"/>
            <a:ext cx="484188" cy="76200"/>
          </a:xfrm>
          <a:prstGeom prst="rect">
            <a:avLst/>
          </a:prstGeom>
          <a:noFill/>
          <a:ln w="9525">
            <a:noFill/>
            <a:miter lim="800000"/>
            <a:headEnd/>
            <a:tailEnd/>
          </a:ln>
          <a:effectLst/>
        </p:spPr>
        <p:txBody>
          <a:bodyPr wrap="none" lIns="0" tIns="0" rIns="0" bIns="0"/>
          <a:lstStyle/>
          <a:p>
            <a:pPr>
              <a:lnSpc>
                <a:spcPct val="80000"/>
              </a:lnSpc>
            </a:pPr>
            <a:r>
              <a:rPr lang="en-US" sz="600" b="1">
                <a:latin typeface="Arial" charset="0"/>
              </a:rPr>
              <a:t>Kinetochore</a:t>
            </a:r>
          </a:p>
        </p:txBody>
      </p:sp>
      <p:sp>
        <p:nvSpPr>
          <p:cNvPr id="457754" name="Text Box 26"/>
          <p:cNvSpPr txBox="1">
            <a:spLocks noChangeArrowheads="1"/>
          </p:cNvSpPr>
          <p:nvPr/>
        </p:nvSpPr>
        <p:spPr bwMode="auto">
          <a:xfrm>
            <a:off x="4048125" y="4541838"/>
            <a:ext cx="465138" cy="165100"/>
          </a:xfrm>
          <a:prstGeom prst="rect">
            <a:avLst/>
          </a:prstGeom>
          <a:noFill/>
          <a:ln w="9525">
            <a:noFill/>
            <a:miter lim="800000"/>
            <a:headEnd/>
            <a:tailEnd/>
          </a:ln>
          <a:effectLst/>
        </p:spPr>
        <p:txBody>
          <a:bodyPr wrap="none" lIns="0" tIns="0" rIns="0" bIns="0"/>
          <a:lstStyle/>
          <a:p>
            <a:pPr>
              <a:lnSpc>
                <a:spcPct val="80000"/>
              </a:lnSpc>
            </a:pPr>
            <a:r>
              <a:rPr lang="en-US" sz="600" b="1">
                <a:latin typeface="Arial" charset="0"/>
              </a:rPr>
              <a:t>Kinetochore</a:t>
            </a:r>
            <a:br>
              <a:rPr lang="en-US" sz="600" b="1">
                <a:latin typeface="Arial" charset="0"/>
              </a:rPr>
            </a:br>
            <a:r>
              <a:rPr lang="en-US" sz="600" b="1">
                <a:latin typeface="Arial" charset="0"/>
              </a:rPr>
              <a:t>microtubule</a:t>
            </a:r>
          </a:p>
        </p:txBody>
      </p:sp>
      <p:sp>
        <p:nvSpPr>
          <p:cNvPr id="457755" name="Line 27"/>
          <p:cNvSpPr>
            <a:spLocks noChangeShapeType="1"/>
          </p:cNvSpPr>
          <p:nvPr/>
        </p:nvSpPr>
        <p:spPr bwMode="auto">
          <a:xfrm flipH="1">
            <a:off x="1079500" y="3314700"/>
            <a:ext cx="19050" cy="203200"/>
          </a:xfrm>
          <a:prstGeom prst="line">
            <a:avLst/>
          </a:prstGeom>
          <a:noFill/>
          <a:ln w="12700">
            <a:solidFill>
              <a:schemeClr val="tx1"/>
            </a:solidFill>
            <a:round/>
            <a:headEnd/>
            <a:tailEnd/>
          </a:ln>
          <a:effectLst/>
        </p:spPr>
        <p:txBody>
          <a:bodyPr wrap="none" anchor="ctr"/>
          <a:lstStyle/>
          <a:p>
            <a:endParaRPr lang="en-US"/>
          </a:p>
        </p:txBody>
      </p:sp>
      <p:sp>
        <p:nvSpPr>
          <p:cNvPr id="457756" name="Line 28"/>
          <p:cNvSpPr>
            <a:spLocks noChangeShapeType="1"/>
          </p:cNvSpPr>
          <p:nvPr/>
        </p:nvSpPr>
        <p:spPr bwMode="auto">
          <a:xfrm>
            <a:off x="1098550" y="3314700"/>
            <a:ext cx="88900" cy="184150"/>
          </a:xfrm>
          <a:prstGeom prst="line">
            <a:avLst/>
          </a:prstGeom>
          <a:noFill/>
          <a:ln w="12700">
            <a:solidFill>
              <a:schemeClr val="tx1"/>
            </a:solidFill>
            <a:round/>
            <a:headEnd/>
            <a:tailEnd/>
          </a:ln>
          <a:effectLst/>
        </p:spPr>
        <p:txBody>
          <a:bodyPr wrap="none" anchor="ctr"/>
          <a:lstStyle/>
          <a:p>
            <a:endParaRPr lang="en-US"/>
          </a:p>
        </p:txBody>
      </p:sp>
      <p:sp>
        <p:nvSpPr>
          <p:cNvPr id="457757" name="Line 29"/>
          <p:cNvSpPr>
            <a:spLocks noChangeShapeType="1"/>
          </p:cNvSpPr>
          <p:nvPr/>
        </p:nvSpPr>
        <p:spPr bwMode="auto">
          <a:xfrm flipH="1">
            <a:off x="1339850" y="3314700"/>
            <a:ext cx="209550" cy="463550"/>
          </a:xfrm>
          <a:prstGeom prst="line">
            <a:avLst/>
          </a:prstGeom>
          <a:noFill/>
          <a:ln w="12700">
            <a:solidFill>
              <a:schemeClr val="tx1"/>
            </a:solidFill>
            <a:round/>
            <a:headEnd/>
            <a:tailEnd/>
          </a:ln>
          <a:effectLst/>
        </p:spPr>
        <p:txBody>
          <a:bodyPr wrap="none" anchor="ctr"/>
          <a:lstStyle/>
          <a:p>
            <a:endParaRPr lang="en-US"/>
          </a:p>
        </p:txBody>
      </p:sp>
      <p:sp>
        <p:nvSpPr>
          <p:cNvPr id="457758" name="Line 30"/>
          <p:cNvSpPr>
            <a:spLocks noChangeShapeType="1"/>
          </p:cNvSpPr>
          <p:nvPr/>
        </p:nvSpPr>
        <p:spPr bwMode="auto">
          <a:xfrm flipH="1">
            <a:off x="825500" y="3905250"/>
            <a:ext cx="241300" cy="615950"/>
          </a:xfrm>
          <a:prstGeom prst="line">
            <a:avLst/>
          </a:prstGeom>
          <a:noFill/>
          <a:ln w="12700">
            <a:solidFill>
              <a:schemeClr val="tx1"/>
            </a:solidFill>
            <a:round/>
            <a:headEnd/>
            <a:tailEnd/>
          </a:ln>
          <a:effectLst/>
        </p:spPr>
        <p:txBody>
          <a:bodyPr wrap="none" anchor="ctr"/>
          <a:lstStyle/>
          <a:p>
            <a:endParaRPr lang="en-US"/>
          </a:p>
        </p:txBody>
      </p:sp>
      <p:sp>
        <p:nvSpPr>
          <p:cNvPr id="457759" name="Line 31"/>
          <p:cNvSpPr>
            <a:spLocks noChangeShapeType="1"/>
          </p:cNvSpPr>
          <p:nvPr/>
        </p:nvSpPr>
        <p:spPr bwMode="auto">
          <a:xfrm>
            <a:off x="1136650" y="4286250"/>
            <a:ext cx="0" cy="228600"/>
          </a:xfrm>
          <a:prstGeom prst="line">
            <a:avLst/>
          </a:prstGeom>
          <a:noFill/>
          <a:ln w="12700">
            <a:solidFill>
              <a:schemeClr val="tx1"/>
            </a:solidFill>
            <a:round/>
            <a:headEnd/>
            <a:tailEnd/>
          </a:ln>
          <a:effectLst/>
        </p:spPr>
        <p:txBody>
          <a:bodyPr wrap="none" anchor="ctr"/>
          <a:lstStyle/>
          <a:p>
            <a:endParaRPr lang="en-US"/>
          </a:p>
        </p:txBody>
      </p:sp>
      <p:sp>
        <p:nvSpPr>
          <p:cNvPr id="457760" name="Line 32"/>
          <p:cNvSpPr>
            <a:spLocks noChangeShapeType="1"/>
          </p:cNvSpPr>
          <p:nvPr/>
        </p:nvSpPr>
        <p:spPr bwMode="auto">
          <a:xfrm>
            <a:off x="1390650" y="4400550"/>
            <a:ext cx="50800" cy="57150"/>
          </a:xfrm>
          <a:prstGeom prst="line">
            <a:avLst/>
          </a:prstGeom>
          <a:noFill/>
          <a:ln w="12700">
            <a:solidFill>
              <a:schemeClr val="tx1"/>
            </a:solidFill>
            <a:round/>
            <a:headEnd/>
            <a:tailEnd/>
          </a:ln>
          <a:effectLst/>
        </p:spPr>
        <p:txBody>
          <a:bodyPr wrap="none" anchor="ctr"/>
          <a:lstStyle/>
          <a:p>
            <a:endParaRPr lang="en-US"/>
          </a:p>
        </p:txBody>
      </p:sp>
      <p:sp>
        <p:nvSpPr>
          <p:cNvPr id="457761" name="Line 33"/>
          <p:cNvSpPr>
            <a:spLocks noChangeShapeType="1"/>
          </p:cNvSpPr>
          <p:nvPr/>
        </p:nvSpPr>
        <p:spPr bwMode="auto">
          <a:xfrm>
            <a:off x="2159000" y="3346450"/>
            <a:ext cx="177800" cy="152400"/>
          </a:xfrm>
          <a:prstGeom prst="line">
            <a:avLst/>
          </a:prstGeom>
          <a:noFill/>
          <a:ln w="12700">
            <a:solidFill>
              <a:schemeClr val="tx1"/>
            </a:solidFill>
            <a:round/>
            <a:headEnd/>
            <a:tailEnd/>
          </a:ln>
          <a:effectLst/>
        </p:spPr>
        <p:txBody>
          <a:bodyPr wrap="none" anchor="ctr"/>
          <a:lstStyle/>
          <a:p>
            <a:endParaRPr lang="en-US"/>
          </a:p>
        </p:txBody>
      </p:sp>
      <p:sp>
        <p:nvSpPr>
          <p:cNvPr id="457762" name="Line 34"/>
          <p:cNvSpPr>
            <a:spLocks noChangeShapeType="1"/>
          </p:cNvSpPr>
          <p:nvPr/>
        </p:nvSpPr>
        <p:spPr bwMode="auto">
          <a:xfrm>
            <a:off x="2362200" y="4070350"/>
            <a:ext cx="95250" cy="425450"/>
          </a:xfrm>
          <a:prstGeom prst="line">
            <a:avLst/>
          </a:prstGeom>
          <a:noFill/>
          <a:ln w="12700">
            <a:solidFill>
              <a:schemeClr val="tx1"/>
            </a:solidFill>
            <a:round/>
            <a:headEnd/>
            <a:tailEnd/>
          </a:ln>
          <a:effectLst/>
        </p:spPr>
        <p:txBody>
          <a:bodyPr wrap="none" anchor="ctr"/>
          <a:lstStyle/>
          <a:p>
            <a:endParaRPr lang="en-US"/>
          </a:p>
        </p:txBody>
      </p:sp>
      <p:sp>
        <p:nvSpPr>
          <p:cNvPr id="457763" name="Line 35"/>
          <p:cNvSpPr>
            <a:spLocks noChangeShapeType="1"/>
          </p:cNvSpPr>
          <p:nvPr/>
        </p:nvSpPr>
        <p:spPr bwMode="auto">
          <a:xfrm>
            <a:off x="2406650" y="4057650"/>
            <a:ext cx="50800" cy="444500"/>
          </a:xfrm>
          <a:prstGeom prst="line">
            <a:avLst/>
          </a:prstGeom>
          <a:noFill/>
          <a:ln w="12700">
            <a:solidFill>
              <a:schemeClr val="tx1"/>
            </a:solidFill>
            <a:round/>
            <a:headEnd/>
            <a:tailEnd/>
          </a:ln>
          <a:effectLst/>
        </p:spPr>
        <p:txBody>
          <a:bodyPr wrap="none" anchor="ctr"/>
          <a:lstStyle/>
          <a:p>
            <a:endParaRPr lang="en-US"/>
          </a:p>
        </p:txBody>
      </p:sp>
      <p:sp>
        <p:nvSpPr>
          <p:cNvPr id="457764" name="Line 36"/>
          <p:cNvSpPr>
            <a:spLocks noChangeShapeType="1"/>
          </p:cNvSpPr>
          <p:nvPr/>
        </p:nvSpPr>
        <p:spPr bwMode="auto">
          <a:xfrm flipH="1">
            <a:off x="2546350" y="3289300"/>
            <a:ext cx="57150" cy="57150"/>
          </a:xfrm>
          <a:prstGeom prst="line">
            <a:avLst/>
          </a:prstGeom>
          <a:noFill/>
          <a:ln w="12700">
            <a:solidFill>
              <a:schemeClr val="tx1"/>
            </a:solidFill>
            <a:round/>
            <a:headEnd/>
            <a:tailEnd/>
          </a:ln>
          <a:effectLst/>
        </p:spPr>
        <p:txBody>
          <a:bodyPr wrap="none" anchor="ctr"/>
          <a:lstStyle/>
          <a:p>
            <a:endParaRPr lang="en-US"/>
          </a:p>
        </p:txBody>
      </p:sp>
      <p:sp>
        <p:nvSpPr>
          <p:cNvPr id="457765" name="Line 37"/>
          <p:cNvSpPr>
            <a:spLocks noChangeShapeType="1"/>
          </p:cNvSpPr>
          <p:nvPr/>
        </p:nvSpPr>
        <p:spPr bwMode="auto">
          <a:xfrm flipH="1">
            <a:off x="2686050" y="3371850"/>
            <a:ext cx="209550" cy="463550"/>
          </a:xfrm>
          <a:prstGeom prst="line">
            <a:avLst/>
          </a:prstGeom>
          <a:noFill/>
          <a:ln w="12700">
            <a:solidFill>
              <a:schemeClr val="tx1"/>
            </a:solidFill>
            <a:round/>
            <a:headEnd/>
            <a:tailEnd/>
          </a:ln>
          <a:effectLst/>
        </p:spPr>
        <p:txBody>
          <a:bodyPr wrap="none" anchor="ctr"/>
          <a:lstStyle/>
          <a:p>
            <a:endParaRPr lang="en-US"/>
          </a:p>
        </p:txBody>
      </p:sp>
      <p:sp>
        <p:nvSpPr>
          <p:cNvPr id="457766" name="AutoShape 38"/>
          <p:cNvSpPr>
            <a:spLocks/>
          </p:cNvSpPr>
          <p:nvPr/>
        </p:nvSpPr>
        <p:spPr bwMode="auto">
          <a:xfrm rot="5400000">
            <a:off x="2508250" y="3282950"/>
            <a:ext cx="82550" cy="196850"/>
          </a:xfrm>
          <a:prstGeom prst="leftBrace">
            <a:avLst>
              <a:gd name="adj1" fmla="val 19872"/>
              <a:gd name="adj2" fmla="val 50000"/>
            </a:avLst>
          </a:prstGeom>
          <a:noFill/>
          <a:ln w="12700">
            <a:solidFill>
              <a:schemeClr val="tx1"/>
            </a:solidFill>
            <a:round/>
            <a:headEnd/>
            <a:tailEnd/>
          </a:ln>
          <a:effectLst/>
        </p:spPr>
        <p:txBody>
          <a:bodyPr wrap="none" anchor="ctr"/>
          <a:lstStyle/>
          <a:p>
            <a:endParaRPr lang="en-US"/>
          </a:p>
        </p:txBody>
      </p:sp>
      <p:sp>
        <p:nvSpPr>
          <p:cNvPr id="457767" name="Line 39"/>
          <p:cNvSpPr>
            <a:spLocks noChangeShapeType="1"/>
          </p:cNvSpPr>
          <p:nvPr/>
        </p:nvSpPr>
        <p:spPr bwMode="auto">
          <a:xfrm>
            <a:off x="3448050" y="3403600"/>
            <a:ext cx="127000" cy="323850"/>
          </a:xfrm>
          <a:prstGeom prst="line">
            <a:avLst/>
          </a:prstGeom>
          <a:noFill/>
          <a:ln w="12700">
            <a:solidFill>
              <a:schemeClr val="tx1"/>
            </a:solidFill>
            <a:round/>
            <a:headEnd/>
            <a:tailEnd/>
          </a:ln>
          <a:effectLst/>
        </p:spPr>
        <p:txBody>
          <a:bodyPr wrap="none" anchor="ctr"/>
          <a:lstStyle/>
          <a:p>
            <a:endParaRPr lang="en-US"/>
          </a:p>
        </p:txBody>
      </p:sp>
      <p:sp>
        <p:nvSpPr>
          <p:cNvPr id="457768" name="Line 40"/>
          <p:cNvSpPr>
            <a:spLocks noChangeShapeType="1"/>
          </p:cNvSpPr>
          <p:nvPr/>
        </p:nvSpPr>
        <p:spPr bwMode="auto">
          <a:xfrm>
            <a:off x="3448050" y="3403600"/>
            <a:ext cx="292100" cy="209550"/>
          </a:xfrm>
          <a:prstGeom prst="line">
            <a:avLst/>
          </a:prstGeom>
          <a:noFill/>
          <a:ln w="12700">
            <a:solidFill>
              <a:schemeClr val="tx1"/>
            </a:solidFill>
            <a:round/>
            <a:headEnd/>
            <a:tailEnd/>
          </a:ln>
          <a:effectLst/>
        </p:spPr>
        <p:txBody>
          <a:bodyPr wrap="none" anchor="ctr"/>
          <a:lstStyle/>
          <a:p>
            <a:endParaRPr lang="en-US"/>
          </a:p>
        </p:txBody>
      </p:sp>
      <p:sp>
        <p:nvSpPr>
          <p:cNvPr id="457769" name="Line 41"/>
          <p:cNvSpPr>
            <a:spLocks noChangeShapeType="1"/>
          </p:cNvSpPr>
          <p:nvPr/>
        </p:nvSpPr>
        <p:spPr bwMode="auto">
          <a:xfrm flipH="1">
            <a:off x="3517900" y="3937000"/>
            <a:ext cx="101600" cy="590550"/>
          </a:xfrm>
          <a:prstGeom prst="line">
            <a:avLst/>
          </a:prstGeom>
          <a:noFill/>
          <a:ln w="12700">
            <a:solidFill>
              <a:schemeClr val="tx1"/>
            </a:solidFill>
            <a:round/>
            <a:headEnd/>
            <a:tailEnd/>
          </a:ln>
          <a:effectLst/>
        </p:spPr>
        <p:txBody>
          <a:bodyPr wrap="none" anchor="ctr"/>
          <a:lstStyle/>
          <a:p>
            <a:endParaRPr lang="en-US"/>
          </a:p>
        </p:txBody>
      </p:sp>
      <p:sp>
        <p:nvSpPr>
          <p:cNvPr id="457770" name="Line 42"/>
          <p:cNvSpPr>
            <a:spLocks noChangeShapeType="1"/>
          </p:cNvSpPr>
          <p:nvPr/>
        </p:nvSpPr>
        <p:spPr bwMode="auto">
          <a:xfrm flipH="1">
            <a:off x="4184650" y="3327400"/>
            <a:ext cx="44450" cy="311150"/>
          </a:xfrm>
          <a:prstGeom prst="line">
            <a:avLst/>
          </a:prstGeom>
          <a:noFill/>
          <a:ln w="12700">
            <a:solidFill>
              <a:schemeClr val="tx1"/>
            </a:solidFill>
            <a:round/>
            <a:headEnd/>
            <a:tailEnd/>
          </a:ln>
          <a:effectLst/>
        </p:spPr>
        <p:txBody>
          <a:bodyPr wrap="none" anchor="ctr"/>
          <a:lstStyle/>
          <a:p>
            <a:endParaRPr lang="en-US"/>
          </a:p>
        </p:txBody>
      </p:sp>
      <p:sp>
        <p:nvSpPr>
          <p:cNvPr id="457771" name="Line 43"/>
          <p:cNvSpPr>
            <a:spLocks noChangeShapeType="1"/>
          </p:cNvSpPr>
          <p:nvPr/>
        </p:nvSpPr>
        <p:spPr bwMode="auto">
          <a:xfrm>
            <a:off x="4229100" y="3327400"/>
            <a:ext cx="44450" cy="482600"/>
          </a:xfrm>
          <a:prstGeom prst="line">
            <a:avLst/>
          </a:prstGeom>
          <a:noFill/>
          <a:ln w="12700">
            <a:solidFill>
              <a:schemeClr val="tx1"/>
            </a:solidFill>
            <a:round/>
            <a:headEnd/>
            <a:tailEnd/>
          </a:ln>
          <a:effectLst/>
        </p:spPr>
        <p:txBody>
          <a:bodyPr wrap="none" anchor="ctr"/>
          <a:lstStyle/>
          <a:p>
            <a:endParaRPr lang="en-US"/>
          </a:p>
        </p:txBody>
      </p:sp>
      <p:sp>
        <p:nvSpPr>
          <p:cNvPr id="457772" name="Line 44"/>
          <p:cNvSpPr>
            <a:spLocks noChangeShapeType="1"/>
          </p:cNvSpPr>
          <p:nvPr/>
        </p:nvSpPr>
        <p:spPr bwMode="auto">
          <a:xfrm>
            <a:off x="3975100" y="4076700"/>
            <a:ext cx="190500" cy="438150"/>
          </a:xfrm>
          <a:prstGeom prst="line">
            <a:avLst/>
          </a:prstGeom>
          <a:noFill/>
          <a:ln w="12700">
            <a:solidFill>
              <a:schemeClr val="tx1"/>
            </a:solidFill>
            <a:round/>
            <a:headEnd/>
            <a:tailEnd/>
          </a:ln>
          <a:effectLst/>
        </p:spPr>
        <p:txBody>
          <a:bodyPr wrap="none" anchor="ctr"/>
          <a:lstStyle/>
          <a:p>
            <a:endParaRPr lang="en-US"/>
          </a:p>
        </p:txBody>
      </p:sp>
      <p:sp>
        <p:nvSpPr>
          <p:cNvPr id="457773" name="Text Box 45"/>
          <p:cNvSpPr txBox="1">
            <a:spLocks noChangeArrowheads="1"/>
          </p:cNvSpPr>
          <p:nvPr/>
        </p:nvSpPr>
        <p:spPr bwMode="auto">
          <a:xfrm>
            <a:off x="4975225" y="2967038"/>
            <a:ext cx="534988" cy="120650"/>
          </a:xfrm>
          <a:prstGeom prst="rect">
            <a:avLst/>
          </a:prstGeom>
          <a:noFill/>
          <a:ln w="9525">
            <a:noFill/>
            <a:miter lim="800000"/>
            <a:headEnd/>
            <a:tailEnd/>
          </a:ln>
          <a:effectLst/>
        </p:spPr>
        <p:txBody>
          <a:bodyPr wrap="none" lIns="0" tIns="0" rIns="0" bIns="0"/>
          <a:lstStyle/>
          <a:p>
            <a:pPr>
              <a:lnSpc>
                <a:spcPct val="90000"/>
              </a:lnSpc>
            </a:pPr>
            <a:r>
              <a:rPr lang="en-US" sz="800" b="1">
                <a:solidFill>
                  <a:schemeClr val="bg1"/>
                </a:solidFill>
                <a:latin typeface="Arial" charset="0"/>
              </a:rPr>
              <a:t>Metaphase</a:t>
            </a:r>
          </a:p>
        </p:txBody>
      </p:sp>
      <p:sp>
        <p:nvSpPr>
          <p:cNvPr id="457774" name="Text Box 46"/>
          <p:cNvSpPr txBox="1">
            <a:spLocks noChangeArrowheads="1"/>
          </p:cNvSpPr>
          <p:nvPr/>
        </p:nvSpPr>
        <p:spPr bwMode="auto">
          <a:xfrm>
            <a:off x="5330825" y="3221038"/>
            <a:ext cx="452438" cy="152400"/>
          </a:xfrm>
          <a:prstGeom prst="rect">
            <a:avLst/>
          </a:prstGeom>
          <a:noFill/>
          <a:ln w="9525">
            <a:noFill/>
            <a:miter lim="800000"/>
            <a:headEnd/>
            <a:tailEnd/>
          </a:ln>
          <a:effectLst/>
        </p:spPr>
        <p:txBody>
          <a:bodyPr wrap="none" lIns="0" tIns="0" rIns="0" bIns="0"/>
          <a:lstStyle/>
          <a:p>
            <a:pPr algn="r">
              <a:lnSpc>
                <a:spcPct val="80000"/>
              </a:lnSpc>
            </a:pPr>
            <a:r>
              <a:rPr lang="en-US" sz="600" b="1">
                <a:latin typeface="Arial" charset="0"/>
              </a:rPr>
              <a:t>Metaphase </a:t>
            </a:r>
            <a:br>
              <a:rPr lang="en-US" sz="600" b="1">
                <a:latin typeface="Arial" charset="0"/>
              </a:rPr>
            </a:br>
            <a:r>
              <a:rPr lang="en-US" sz="600" b="1">
                <a:latin typeface="Arial" charset="0"/>
              </a:rPr>
              <a:t>plate</a:t>
            </a:r>
          </a:p>
        </p:txBody>
      </p:sp>
      <p:sp>
        <p:nvSpPr>
          <p:cNvPr id="457775" name="Text Box 47"/>
          <p:cNvSpPr txBox="1">
            <a:spLocks noChangeArrowheads="1"/>
          </p:cNvSpPr>
          <p:nvPr/>
        </p:nvSpPr>
        <p:spPr bwMode="auto">
          <a:xfrm>
            <a:off x="6264275" y="2967038"/>
            <a:ext cx="534988" cy="120650"/>
          </a:xfrm>
          <a:prstGeom prst="rect">
            <a:avLst/>
          </a:prstGeom>
          <a:noFill/>
          <a:ln w="9525">
            <a:noFill/>
            <a:miter lim="800000"/>
            <a:headEnd/>
            <a:tailEnd/>
          </a:ln>
          <a:effectLst/>
        </p:spPr>
        <p:txBody>
          <a:bodyPr wrap="none" lIns="0" tIns="0" rIns="0" bIns="0"/>
          <a:lstStyle/>
          <a:p>
            <a:pPr>
              <a:lnSpc>
                <a:spcPct val="90000"/>
              </a:lnSpc>
            </a:pPr>
            <a:r>
              <a:rPr lang="en-US" sz="800" b="1">
                <a:solidFill>
                  <a:schemeClr val="bg1"/>
                </a:solidFill>
                <a:latin typeface="Arial" charset="0"/>
              </a:rPr>
              <a:t>Anaphase</a:t>
            </a:r>
          </a:p>
        </p:txBody>
      </p:sp>
      <p:sp>
        <p:nvSpPr>
          <p:cNvPr id="457776" name="Text Box 48"/>
          <p:cNvSpPr txBox="1">
            <a:spLocks noChangeArrowheads="1"/>
          </p:cNvSpPr>
          <p:nvPr/>
        </p:nvSpPr>
        <p:spPr bwMode="auto">
          <a:xfrm>
            <a:off x="7267575" y="2967038"/>
            <a:ext cx="1341438" cy="133350"/>
          </a:xfrm>
          <a:prstGeom prst="rect">
            <a:avLst/>
          </a:prstGeom>
          <a:noFill/>
          <a:ln w="9525">
            <a:noFill/>
            <a:miter lim="800000"/>
            <a:headEnd/>
            <a:tailEnd/>
          </a:ln>
          <a:effectLst/>
        </p:spPr>
        <p:txBody>
          <a:bodyPr wrap="none" lIns="0" tIns="0" rIns="0" bIns="0"/>
          <a:lstStyle/>
          <a:p>
            <a:pPr>
              <a:lnSpc>
                <a:spcPct val="90000"/>
              </a:lnSpc>
            </a:pPr>
            <a:r>
              <a:rPr lang="en-US" sz="800" b="1">
                <a:solidFill>
                  <a:schemeClr val="bg1"/>
                </a:solidFill>
                <a:latin typeface="Arial" charset="0"/>
              </a:rPr>
              <a:t>Telophase and Cytokinesis</a:t>
            </a:r>
          </a:p>
        </p:txBody>
      </p:sp>
      <p:sp>
        <p:nvSpPr>
          <p:cNvPr id="457777" name="Text Box 49"/>
          <p:cNvSpPr txBox="1">
            <a:spLocks noChangeArrowheads="1"/>
          </p:cNvSpPr>
          <p:nvPr/>
        </p:nvSpPr>
        <p:spPr bwMode="auto">
          <a:xfrm>
            <a:off x="4619625" y="4630738"/>
            <a:ext cx="300038" cy="88900"/>
          </a:xfrm>
          <a:prstGeom prst="rect">
            <a:avLst/>
          </a:prstGeom>
          <a:noFill/>
          <a:ln w="9525">
            <a:noFill/>
            <a:miter lim="800000"/>
            <a:headEnd/>
            <a:tailEnd/>
          </a:ln>
          <a:effectLst/>
        </p:spPr>
        <p:txBody>
          <a:bodyPr wrap="none" lIns="0" tIns="0" rIns="0" bIns="0"/>
          <a:lstStyle/>
          <a:p>
            <a:pPr>
              <a:lnSpc>
                <a:spcPct val="80000"/>
              </a:lnSpc>
            </a:pPr>
            <a:r>
              <a:rPr lang="en-US" sz="600" b="1">
                <a:latin typeface="Arial" charset="0"/>
              </a:rPr>
              <a:t>Spindle</a:t>
            </a:r>
          </a:p>
        </p:txBody>
      </p:sp>
      <p:sp>
        <p:nvSpPr>
          <p:cNvPr id="457778" name="Text Box 50"/>
          <p:cNvSpPr txBox="1">
            <a:spLocks noChangeArrowheads="1"/>
          </p:cNvSpPr>
          <p:nvPr/>
        </p:nvSpPr>
        <p:spPr bwMode="auto">
          <a:xfrm>
            <a:off x="5184775" y="4624388"/>
            <a:ext cx="623888" cy="158750"/>
          </a:xfrm>
          <a:prstGeom prst="rect">
            <a:avLst/>
          </a:prstGeom>
          <a:noFill/>
          <a:ln w="9525">
            <a:noFill/>
            <a:miter lim="800000"/>
            <a:headEnd/>
            <a:tailEnd/>
          </a:ln>
          <a:effectLst/>
        </p:spPr>
        <p:txBody>
          <a:bodyPr wrap="none" lIns="0" tIns="0" rIns="0" bIns="0"/>
          <a:lstStyle/>
          <a:p>
            <a:pPr>
              <a:lnSpc>
                <a:spcPct val="80000"/>
              </a:lnSpc>
            </a:pPr>
            <a:r>
              <a:rPr lang="en-US" sz="600" b="1">
                <a:latin typeface="Arial" charset="0"/>
              </a:rPr>
              <a:t>Centrosome at</a:t>
            </a:r>
            <a:br>
              <a:rPr lang="en-US" sz="600" b="1">
                <a:latin typeface="Arial" charset="0"/>
              </a:rPr>
            </a:br>
            <a:r>
              <a:rPr lang="en-US" sz="600" b="1">
                <a:latin typeface="Arial" charset="0"/>
              </a:rPr>
              <a:t>one spindle pole</a:t>
            </a:r>
          </a:p>
        </p:txBody>
      </p:sp>
      <p:sp>
        <p:nvSpPr>
          <p:cNvPr id="457779" name="Text Box 51"/>
          <p:cNvSpPr txBox="1">
            <a:spLocks noChangeArrowheads="1"/>
          </p:cNvSpPr>
          <p:nvPr/>
        </p:nvSpPr>
        <p:spPr bwMode="auto">
          <a:xfrm>
            <a:off x="6073775" y="4611688"/>
            <a:ext cx="541338" cy="152400"/>
          </a:xfrm>
          <a:prstGeom prst="rect">
            <a:avLst/>
          </a:prstGeom>
          <a:noFill/>
          <a:ln w="9525">
            <a:noFill/>
            <a:miter lim="800000"/>
            <a:headEnd/>
            <a:tailEnd/>
          </a:ln>
          <a:effectLst/>
        </p:spPr>
        <p:txBody>
          <a:bodyPr wrap="none" lIns="0" tIns="0" rIns="0" bIns="0"/>
          <a:lstStyle/>
          <a:p>
            <a:pPr>
              <a:lnSpc>
                <a:spcPct val="80000"/>
              </a:lnSpc>
            </a:pPr>
            <a:r>
              <a:rPr lang="en-US" sz="600" b="1">
                <a:latin typeface="Arial" charset="0"/>
              </a:rPr>
              <a:t>Daughter</a:t>
            </a:r>
            <a:br>
              <a:rPr lang="en-US" sz="600" b="1">
                <a:latin typeface="Arial" charset="0"/>
              </a:rPr>
            </a:br>
            <a:r>
              <a:rPr lang="en-US" sz="600" b="1">
                <a:latin typeface="Arial" charset="0"/>
              </a:rPr>
              <a:t>chromosomes</a:t>
            </a:r>
          </a:p>
        </p:txBody>
      </p:sp>
      <p:sp>
        <p:nvSpPr>
          <p:cNvPr id="457780" name="Text Box 52"/>
          <p:cNvSpPr txBox="1">
            <a:spLocks noChangeArrowheads="1"/>
          </p:cNvSpPr>
          <p:nvPr/>
        </p:nvSpPr>
        <p:spPr bwMode="auto">
          <a:xfrm>
            <a:off x="7381875" y="3227388"/>
            <a:ext cx="357188" cy="152400"/>
          </a:xfrm>
          <a:prstGeom prst="rect">
            <a:avLst/>
          </a:prstGeom>
          <a:noFill/>
          <a:ln w="9525">
            <a:noFill/>
            <a:miter lim="800000"/>
            <a:headEnd/>
            <a:tailEnd/>
          </a:ln>
          <a:effectLst/>
        </p:spPr>
        <p:txBody>
          <a:bodyPr wrap="none" lIns="0" tIns="0" rIns="0" bIns="0"/>
          <a:lstStyle/>
          <a:p>
            <a:pPr>
              <a:lnSpc>
                <a:spcPct val="80000"/>
              </a:lnSpc>
            </a:pPr>
            <a:r>
              <a:rPr lang="en-US" sz="600" b="1">
                <a:latin typeface="Arial" charset="0"/>
              </a:rPr>
              <a:t>Cleavage</a:t>
            </a:r>
            <a:br>
              <a:rPr lang="en-US" sz="600" b="1">
                <a:latin typeface="Arial" charset="0"/>
              </a:rPr>
            </a:br>
            <a:r>
              <a:rPr lang="en-US" sz="600" b="1">
                <a:latin typeface="Arial" charset="0"/>
              </a:rPr>
              <a:t>furrow</a:t>
            </a:r>
          </a:p>
        </p:txBody>
      </p:sp>
      <p:sp>
        <p:nvSpPr>
          <p:cNvPr id="457781" name="Text Box 53"/>
          <p:cNvSpPr txBox="1">
            <a:spLocks noChangeArrowheads="1"/>
          </p:cNvSpPr>
          <p:nvPr/>
        </p:nvSpPr>
        <p:spPr bwMode="auto">
          <a:xfrm>
            <a:off x="8251825" y="3233738"/>
            <a:ext cx="376238" cy="158750"/>
          </a:xfrm>
          <a:prstGeom prst="rect">
            <a:avLst/>
          </a:prstGeom>
          <a:noFill/>
          <a:ln w="9525">
            <a:noFill/>
            <a:miter lim="800000"/>
            <a:headEnd/>
            <a:tailEnd/>
          </a:ln>
          <a:effectLst/>
        </p:spPr>
        <p:txBody>
          <a:bodyPr wrap="none" lIns="0" tIns="0" rIns="0" bIns="0"/>
          <a:lstStyle/>
          <a:p>
            <a:pPr>
              <a:lnSpc>
                <a:spcPct val="80000"/>
              </a:lnSpc>
            </a:pPr>
            <a:r>
              <a:rPr lang="en-US" sz="600" b="1">
                <a:latin typeface="Arial" charset="0"/>
              </a:rPr>
              <a:t>Nucleolus</a:t>
            </a:r>
            <a:br>
              <a:rPr lang="en-US" sz="600" b="1">
                <a:latin typeface="Arial" charset="0"/>
              </a:rPr>
            </a:br>
            <a:r>
              <a:rPr lang="en-US" sz="600" b="1">
                <a:latin typeface="Arial" charset="0"/>
              </a:rPr>
              <a:t>forming</a:t>
            </a:r>
          </a:p>
        </p:txBody>
      </p:sp>
      <p:sp>
        <p:nvSpPr>
          <p:cNvPr id="457782" name="Text Box 54"/>
          <p:cNvSpPr txBox="1">
            <a:spLocks noChangeArrowheads="1"/>
          </p:cNvSpPr>
          <p:nvPr/>
        </p:nvSpPr>
        <p:spPr bwMode="auto">
          <a:xfrm>
            <a:off x="7362825" y="4560888"/>
            <a:ext cx="350838" cy="215900"/>
          </a:xfrm>
          <a:prstGeom prst="rect">
            <a:avLst/>
          </a:prstGeom>
          <a:noFill/>
          <a:ln w="9525">
            <a:noFill/>
            <a:miter lim="800000"/>
            <a:headEnd/>
            <a:tailEnd/>
          </a:ln>
          <a:effectLst/>
        </p:spPr>
        <p:txBody>
          <a:bodyPr wrap="none" lIns="0" tIns="0" rIns="0" bIns="0"/>
          <a:lstStyle/>
          <a:p>
            <a:pPr>
              <a:lnSpc>
                <a:spcPct val="80000"/>
              </a:lnSpc>
            </a:pPr>
            <a:r>
              <a:rPr lang="en-US" sz="600" b="1">
                <a:latin typeface="Arial" charset="0"/>
              </a:rPr>
              <a:t>Nuclear</a:t>
            </a:r>
            <a:br>
              <a:rPr lang="en-US" sz="600" b="1">
                <a:latin typeface="Arial" charset="0"/>
              </a:rPr>
            </a:br>
            <a:r>
              <a:rPr lang="en-US" sz="600" b="1">
                <a:latin typeface="Arial" charset="0"/>
              </a:rPr>
              <a:t>envelope</a:t>
            </a:r>
            <a:br>
              <a:rPr lang="en-US" sz="600" b="1">
                <a:latin typeface="Arial" charset="0"/>
              </a:rPr>
            </a:br>
            <a:r>
              <a:rPr lang="en-US" sz="600" b="1">
                <a:latin typeface="Arial" charset="0"/>
              </a:rPr>
              <a:t>forming</a:t>
            </a:r>
          </a:p>
        </p:txBody>
      </p:sp>
      <p:sp>
        <p:nvSpPr>
          <p:cNvPr id="457783" name="Line 55"/>
          <p:cNvSpPr>
            <a:spLocks noChangeShapeType="1"/>
          </p:cNvSpPr>
          <p:nvPr/>
        </p:nvSpPr>
        <p:spPr bwMode="auto">
          <a:xfrm>
            <a:off x="5676900" y="3371850"/>
            <a:ext cx="146050" cy="520700"/>
          </a:xfrm>
          <a:prstGeom prst="line">
            <a:avLst/>
          </a:prstGeom>
          <a:noFill/>
          <a:ln w="12700">
            <a:solidFill>
              <a:schemeClr val="tx1"/>
            </a:solidFill>
            <a:round/>
            <a:headEnd/>
            <a:tailEnd/>
          </a:ln>
          <a:effectLst/>
        </p:spPr>
        <p:txBody>
          <a:bodyPr wrap="none" anchor="ctr"/>
          <a:lstStyle/>
          <a:p>
            <a:endParaRPr lang="en-US"/>
          </a:p>
        </p:txBody>
      </p:sp>
      <p:sp>
        <p:nvSpPr>
          <p:cNvPr id="457784" name="Line 56"/>
          <p:cNvSpPr>
            <a:spLocks noChangeShapeType="1"/>
          </p:cNvSpPr>
          <p:nvPr/>
        </p:nvSpPr>
        <p:spPr bwMode="auto">
          <a:xfrm flipH="1">
            <a:off x="4654550" y="4025900"/>
            <a:ext cx="6350" cy="571500"/>
          </a:xfrm>
          <a:prstGeom prst="line">
            <a:avLst/>
          </a:prstGeom>
          <a:noFill/>
          <a:ln w="12700">
            <a:solidFill>
              <a:schemeClr val="tx1"/>
            </a:solidFill>
            <a:round/>
            <a:headEnd/>
            <a:tailEnd/>
          </a:ln>
          <a:effectLst/>
        </p:spPr>
        <p:txBody>
          <a:bodyPr wrap="none" anchor="ctr"/>
          <a:lstStyle/>
          <a:p>
            <a:endParaRPr lang="en-US"/>
          </a:p>
        </p:txBody>
      </p:sp>
      <p:sp>
        <p:nvSpPr>
          <p:cNvPr id="457785" name="Line 57"/>
          <p:cNvSpPr>
            <a:spLocks noChangeShapeType="1"/>
          </p:cNvSpPr>
          <p:nvPr/>
        </p:nvSpPr>
        <p:spPr bwMode="auto">
          <a:xfrm>
            <a:off x="5346700" y="4419600"/>
            <a:ext cx="63500" cy="190500"/>
          </a:xfrm>
          <a:prstGeom prst="line">
            <a:avLst/>
          </a:prstGeom>
          <a:noFill/>
          <a:ln w="12700">
            <a:solidFill>
              <a:schemeClr val="tx1"/>
            </a:solidFill>
            <a:round/>
            <a:headEnd/>
            <a:tailEnd/>
          </a:ln>
          <a:effectLst/>
        </p:spPr>
        <p:txBody>
          <a:bodyPr wrap="none" anchor="ctr"/>
          <a:lstStyle/>
          <a:p>
            <a:endParaRPr lang="en-US"/>
          </a:p>
        </p:txBody>
      </p:sp>
      <p:sp>
        <p:nvSpPr>
          <p:cNvPr id="457786" name="Line 58"/>
          <p:cNvSpPr>
            <a:spLocks noChangeShapeType="1"/>
          </p:cNvSpPr>
          <p:nvPr/>
        </p:nvSpPr>
        <p:spPr bwMode="auto">
          <a:xfrm>
            <a:off x="6172200" y="3771900"/>
            <a:ext cx="6350" cy="831850"/>
          </a:xfrm>
          <a:prstGeom prst="line">
            <a:avLst/>
          </a:prstGeom>
          <a:noFill/>
          <a:ln w="12700">
            <a:solidFill>
              <a:schemeClr val="tx1"/>
            </a:solidFill>
            <a:round/>
            <a:headEnd/>
            <a:tailEnd/>
          </a:ln>
          <a:effectLst/>
        </p:spPr>
        <p:txBody>
          <a:bodyPr wrap="none" anchor="ctr"/>
          <a:lstStyle/>
          <a:p>
            <a:endParaRPr lang="en-US"/>
          </a:p>
        </p:txBody>
      </p:sp>
      <p:sp>
        <p:nvSpPr>
          <p:cNvPr id="457787" name="Line 59"/>
          <p:cNvSpPr>
            <a:spLocks noChangeShapeType="1"/>
          </p:cNvSpPr>
          <p:nvPr/>
        </p:nvSpPr>
        <p:spPr bwMode="auto">
          <a:xfrm flipH="1">
            <a:off x="6178550" y="4057650"/>
            <a:ext cx="44450" cy="546100"/>
          </a:xfrm>
          <a:prstGeom prst="line">
            <a:avLst/>
          </a:prstGeom>
          <a:noFill/>
          <a:ln w="12700">
            <a:solidFill>
              <a:schemeClr val="tx1"/>
            </a:solidFill>
            <a:round/>
            <a:headEnd/>
            <a:tailEnd/>
          </a:ln>
          <a:effectLst/>
        </p:spPr>
        <p:txBody>
          <a:bodyPr wrap="none" anchor="ctr"/>
          <a:lstStyle/>
          <a:p>
            <a:endParaRPr lang="en-US"/>
          </a:p>
        </p:txBody>
      </p:sp>
      <p:sp>
        <p:nvSpPr>
          <p:cNvPr id="457788" name="Line 60"/>
          <p:cNvSpPr>
            <a:spLocks noChangeShapeType="1"/>
          </p:cNvSpPr>
          <p:nvPr/>
        </p:nvSpPr>
        <p:spPr bwMode="auto">
          <a:xfrm>
            <a:off x="7512050" y="3378200"/>
            <a:ext cx="127000" cy="628650"/>
          </a:xfrm>
          <a:prstGeom prst="line">
            <a:avLst/>
          </a:prstGeom>
          <a:noFill/>
          <a:ln w="12700">
            <a:solidFill>
              <a:schemeClr val="tx1"/>
            </a:solidFill>
            <a:round/>
            <a:headEnd/>
            <a:tailEnd/>
          </a:ln>
          <a:effectLst/>
        </p:spPr>
        <p:txBody>
          <a:bodyPr wrap="none" anchor="ctr"/>
          <a:lstStyle/>
          <a:p>
            <a:endParaRPr lang="en-US"/>
          </a:p>
        </p:txBody>
      </p:sp>
      <p:sp>
        <p:nvSpPr>
          <p:cNvPr id="457789" name="Line 61"/>
          <p:cNvSpPr>
            <a:spLocks noChangeShapeType="1"/>
          </p:cNvSpPr>
          <p:nvPr/>
        </p:nvSpPr>
        <p:spPr bwMode="auto">
          <a:xfrm flipH="1">
            <a:off x="8026400" y="3390900"/>
            <a:ext cx="311150" cy="273050"/>
          </a:xfrm>
          <a:prstGeom prst="line">
            <a:avLst/>
          </a:prstGeom>
          <a:noFill/>
          <a:ln w="12700">
            <a:solidFill>
              <a:schemeClr val="tx1"/>
            </a:solidFill>
            <a:round/>
            <a:headEnd/>
            <a:tailEnd/>
          </a:ln>
          <a:effectLst/>
        </p:spPr>
        <p:txBody>
          <a:bodyPr wrap="none" anchor="ctr"/>
          <a:lstStyle/>
          <a:p>
            <a:endParaRPr lang="en-US"/>
          </a:p>
        </p:txBody>
      </p:sp>
      <p:sp>
        <p:nvSpPr>
          <p:cNvPr id="457790" name="Line 62"/>
          <p:cNvSpPr>
            <a:spLocks noChangeShapeType="1"/>
          </p:cNvSpPr>
          <p:nvPr/>
        </p:nvSpPr>
        <p:spPr bwMode="auto">
          <a:xfrm flipH="1">
            <a:off x="7664450" y="4330700"/>
            <a:ext cx="50800" cy="203200"/>
          </a:xfrm>
          <a:prstGeom prst="line">
            <a:avLst/>
          </a:prstGeom>
          <a:noFill/>
          <a:ln w="12700">
            <a:solidFill>
              <a:schemeClr val="tx1"/>
            </a:solidFill>
            <a:round/>
            <a:headEnd/>
            <a:tailEnd/>
          </a:ln>
          <a:effectLst/>
        </p:spPr>
        <p:txBody>
          <a:bodyPr wrap="none" anchor="ctr"/>
          <a:lstStyle/>
          <a:p>
            <a:endParaRPr lang="en-US"/>
          </a:p>
        </p:txBody>
      </p:sp>
      <p:sp>
        <p:nvSpPr>
          <p:cNvPr id="457791" name="Line 63"/>
          <p:cNvSpPr>
            <a:spLocks noChangeShapeType="1"/>
          </p:cNvSpPr>
          <p:nvPr/>
        </p:nvSpPr>
        <p:spPr bwMode="auto">
          <a:xfrm flipH="1">
            <a:off x="7664450" y="4413250"/>
            <a:ext cx="139700" cy="127000"/>
          </a:xfrm>
          <a:prstGeom prst="line">
            <a:avLst/>
          </a:prstGeom>
          <a:noFill/>
          <a:ln w="12700">
            <a:solidFill>
              <a:schemeClr val="tx1"/>
            </a:solidFill>
            <a:round/>
            <a:headEnd/>
            <a:tailEnd/>
          </a:ln>
          <a:effectLst/>
        </p:spPr>
        <p:txBody>
          <a:bodyPr wrap="none" anchor="ctr"/>
          <a:lstStyle/>
          <a:p>
            <a:endParaRPr lang="en-US"/>
          </a:p>
        </p:txBody>
      </p:sp>
      <p:sp>
        <p:nvSpPr>
          <p:cNvPr id="457792" name="AutoShape 64"/>
          <p:cNvSpPr>
            <a:spLocks/>
          </p:cNvSpPr>
          <p:nvPr/>
        </p:nvSpPr>
        <p:spPr bwMode="auto">
          <a:xfrm rot="-452261">
            <a:off x="4649788" y="3494088"/>
            <a:ext cx="87312" cy="1058862"/>
          </a:xfrm>
          <a:prstGeom prst="leftBrace">
            <a:avLst>
              <a:gd name="adj1" fmla="val 101061"/>
              <a:gd name="adj2" fmla="val 50000"/>
            </a:avLst>
          </a:prstGeom>
          <a:noFill/>
          <a:ln w="12700">
            <a:solidFill>
              <a:schemeClr val="tx1"/>
            </a:solidFill>
            <a:round/>
            <a:headEnd/>
            <a:tailEnd/>
          </a:ln>
          <a:effectLst/>
        </p:spPr>
        <p:txBody>
          <a:bodyPr wrap="none" anchor="ctr"/>
          <a:lstStyle/>
          <a:p>
            <a:endParaRPr lang="en-US"/>
          </a:p>
        </p:txBody>
      </p:sp>
      <p:sp>
        <p:nvSpPr>
          <p:cNvPr id="457793" name="Text Box 65"/>
          <p:cNvSpPr txBox="1">
            <a:spLocks noChangeArrowheads="1"/>
          </p:cNvSpPr>
          <p:nvPr/>
        </p:nvSpPr>
        <p:spPr bwMode="auto">
          <a:xfrm rot="-5400000">
            <a:off x="8500269" y="2705894"/>
            <a:ext cx="223838" cy="82550"/>
          </a:xfrm>
          <a:prstGeom prst="rect">
            <a:avLst/>
          </a:prstGeom>
          <a:noFill/>
          <a:ln w="9525">
            <a:noFill/>
            <a:miter lim="800000"/>
            <a:headEnd/>
            <a:tailEnd/>
          </a:ln>
          <a:effectLst/>
        </p:spPr>
        <p:txBody>
          <a:bodyPr wrap="none" lIns="0" tIns="0" rIns="0" bIns="0"/>
          <a:lstStyle/>
          <a:p>
            <a:pPr>
              <a:lnSpc>
                <a:spcPct val="80000"/>
              </a:lnSpc>
            </a:pPr>
            <a:r>
              <a:rPr lang="en-US" sz="600" b="1">
                <a:latin typeface="Arial" charset="0"/>
              </a:rPr>
              <a:t>10 </a:t>
            </a:r>
            <a:r>
              <a:rPr lang="en-US" sz="600" b="1">
                <a:latin typeface="Arial" charset="0"/>
                <a:sym typeface="Symbol" pitchFamily="84" charset="2"/>
              </a:rPr>
              <a:t></a:t>
            </a:r>
            <a:r>
              <a:rPr lang="en-US" sz="600" b="1">
                <a:latin typeface="Arial" charset="0"/>
              </a:rPr>
              <a:t>m</a:t>
            </a:r>
          </a:p>
        </p:txBody>
      </p:sp>
      <p:sp>
        <p:nvSpPr>
          <p:cNvPr id="457794" name="Line 66"/>
          <p:cNvSpPr>
            <a:spLocks noChangeShapeType="1"/>
          </p:cNvSpPr>
          <p:nvPr/>
        </p:nvSpPr>
        <p:spPr bwMode="auto">
          <a:xfrm>
            <a:off x="8509000" y="2578100"/>
            <a:ext cx="50800" cy="0"/>
          </a:xfrm>
          <a:prstGeom prst="line">
            <a:avLst/>
          </a:prstGeom>
          <a:noFill/>
          <a:ln w="12700">
            <a:solidFill>
              <a:schemeClr val="tx1"/>
            </a:solidFill>
            <a:round/>
            <a:headEnd/>
            <a:tailEnd/>
          </a:ln>
          <a:effectLst/>
        </p:spPr>
        <p:txBody>
          <a:bodyPr wrap="none" anchor="ctr"/>
          <a:lstStyle/>
          <a:p>
            <a:endParaRPr lang="en-US"/>
          </a:p>
        </p:txBody>
      </p:sp>
      <p:sp>
        <p:nvSpPr>
          <p:cNvPr id="457795" name="Line 67"/>
          <p:cNvSpPr>
            <a:spLocks noChangeShapeType="1"/>
          </p:cNvSpPr>
          <p:nvPr/>
        </p:nvSpPr>
        <p:spPr bwMode="auto">
          <a:xfrm flipV="1">
            <a:off x="8509000" y="2882900"/>
            <a:ext cx="50800" cy="0"/>
          </a:xfrm>
          <a:prstGeom prst="line">
            <a:avLst/>
          </a:prstGeom>
          <a:noFill/>
          <a:ln w="12700">
            <a:solidFill>
              <a:schemeClr val="tx1"/>
            </a:solidFill>
            <a:round/>
            <a:headEnd/>
            <a:tailEnd/>
          </a:ln>
          <a:effectLst/>
        </p:spPr>
        <p:txBody>
          <a:bodyPr wrap="none" anchor="ctr"/>
          <a:lstStyle/>
          <a:p>
            <a:endParaRPr lang="en-US"/>
          </a:p>
        </p:txBody>
      </p:sp>
      <p:sp>
        <p:nvSpPr>
          <p:cNvPr id="457797" name="Line 69"/>
          <p:cNvSpPr>
            <a:spLocks noChangeShapeType="1"/>
          </p:cNvSpPr>
          <p:nvPr/>
        </p:nvSpPr>
        <p:spPr bwMode="auto">
          <a:xfrm>
            <a:off x="8534400" y="2571750"/>
            <a:ext cx="0" cy="304800"/>
          </a:xfrm>
          <a:prstGeom prst="line">
            <a:avLst/>
          </a:prstGeom>
          <a:noFill/>
          <a:ln w="12700">
            <a:solidFill>
              <a:schemeClr val="tx1"/>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2596" name="Picture 52" descr="12_10_Cytokinesis-U"/>
          <p:cNvPicPr>
            <a:picLocks noChangeAspect="1" noChangeArrowheads="1"/>
          </p:cNvPicPr>
          <p:nvPr/>
        </p:nvPicPr>
        <p:blipFill>
          <a:blip r:embed="rId3" cstate="print"/>
          <a:srcRect/>
          <a:stretch>
            <a:fillRect/>
          </a:stretch>
        </p:blipFill>
        <p:spPr bwMode="auto">
          <a:xfrm>
            <a:off x="296863" y="690563"/>
            <a:ext cx="8548687" cy="5475287"/>
          </a:xfrm>
          <a:prstGeom prst="rect">
            <a:avLst/>
          </a:prstGeom>
          <a:noFill/>
        </p:spPr>
      </p:pic>
      <p:sp>
        <p:nvSpPr>
          <p:cNvPr id="492547" name="Rectangle 3"/>
          <p:cNvSpPr>
            <a:spLocks noGrp="1" noChangeArrowheads="1"/>
          </p:cNvSpPr>
          <p:nvPr>
            <p:ph type="ctrTitle"/>
          </p:nvPr>
        </p:nvSpPr>
        <p:spPr bwMode="auto">
          <a:xfrm>
            <a:off x="152400" y="0"/>
            <a:ext cx="1981200" cy="304800"/>
          </a:xfrm>
          <a:noFill/>
          <a:ln w="3175">
            <a:miter lim="800000"/>
            <a:headEnd/>
            <a:tailEnd/>
          </a:ln>
        </p:spPr>
        <p:txBody>
          <a:bodyPr vert="horz" wrap="square" lIns="91440" tIns="45720" rIns="91440" bIns="45720" numCol="1" anchor="t" anchorCtr="0" compatLnSpc="1">
            <a:prstTxWarp prst="textNoShape">
              <a:avLst/>
            </a:prstTxWarp>
          </a:bodyPr>
          <a:lstStyle/>
          <a:p>
            <a:pPr algn="l"/>
            <a:r>
              <a:rPr lang="en-US" sz="1200">
                <a:latin typeface="Arial" charset="0"/>
              </a:rPr>
              <a:t>Figure 12.10</a:t>
            </a:r>
          </a:p>
        </p:txBody>
      </p:sp>
      <p:sp>
        <p:nvSpPr>
          <p:cNvPr id="492548" name="Text Box 4"/>
          <p:cNvSpPr txBox="1">
            <a:spLocks noChangeArrowheads="1"/>
          </p:cNvSpPr>
          <p:nvPr/>
        </p:nvSpPr>
        <p:spPr bwMode="auto">
          <a:xfrm>
            <a:off x="433388" y="795338"/>
            <a:ext cx="2938462" cy="290512"/>
          </a:xfrm>
          <a:prstGeom prst="rect">
            <a:avLst/>
          </a:prstGeom>
          <a:noFill/>
          <a:ln w="9525">
            <a:noFill/>
            <a:miter lim="800000"/>
            <a:headEnd/>
            <a:tailEnd/>
          </a:ln>
          <a:effectLst/>
        </p:spPr>
        <p:txBody>
          <a:bodyPr wrap="none" lIns="0" tIns="0" rIns="0" bIns="0"/>
          <a:lstStyle/>
          <a:p>
            <a:pPr>
              <a:lnSpc>
                <a:spcPct val="90000"/>
              </a:lnSpc>
            </a:pPr>
            <a:r>
              <a:rPr lang="en-US" sz="1300" b="1">
                <a:latin typeface="Arial" charset="0"/>
              </a:rPr>
              <a:t>(a) Cleavage of an animal cell (SEM)</a:t>
            </a:r>
          </a:p>
        </p:txBody>
      </p:sp>
      <p:sp>
        <p:nvSpPr>
          <p:cNvPr id="492560" name="Text Box 16"/>
          <p:cNvSpPr txBox="1">
            <a:spLocks noChangeArrowheads="1"/>
          </p:cNvSpPr>
          <p:nvPr/>
        </p:nvSpPr>
        <p:spPr bwMode="auto">
          <a:xfrm>
            <a:off x="4897438" y="812800"/>
            <a:ext cx="3454400" cy="238125"/>
          </a:xfrm>
          <a:prstGeom prst="rect">
            <a:avLst/>
          </a:prstGeom>
          <a:noFill/>
          <a:ln w="9525">
            <a:noFill/>
            <a:miter lim="800000"/>
            <a:headEnd/>
            <a:tailEnd/>
          </a:ln>
          <a:effectLst/>
        </p:spPr>
        <p:txBody>
          <a:bodyPr wrap="none" lIns="0" tIns="0" rIns="0" bIns="0"/>
          <a:lstStyle/>
          <a:p>
            <a:pPr>
              <a:lnSpc>
                <a:spcPct val="90000"/>
              </a:lnSpc>
            </a:pPr>
            <a:r>
              <a:rPr lang="en-US" sz="1300" b="1">
                <a:latin typeface="Arial" charset="0"/>
              </a:rPr>
              <a:t>(b) Cell plate formation in a plant cell (TEM)</a:t>
            </a:r>
          </a:p>
        </p:txBody>
      </p:sp>
      <p:sp>
        <p:nvSpPr>
          <p:cNvPr id="492561" name="Text Box 17"/>
          <p:cNvSpPr txBox="1">
            <a:spLocks noChangeArrowheads="1"/>
          </p:cNvSpPr>
          <p:nvPr/>
        </p:nvSpPr>
        <p:spPr bwMode="auto">
          <a:xfrm>
            <a:off x="571500" y="3540125"/>
            <a:ext cx="1363663" cy="223838"/>
          </a:xfrm>
          <a:prstGeom prst="rect">
            <a:avLst/>
          </a:prstGeom>
          <a:noFill/>
          <a:ln w="9525">
            <a:noFill/>
            <a:miter lim="800000"/>
            <a:headEnd/>
            <a:tailEnd/>
          </a:ln>
          <a:effectLst/>
        </p:spPr>
        <p:txBody>
          <a:bodyPr wrap="none" lIns="0" tIns="0" rIns="0" bIns="0"/>
          <a:lstStyle/>
          <a:p>
            <a:pPr>
              <a:lnSpc>
                <a:spcPct val="90000"/>
              </a:lnSpc>
            </a:pPr>
            <a:r>
              <a:rPr lang="en-US" sz="1300" b="1">
                <a:latin typeface="Arial" charset="0"/>
              </a:rPr>
              <a:t>Cleavage furrow</a:t>
            </a:r>
          </a:p>
        </p:txBody>
      </p:sp>
      <p:sp>
        <p:nvSpPr>
          <p:cNvPr id="492562" name="Text Box 18"/>
          <p:cNvSpPr txBox="1">
            <a:spLocks noChangeArrowheads="1"/>
          </p:cNvSpPr>
          <p:nvPr/>
        </p:nvSpPr>
        <p:spPr bwMode="auto">
          <a:xfrm>
            <a:off x="571500" y="5273675"/>
            <a:ext cx="1455738" cy="369888"/>
          </a:xfrm>
          <a:prstGeom prst="rect">
            <a:avLst/>
          </a:prstGeom>
          <a:noFill/>
          <a:ln w="9525">
            <a:noFill/>
            <a:miter lim="800000"/>
            <a:headEnd/>
            <a:tailEnd/>
          </a:ln>
          <a:effectLst/>
        </p:spPr>
        <p:txBody>
          <a:bodyPr wrap="none" lIns="0" tIns="0" rIns="0" bIns="0"/>
          <a:lstStyle/>
          <a:p>
            <a:pPr>
              <a:lnSpc>
                <a:spcPct val="90000"/>
              </a:lnSpc>
            </a:pPr>
            <a:r>
              <a:rPr lang="en-US" sz="1300" b="1">
                <a:latin typeface="Arial" charset="0"/>
              </a:rPr>
              <a:t>Contractile ring of</a:t>
            </a:r>
            <a:br>
              <a:rPr lang="en-US" sz="1300" b="1">
                <a:latin typeface="Arial" charset="0"/>
              </a:rPr>
            </a:br>
            <a:r>
              <a:rPr lang="en-US" sz="1300" b="1">
                <a:latin typeface="Arial" charset="0"/>
              </a:rPr>
              <a:t>microfilaments</a:t>
            </a:r>
          </a:p>
        </p:txBody>
      </p:sp>
      <p:sp>
        <p:nvSpPr>
          <p:cNvPr id="492563" name="Text Box 19"/>
          <p:cNvSpPr txBox="1">
            <a:spLocks noChangeArrowheads="1"/>
          </p:cNvSpPr>
          <p:nvPr/>
        </p:nvSpPr>
        <p:spPr bwMode="auto">
          <a:xfrm>
            <a:off x="2765425" y="5259388"/>
            <a:ext cx="1219200" cy="236537"/>
          </a:xfrm>
          <a:prstGeom prst="rect">
            <a:avLst/>
          </a:prstGeom>
          <a:noFill/>
          <a:ln w="9525">
            <a:noFill/>
            <a:miter lim="800000"/>
            <a:headEnd/>
            <a:tailEnd/>
          </a:ln>
          <a:effectLst/>
        </p:spPr>
        <p:txBody>
          <a:bodyPr wrap="none" lIns="0" tIns="0" rIns="0" bIns="0"/>
          <a:lstStyle/>
          <a:p>
            <a:pPr>
              <a:lnSpc>
                <a:spcPct val="90000"/>
              </a:lnSpc>
            </a:pPr>
            <a:r>
              <a:rPr lang="en-US" sz="1300" b="1">
                <a:latin typeface="Arial" charset="0"/>
              </a:rPr>
              <a:t>Daughter cells</a:t>
            </a:r>
          </a:p>
        </p:txBody>
      </p:sp>
      <p:sp>
        <p:nvSpPr>
          <p:cNvPr id="492564" name="Line 20"/>
          <p:cNvSpPr>
            <a:spLocks noChangeShapeType="1"/>
          </p:cNvSpPr>
          <p:nvPr/>
        </p:nvSpPr>
        <p:spPr bwMode="auto">
          <a:xfrm flipH="1">
            <a:off x="925513" y="2500313"/>
            <a:ext cx="1125537" cy="1031875"/>
          </a:xfrm>
          <a:prstGeom prst="line">
            <a:avLst/>
          </a:prstGeom>
          <a:noFill/>
          <a:ln w="25400">
            <a:solidFill>
              <a:schemeClr val="bg1"/>
            </a:solidFill>
            <a:round/>
            <a:headEnd/>
            <a:tailEnd/>
          </a:ln>
          <a:effectLst/>
        </p:spPr>
        <p:txBody>
          <a:bodyPr wrap="none" anchor="ctr"/>
          <a:lstStyle/>
          <a:p>
            <a:endParaRPr lang="en-US"/>
          </a:p>
        </p:txBody>
      </p:sp>
      <p:sp>
        <p:nvSpPr>
          <p:cNvPr id="492565" name="Line 21"/>
          <p:cNvSpPr>
            <a:spLocks noChangeShapeType="1"/>
          </p:cNvSpPr>
          <p:nvPr/>
        </p:nvSpPr>
        <p:spPr bwMode="auto">
          <a:xfrm flipH="1">
            <a:off x="944563" y="2479675"/>
            <a:ext cx="1125537" cy="1031875"/>
          </a:xfrm>
          <a:prstGeom prst="line">
            <a:avLst/>
          </a:prstGeom>
          <a:noFill/>
          <a:ln w="12700">
            <a:solidFill>
              <a:schemeClr val="tx1"/>
            </a:solidFill>
            <a:round/>
            <a:headEnd/>
            <a:tailEnd/>
          </a:ln>
          <a:effectLst/>
        </p:spPr>
        <p:txBody>
          <a:bodyPr wrap="none" anchor="ctr"/>
          <a:lstStyle/>
          <a:p>
            <a:endParaRPr lang="en-US"/>
          </a:p>
        </p:txBody>
      </p:sp>
      <p:sp>
        <p:nvSpPr>
          <p:cNvPr id="492566" name="Line 22"/>
          <p:cNvSpPr>
            <a:spLocks noChangeShapeType="1"/>
          </p:cNvSpPr>
          <p:nvPr/>
        </p:nvSpPr>
        <p:spPr bwMode="auto">
          <a:xfrm>
            <a:off x="939800" y="3717925"/>
            <a:ext cx="342900" cy="449263"/>
          </a:xfrm>
          <a:prstGeom prst="line">
            <a:avLst/>
          </a:prstGeom>
          <a:noFill/>
          <a:ln w="12700">
            <a:solidFill>
              <a:schemeClr val="tx1"/>
            </a:solidFill>
            <a:round/>
            <a:headEnd/>
            <a:tailEnd/>
          </a:ln>
          <a:effectLst/>
        </p:spPr>
        <p:txBody>
          <a:bodyPr wrap="none" anchor="ctr"/>
          <a:lstStyle/>
          <a:p>
            <a:endParaRPr lang="en-US"/>
          </a:p>
        </p:txBody>
      </p:sp>
      <p:sp>
        <p:nvSpPr>
          <p:cNvPr id="492567" name="Line 23"/>
          <p:cNvSpPr>
            <a:spLocks noChangeShapeType="1"/>
          </p:cNvSpPr>
          <p:nvPr/>
        </p:nvSpPr>
        <p:spPr bwMode="auto">
          <a:xfrm flipH="1">
            <a:off x="635000" y="4537075"/>
            <a:ext cx="555625" cy="714375"/>
          </a:xfrm>
          <a:prstGeom prst="line">
            <a:avLst/>
          </a:prstGeom>
          <a:noFill/>
          <a:ln w="12700">
            <a:solidFill>
              <a:schemeClr val="tx1"/>
            </a:solidFill>
            <a:round/>
            <a:headEnd/>
            <a:tailEnd/>
          </a:ln>
          <a:effectLst/>
        </p:spPr>
        <p:txBody>
          <a:bodyPr wrap="none" anchor="ctr"/>
          <a:lstStyle/>
          <a:p>
            <a:endParaRPr lang="en-US"/>
          </a:p>
        </p:txBody>
      </p:sp>
      <p:sp>
        <p:nvSpPr>
          <p:cNvPr id="492568" name="Line 24"/>
          <p:cNvSpPr>
            <a:spLocks noChangeShapeType="1"/>
          </p:cNvSpPr>
          <p:nvPr/>
        </p:nvSpPr>
        <p:spPr bwMode="auto">
          <a:xfrm>
            <a:off x="2897188" y="4775200"/>
            <a:ext cx="409575" cy="450850"/>
          </a:xfrm>
          <a:prstGeom prst="line">
            <a:avLst/>
          </a:prstGeom>
          <a:noFill/>
          <a:ln w="12700">
            <a:solidFill>
              <a:schemeClr val="tx1"/>
            </a:solidFill>
            <a:round/>
            <a:headEnd/>
            <a:tailEnd/>
          </a:ln>
          <a:effectLst/>
        </p:spPr>
        <p:txBody>
          <a:bodyPr wrap="none" anchor="ctr"/>
          <a:lstStyle/>
          <a:p>
            <a:endParaRPr lang="en-US"/>
          </a:p>
        </p:txBody>
      </p:sp>
      <p:sp>
        <p:nvSpPr>
          <p:cNvPr id="492569" name="Line 25"/>
          <p:cNvSpPr>
            <a:spLocks noChangeShapeType="1"/>
          </p:cNvSpPr>
          <p:nvPr/>
        </p:nvSpPr>
        <p:spPr bwMode="auto">
          <a:xfrm flipH="1">
            <a:off x="3306763" y="4775200"/>
            <a:ext cx="357187" cy="463550"/>
          </a:xfrm>
          <a:prstGeom prst="line">
            <a:avLst/>
          </a:prstGeom>
          <a:noFill/>
          <a:ln w="12700">
            <a:solidFill>
              <a:schemeClr val="tx1"/>
            </a:solidFill>
            <a:round/>
            <a:headEnd/>
            <a:tailEnd/>
          </a:ln>
          <a:effectLst/>
        </p:spPr>
        <p:txBody>
          <a:bodyPr wrap="none" anchor="ctr"/>
          <a:lstStyle/>
          <a:p>
            <a:endParaRPr lang="en-US"/>
          </a:p>
        </p:txBody>
      </p:sp>
      <p:sp>
        <p:nvSpPr>
          <p:cNvPr id="492570" name="Line 26"/>
          <p:cNvSpPr>
            <a:spLocks noChangeShapeType="1"/>
          </p:cNvSpPr>
          <p:nvPr/>
        </p:nvSpPr>
        <p:spPr bwMode="auto">
          <a:xfrm>
            <a:off x="3135313" y="3268663"/>
            <a:ext cx="0" cy="77787"/>
          </a:xfrm>
          <a:prstGeom prst="line">
            <a:avLst/>
          </a:prstGeom>
          <a:noFill/>
          <a:ln w="12700">
            <a:solidFill>
              <a:schemeClr val="tx1"/>
            </a:solidFill>
            <a:round/>
            <a:headEnd/>
            <a:tailEnd/>
          </a:ln>
          <a:effectLst/>
        </p:spPr>
        <p:txBody>
          <a:bodyPr wrap="none" anchor="ctr"/>
          <a:lstStyle/>
          <a:p>
            <a:endParaRPr lang="en-US"/>
          </a:p>
        </p:txBody>
      </p:sp>
      <p:sp>
        <p:nvSpPr>
          <p:cNvPr id="492571" name="Line 27"/>
          <p:cNvSpPr>
            <a:spLocks noChangeShapeType="1"/>
          </p:cNvSpPr>
          <p:nvPr/>
        </p:nvSpPr>
        <p:spPr bwMode="auto">
          <a:xfrm flipH="1">
            <a:off x="3544888" y="3267075"/>
            <a:ext cx="0" cy="87313"/>
          </a:xfrm>
          <a:prstGeom prst="line">
            <a:avLst/>
          </a:prstGeom>
          <a:noFill/>
          <a:ln w="12700">
            <a:solidFill>
              <a:schemeClr val="tx1"/>
            </a:solidFill>
            <a:round/>
            <a:headEnd/>
            <a:tailEnd/>
          </a:ln>
          <a:effectLst/>
        </p:spPr>
        <p:txBody>
          <a:bodyPr wrap="none" anchor="ctr"/>
          <a:lstStyle/>
          <a:p>
            <a:endParaRPr lang="en-US"/>
          </a:p>
        </p:txBody>
      </p:sp>
      <p:sp>
        <p:nvSpPr>
          <p:cNvPr id="492572" name="Line 28"/>
          <p:cNvSpPr>
            <a:spLocks noChangeShapeType="1"/>
          </p:cNvSpPr>
          <p:nvPr/>
        </p:nvSpPr>
        <p:spPr bwMode="auto">
          <a:xfrm>
            <a:off x="3135313" y="3306763"/>
            <a:ext cx="409575" cy="0"/>
          </a:xfrm>
          <a:prstGeom prst="line">
            <a:avLst/>
          </a:prstGeom>
          <a:noFill/>
          <a:ln w="12700">
            <a:solidFill>
              <a:schemeClr val="tx1"/>
            </a:solidFill>
            <a:round/>
            <a:headEnd/>
            <a:tailEnd/>
          </a:ln>
          <a:effectLst/>
        </p:spPr>
        <p:txBody>
          <a:bodyPr wrap="none" anchor="ctr"/>
          <a:lstStyle/>
          <a:p>
            <a:endParaRPr lang="en-US"/>
          </a:p>
        </p:txBody>
      </p:sp>
      <p:sp>
        <p:nvSpPr>
          <p:cNvPr id="492574" name="Text Box 30"/>
          <p:cNvSpPr txBox="1">
            <a:spLocks noChangeArrowheads="1"/>
          </p:cNvSpPr>
          <p:nvPr/>
        </p:nvSpPr>
        <p:spPr bwMode="auto">
          <a:xfrm>
            <a:off x="4875213" y="3519488"/>
            <a:ext cx="741362" cy="608012"/>
          </a:xfrm>
          <a:prstGeom prst="rect">
            <a:avLst/>
          </a:prstGeom>
          <a:noFill/>
          <a:ln w="9525">
            <a:noFill/>
            <a:miter lim="800000"/>
            <a:headEnd/>
            <a:tailEnd/>
          </a:ln>
          <a:effectLst/>
        </p:spPr>
        <p:txBody>
          <a:bodyPr wrap="none" lIns="0" tIns="0" rIns="0" bIns="0"/>
          <a:lstStyle/>
          <a:p>
            <a:pPr>
              <a:lnSpc>
                <a:spcPct val="90000"/>
              </a:lnSpc>
            </a:pPr>
            <a:r>
              <a:rPr lang="en-US" sz="1300" b="1">
                <a:latin typeface="Arial" charset="0"/>
              </a:rPr>
              <a:t>Vesicles</a:t>
            </a:r>
            <a:br>
              <a:rPr lang="en-US" sz="1300" b="1">
                <a:latin typeface="Arial" charset="0"/>
              </a:rPr>
            </a:br>
            <a:r>
              <a:rPr lang="en-US" sz="1300" b="1">
                <a:latin typeface="Arial" charset="0"/>
              </a:rPr>
              <a:t>forming</a:t>
            </a:r>
            <a:br>
              <a:rPr lang="en-US" sz="1300" b="1">
                <a:latin typeface="Arial" charset="0"/>
              </a:rPr>
            </a:br>
            <a:r>
              <a:rPr lang="en-US" sz="1300" b="1">
                <a:latin typeface="Arial" charset="0"/>
              </a:rPr>
              <a:t>cell plate</a:t>
            </a:r>
          </a:p>
        </p:txBody>
      </p:sp>
      <p:sp>
        <p:nvSpPr>
          <p:cNvPr id="492575" name="Text Box 31"/>
          <p:cNvSpPr txBox="1">
            <a:spLocks noChangeArrowheads="1"/>
          </p:cNvSpPr>
          <p:nvPr/>
        </p:nvSpPr>
        <p:spPr bwMode="auto">
          <a:xfrm>
            <a:off x="5789613" y="3573463"/>
            <a:ext cx="1455737" cy="211137"/>
          </a:xfrm>
          <a:prstGeom prst="rect">
            <a:avLst/>
          </a:prstGeom>
          <a:noFill/>
          <a:ln w="9525">
            <a:noFill/>
            <a:miter lim="800000"/>
            <a:headEnd/>
            <a:tailEnd/>
          </a:ln>
          <a:effectLst/>
        </p:spPr>
        <p:txBody>
          <a:bodyPr wrap="none" lIns="0" tIns="0" rIns="0" bIns="0"/>
          <a:lstStyle/>
          <a:p>
            <a:pPr>
              <a:lnSpc>
                <a:spcPct val="90000"/>
              </a:lnSpc>
            </a:pPr>
            <a:r>
              <a:rPr lang="en-US" sz="1300" b="1">
                <a:latin typeface="Arial" charset="0"/>
              </a:rPr>
              <a:t>Wall of parent cell</a:t>
            </a:r>
          </a:p>
        </p:txBody>
      </p:sp>
      <p:sp>
        <p:nvSpPr>
          <p:cNvPr id="492576" name="Text Box 32"/>
          <p:cNvSpPr txBox="1">
            <a:spLocks noChangeArrowheads="1"/>
          </p:cNvSpPr>
          <p:nvPr/>
        </p:nvSpPr>
        <p:spPr bwMode="auto">
          <a:xfrm>
            <a:off x="6503988" y="3890963"/>
            <a:ext cx="755650" cy="184150"/>
          </a:xfrm>
          <a:prstGeom prst="rect">
            <a:avLst/>
          </a:prstGeom>
          <a:noFill/>
          <a:ln w="9525">
            <a:noFill/>
            <a:miter lim="800000"/>
            <a:headEnd/>
            <a:tailEnd/>
          </a:ln>
          <a:effectLst/>
        </p:spPr>
        <p:txBody>
          <a:bodyPr wrap="none" lIns="0" tIns="0" rIns="0" bIns="0"/>
          <a:lstStyle/>
          <a:p>
            <a:pPr>
              <a:lnSpc>
                <a:spcPct val="90000"/>
              </a:lnSpc>
            </a:pPr>
            <a:r>
              <a:rPr lang="en-US" sz="1300" b="1">
                <a:latin typeface="Arial" charset="0"/>
              </a:rPr>
              <a:t>Cell plate</a:t>
            </a:r>
          </a:p>
        </p:txBody>
      </p:sp>
      <p:sp>
        <p:nvSpPr>
          <p:cNvPr id="492577" name="Text Box 33"/>
          <p:cNvSpPr txBox="1">
            <a:spLocks noChangeArrowheads="1"/>
          </p:cNvSpPr>
          <p:nvPr/>
        </p:nvSpPr>
        <p:spPr bwMode="auto">
          <a:xfrm>
            <a:off x="7589838" y="3889375"/>
            <a:ext cx="1073150" cy="198438"/>
          </a:xfrm>
          <a:prstGeom prst="rect">
            <a:avLst/>
          </a:prstGeom>
          <a:noFill/>
          <a:ln w="9525">
            <a:noFill/>
            <a:miter lim="800000"/>
            <a:headEnd/>
            <a:tailEnd/>
          </a:ln>
          <a:effectLst/>
        </p:spPr>
        <p:txBody>
          <a:bodyPr wrap="none" lIns="0" tIns="0" rIns="0" bIns="0"/>
          <a:lstStyle/>
          <a:p>
            <a:pPr>
              <a:lnSpc>
                <a:spcPct val="90000"/>
              </a:lnSpc>
            </a:pPr>
            <a:r>
              <a:rPr lang="en-US" sz="1300" b="1">
                <a:latin typeface="Arial" charset="0"/>
              </a:rPr>
              <a:t>New cell wall</a:t>
            </a:r>
          </a:p>
        </p:txBody>
      </p:sp>
      <p:sp>
        <p:nvSpPr>
          <p:cNvPr id="492578" name="Text Box 34"/>
          <p:cNvSpPr txBox="1">
            <a:spLocks noChangeArrowheads="1"/>
          </p:cNvSpPr>
          <p:nvPr/>
        </p:nvSpPr>
        <p:spPr bwMode="auto">
          <a:xfrm>
            <a:off x="7534275" y="5716588"/>
            <a:ext cx="1219200" cy="236537"/>
          </a:xfrm>
          <a:prstGeom prst="rect">
            <a:avLst/>
          </a:prstGeom>
          <a:noFill/>
          <a:ln w="9525">
            <a:noFill/>
            <a:miter lim="800000"/>
            <a:headEnd/>
            <a:tailEnd/>
          </a:ln>
          <a:effectLst/>
        </p:spPr>
        <p:txBody>
          <a:bodyPr wrap="none" lIns="0" tIns="0" rIns="0" bIns="0"/>
          <a:lstStyle/>
          <a:p>
            <a:pPr>
              <a:lnSpc>
                <a:spcPct val="90000"/>
              </a:lnSpc>
            </a:pPr>
            <a:r>
              <a:rPr lang="en-US" sz="1300" b="1">
                <a:latin typeface="Arial" charset="0"/>
              </a:rPr>
              <a:t>Daughter cells</a:t>
            </a:r>
          </a:p>
        </p:txBody>
      </p:sp>
      <p:sp>
        <p:nvSpPr>
          <p:cNvPr id="492579" name="Text Box 35"/>
          <p:cNvSpPr txBox="1">
            <a:spLocks noChangeArrowheads="1"/>
          </p:cNvSpPr>
          <p:nvPr/>
        </p:nvSpPr>
        <p:spPr bwMode="auto">
          <a:xfrm>
            <a:off x="3022600" y="3375025"/>
            <a:ext cx="598488" cy="196850"/>
          </a:xfrm>
          <a:prstGeom prst="rect">
            <a:avLst/>
          </a:prstGeom>
          <a:noFill/>
          <a:ln w="9525">
            <a:noFill/>
            <a:miter lim="800000"/>
            <a:headEnd/>
            <a:tailEnd/>
          </a:ln>
          <a:effectLst/>
        </p:spPr>
        <p:txBody>
          <a:bodyPr wrap="none" lIns="0" tIns="0" rIns="0" bIns="0"/>
          <a:lstStyle/>
          <a:p>
            <a:pPr>
              <a:lnSpc>
                <a:spcPct val="90000"/>
              </a:lnSpc>
            </a:pPr>
            <a:r>
              <a:rPr lang="en-US" sz="1300" b="1">
                <a:latin typeface="Arial" charset="0"/>
              </a:rPr>
              <a:t>100 </a:t>
            </a:r>
            <a:r>
              <a:rPr lang="en-US" sz="1300" b="1">
                <a:latin typeface="Arial" charset="0"/>
                <a:sym typeface="Symbol" pitchFamily="84" charset="2"/>
              </a:rPr>
              <a:t></a:t>
            </a:r>
            <a:r>
              <a:rPr lang="en-US" sz="1300" b="1">
                <a:latin typeface="Arial" charset="0"/>
              </a:rPr>
              <a:t>m</a:t>
            </a:r>
          </a:p>
        </p:txBody>
      </p:sp>
      <p:sp>
        <p:nvSpPr>
          <p:cNvPr id="492580" name="Text Box 36"/>
          <p:cNvSpPr txBox="1">
            <a:spLocks noChangeArrowheads="1"/>
          </p:cNvSpPr>
          <p:nvPr/>
        </p:nvSpPr>
        <p:spPr bwMode="auto">
          <a:xfrm>
            <a:off x="8158163" y="3619500"/>
            <a:ext cx="598487" cy="196850"/>
          </a:xfrm>
          <a:prstGeom prst="rect">
            <a:avLst/>
          </a:prstGeom>
          <a:noFill/>
          <a:ln w="9525">
            <a:noFill/>
            <a:miter lim="800000"/>
            <a:headEnd/>
            <a:tailEnd/>
          </a:ln>
          <a:effectLst/>
        </p:spPr>
        <p:txBody>
          <a:bodyPr wrap="none" lIns="0" tIns="0" rIns="0" bIns="0"/>
          <a:lstStyle/>
          <a:p>
            <a:pPr>
              <a:lnSpc>
                <a:spcPct val="90000"/>
              </a:lnSpc>
            </a:pPr>
            <a:r>
              <a:rPr lang="en-US" sz="1300" b="1">
                <a:latin typeface="Arial" charset="0"/>
              </a:rPr>
              <a:t>1 </a:t>
            </a:r>
            <a:r>
              <a:rPr lang="en-US" sz="1300" b="1">
                <a:latin typeface="Arial" charset="0"/>
                <a:sym typeface="Symbol" pitchFamily="84" charset="2"/>
              </a:rPr>
              <a:t></a:t>
            </a:r>
            <a:r>
              <a:rPr lang="en-US" sz="1300" b="1">
                <a:latin typeface="Arial" charset="0"/>
              </a:rPr>
              <a:t>m</a:t>
            </a:r>
          </a:p>
        </p:txBody>
      </p:sp>
      <p:sp>
        <p:nvSpPr>
          <p:cNvPr id="492581" name="Line 37"/>
          <p:cNvSpPr>
            <a:spLocks noChangeShapeType="1"/>
          </p:cNvSpPr>
          <p:nvPr/>
        </p:nvSpPr>
        <p:spPr bwMode="auto">
          <a:xfrm flipH="1">
            <a:off x="5092700" y="2222500"/>
            <a:ext cx="1535113" cy="1270000"/>
          </a:xfrm>
          <a:prstGeom prst="line">
            <a:avLst/>
          </a:prstGeom>
          <a:noFill/>
          <a:ln w="12700">
            <a:solidFill>
              <a:schemeClr val="tx1"/>
            </a:solidFill>
            <a:round/>
            <a:headEnd/>
            <a:tailEnd/>
          </a:ln>
          <a:effectLst/>
        </p:spPr>
        <p:txBody>
          <a:bodyPr wrap="none" anchor="ctr"/>
          <a:lstStyle/>
          <a:p>
            <a:endParaRPr lang="en-US"/>
          </a:p>
        </p:txBody>
      </p:sp>
      <p:sp>
        <p:nvSpPr>
          <p:cNvPr id="492582" name="Line 38"/>
          <p:cNvSpPr>
            <a:spLocks noChangeShapeType="1"/>
          </p:cNvSpPr>
          <p:nvPr/>
        </p:nvSpPr>
        <p:spPr bwMode="auto">
          <a:xfrm flipH="1">
            <a:off x="5092700" y="2989263"/>
            <a:ext cx="1587500" cy="506412"/>
          </a:xfrm>
          <a:prstGeom prst="line">
            <a:avLst/>
          </a:prstGeom>
          <a:noFill/>
          <a:ln w="12700">
            <a:solidFill>
              <a:schemeClr val="tx1"/>
            </a:solidFill>
            <a:round/>
            <a:headEnd/>
            <a:tailEnd/>
          </a:ln>
          <a:effectLst/>
        </p:spPr>
        <p:txBody>
          <a:bodyPr wrap="none" anchor="ctr"/>
          <a:lstStyle/>
          <a:p>
            <a:endParaRPr lang="en-US"/>
          </a:p>
        </p:txBody>
      </p:sp>
      <p:sp>
        <p:nvSpPr>
          <p:cNvPr id="492583" name="Line 39"/>
          <p:cNvSpPr>
            <a:spLocks noChangeShapeType="1"/>
          </p:cNvSpPr>
          <p:nvPr/>
        </p:nvSpPr>
        <p:spPr bwMode="auto">
          <a:xfrm flipH="1">
            <a:off x="6151563" y="3267075"/>
            <a:ext cx="357187" cy="265113"/>
          </a:xfrm>
          <a:prstGeom prst="line">
            <a:avLst/>
          </a:prstGeom>
          <a:noFill/>
          <a:ln w="12700">
            <a:solidFill>
              <a:schemeClr val="tx1"/>
            </a:solidFill>
            <a:round/>
            <a:headEnd/>
            <a:tailEnd/>
          </a:ln>
          <a:effectLst/>
        </p:spPr>
        <p:txBody>
          <a:bodyPr wrap="none" anchor="ctr"/>
          <a:lstStyle/>
          <a:p>
            <a:endParaRPr lang="en-US"/>
          </a:p>
        </p:txBody>
      </p:sp>
      <p:sp>
        <p:nvSpPr>
          <p:cNvPr id="492584" name="Line 40"/>
          <p:cNvSpPr>
            <a:spLocks noChangeShapeType="1"/>
          </p:cNvSpPr>
          <p:nvPr/>
        </p:nvSpPr>
        <p:spPr bwMode="auto">
          <a:xfrm>
            <a:off x="6137275" y="3757613"/>
            <a:ext cx="396875" cy="449262"/>
          </a:xfrm>
          <a:prstGeom prst="line">
            <a:avLst/>
          </a:prstGeom>
          <a:noFill/>
          <a:ln w="12700">
            <a:solidFill>
              <a:schemeClr val="tx1"/>
            </a:solidFill>
            <a:round/>
            <a:headEnd/>
            <a:tailEnd/>
          </a:ln>
          <a:effectLst/>
        </p:spPr>
        <p:txBody>
          <a:bodyPr wrap="none" anchor="ctr"/>
          <a:lstStyle/>
          <a:p>
            <a:endParaRPr lang="en-US"/>
          </a:p>
        </p:txBody>
      </p:sp>
      <p:sp>
        <p:nvSpPr>
          <p:cNvPr id="492585" name="Line 41"/>
          <p:cNvSpPr>
            <a:spLocks noChangeShapeType="1"/>
          </p:cNvSpPr>
          <p:nvPr/>
        </p:nvSpPr>
        <p:spPr bwMode="auto">
          <a:xfrm>
            <a:off x="5105400" y="4075113"/>
            <a:ext cx="436563" cy="555625"/>
          </a:xfrm>
          <a:prstGeom prst="line">
            <a:avLst/>
          </a:prstGeom>
          <a:noFill/>
          <a:ln w="12700">
            <a:solidFill>
              <a:schemeClr val="tx1"/>
            </a:solidFill>
            <a:round/>
            <a:headEnd/>
            <a:tailEnd/>
          </a:ln>
          <a:effectLst/>
        </p:spPr>
        <p:txBody>
          <a:bodyPr wrap="none" anchor="ctr"/>
          <a:lstStyle/>
          <a:p>
            <a:endParaRPr lang="en-US"/>
          </a:p>
        </p:txBody>
      </p:sp>
      <p:sp>
        <p:nvSpPr>
          <p:cNvPr id="492586" name="Line 42"/>
          <p:cNvSpPr>
            <a:spLocks noChangeShapeType="1"/>
          </p:cNvSpPr>
          <p:nvPr/>
        </p:nvSpPr>
        <p:spPr bwMode="auto">
          <a:xfrm>
            <a:off x="5105400" y="4075113"/>
            <a:ext cx="436563" cy="382587"/>
          </a:xfrm>
          <a:prstGeom prst="line">
            <a:avLst/>
          </a:prstGeom>
          <a:noFill/>
          <a:ln w="12700">
            <a:solidFill>
              <a:schemeClr val="tx1"/>
            </a:solidFill>
            <a:round/>
            <a:headEnd/>
            <a:tailEnd/>
          </a:ln>
          <a:effectLst/>
        </p:spPr>
        <p:txBody>
          <a:bodyPr wrap="none" anchor="ctr"/>
          <a:lstStyle/>
          <a:p>
            <a:endParaRPr lang="en-US"/>
          </a:p>
        </p:txBody>
      </p:sp>
      <p:sp>
        <p:nvSpPr>
          <p:cNvPr id="492587" name="Line 43"/>
          <p:cNvSpPr>
            <a:spLocks noChangeShapeType="1"/>
          </p:cNvSpPr>
          <p:nvPr/>
        </p:nvSpPr>
        <p:spPr bwMode="auto">
          <a:xfrm>
            <a:off x="6799263" y="4087813"/>
            <a:ext cx="39687" cy="396875"/>
          </a:xfrm>
          <a:prstGeom prst="line">
            <a:avLst/>
          </a:prstGeom>
          <a:noFill/>
          <a:ln w="12700">
            <a:solidFill>
              <a:schemeClr val="tx1"/>
            </a:solidFill>
            <a:round/>
            <a:headEnd/>
            <a:tailEnd/>
          </a:ln>
          <a:effectLst/>
        </p:spPr>
        <p:txBody>
          <a:bodyPr wrap="none" anchor="ctr"/>
          <a:lstStyle/>
          <a:p>
            <a:endParaRPr lang="en-US"/>
          </a:p>
        </p:txBody>
      </p:sp>
      <p:sp>
        <p:nvSpPr>
          <p:cNvPr id="492588" name="Line 44"/>
          <p:cNvSpPr>
            <a:spLocks noChangeShapeType="1"/>
          </p:cNvSpPr>
          <p:nvPr/>
        </p:nvSpPr>
        <p:spPr bwMode="auto">
          <a:xfrm>
            <a:off x="7962900" y="4087813"/>
            <a:ext cx="169863" cy="423862"/>
          </a:xfrm>
          <a:prstGeom prst="line">
            <a:avLst/>
          </a:prstGeom>
          <a:noFill/>
          <a:ln w="12700">
            <a:solidFill>
              <a:schemeClr val="tx1"/>
            </a:solidFill>
            <a:round/>
            <a:headEnd/>
            <a:tailEnd/>
          </a:ln>
          <a:effectLst/>
        </p:spPr>
        <p:txBody>
          <a:bodyPr wrap="none" anchor="ctr"/>
          <a:lstStyle/>
          <a:p>
            <a:endParaRPr lang="en-US"/>
          </a:p>
        </p:txBody>
      </p:sp>
      <p:sp>
        <p:nvSpPr>
          <p:cNvPr id="492589" name="Line 45"/>
          <p:cNvSpPr>
            <a:spLocks noChangeShapeType="1"/>
          </p:cNvSpPr>
          <p:nvPr/>
        </p:nvSpPr>
        <p:spPr bwMode="auto">
          <a:xfrm>
            <a:off x="7858125" y="5251450"/>
            <a:ext cx="238125" cy="450850"/>
          </a:xfrm>
          <a:prstGeom prst="line">
            <a:avLst/>
          </a:prstGeom>
          <a:noFill/>
          <a:ln w="12700">
            <a:solidFill>
              <a:schemeClr val="tx1"/>
            </a:solidFill>
            <a:round/>
            <a:headEnd/>
            <a:tailEnd/>
          </a:ln>
          <a:effectLst/>
        </p:spPr>
        <p:txBody>
          <a:bodyPr wrap="none" anchor="ctr"/>
          <a:lstStyle/>
          <a:p>
            <a:endParaRPr lang="en-US"/>
          </a:p>
        </p:txBody>
      </p:sp>
      <p:sp>
        <p:nvSpPr>
          <p:cNvPr id="492590" name="Line 46"/>
          <p:cNvSpPr>
            <a:spLocks noChangeShapeType="1"/>
          </p:cNvSpPr>
          <p:nvPr/>
        </p:nvSpPr>
        <p:spPr bwMode="auto">
          <a:xfrm flipH="1">
            <a:off x="8096250" y="5265738"/>
            <a:ext cx="144463" cy="436562"/>
          </a:xfrm>
          <a:prstGeom prst="line">
            <a:avLst/>
          </a:prstGeom>
          <a:noFill/>
          <a:ln w="12700">
            <a:solidFill>
              <a:schemeClr val="tx1"/>
            </a:solidFill>
            <a:round/>
            <a:headEnd/>
            <a:tailEnd/>
          </a:ln>
          <a:effectLst/>
        </p:spPr>
        <p:txBody>
          <a:bodyPr wrap="none" anchor="ctr"/>
          <a:lstStyle/>
          <a:p>
            <a:endParaRPr lang="en-US"/>
          </a:p>
        </p:txBody>
      </p:sp>
      <p:sp>
        <p:nvSpPr>
          <p:cNvPr id="492591" name="Line 47"/>
          <p:cNvSpPr>
            <a:spLocks noChangeShapeType="1"/>
          </p:cNvSpPr>
          <p:nvPr/>
        </p:nvSpPr>
        <p:spPr bwMode="auto">
          <a:xfrm>
            <a:off x="8148638" y="3513138"/>
            <a:ext cx="0" cy="96837"/>
          </a:xfrm>
          <a:prstGeom prst="line">
            <a:avLst/>
          </a:prstGeom>
          <a:noFill/>
          <a:ln w="12700">
            <a:solidFill>
              <a:schemeClr val="tx1"/>
            </a:solidFill>
            <a:round/>
            <a:headEnd/>
            <a:tailEnd/>
          </a:ln>
          <a:effectLst/>
        </p:spPr>
        <p:txBody>
          <a:bodyPr wrap="none" anchor="ctr"/>
          <a:lstStyle/>
          <a:p>
            <a:endParaRPr lang="en-US"/>
          </a:p>
        </p:txBody>
      </p:sp>
      <p:sp>
        <p:nvSpPr>
          <p:cNvPr id="492592" name="Line 48"/>
          <p:cNvSpPr>
            <a:spLocks noChangeShapeType="1"/>
          </p:cNvSpPr>
          <p:nvPr/>
        </p:nvSpPr>
        <p:spPr bwMode="auto">
          <a:xfrm>
            <a:off x="8564563" y="3511550"/>
            <a:ext cx="0" cy="93663"/>
          </a:xfrm>
          <a:prstGeom prst="line">
            <a:avLst/>
          </a:prstGeom>
          <a:noFill/>
          <a:ln w="12700">
            <a:solidFill>
              <a:schemeClr val="tx1"/>
            </a:solidFill>
            <a:round/>
            <a:headEnd/>
            <a:tailEnd/>
          </a:ln>
          <a:effectLst/>
        </p:spPr>
        <p:txBody>
          <a:bodyPr wrap="none" anchor="ctr"/>
          <a:lstStyle/>
          <a:p>
            <a:endParaRPr lang="en-US"/>
          </a:p>
        </p:txBody>
      </p:sp>
      <p:sp>
        <p:nvSpPr>
          <p:cNvPr id="492593" name="Line 49"/>
          <p:cNvSpPr>
            <a:spLocks noChangeShapeType="1"/>
          </p:cNvSpPr>
          <p:nvPr/>
        </p:nvSpPr>
        <p:spPr bwMode="auto">
          <a:xfrm>
            <a:off x="8154988" y="3557588"/>
            <a:ext cx="409575" cy="0"/>
          </a:xfrm>
          <a:prstGeom prst="line">
            <a:avLst/>
          </a:prstGeom>
          <a:noFill/>
          <a:ln w="12700">
            <a:solidFill>
              <a:schemeClr val="tx1"/>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6931" name="Picture 51" descr="12_11_MitosisPlantCell-U"/>
          <p:cNvPicPr>
            <a:picLocks noChangeAspect="1" noChangeArrowheads="1"/>
          </p:cNvPicPr>
          <p:nvPr/>
        </p:nvPicPr>
        <p:blipFill>
          <a:blip r:embed="rId3" cstate="print"/>
          <a:srcRect/>
          <a:stretch>
            <a:fillRect/>
          </a:stretch>
        </p:blipFill>
        <p:spPr bwMode="auto">
          <a:xfrm>
            <a:off x="296863" y="1690688"/>
            <a:ext cx="8548687" cy="3475037"/>
          </a:xfrm>
          <a:prstGeom prst="rect">
            <a:avLst/>
          </a:prstGeom>
          <a:noFill/>
        </p:spPr>
      </p:pic>
      <p:sp>
        <p:nvSpPr>
          <p:cNvPr id="506883" name="Rectangle 3"/>
          <p:cNvSpPr>
            <a:spLocks noGrp="1" noChangeArrowheads="1"/>
          </p:cNvSpPr>
          <p:nvPr>
            <p:ph type="ctrTitle"/>
          </p:nvPr>
        </p:nvSpPr>
        <p:spPr bwMode="auto">
          <a:xfrm>
            <a:off x="152400" y="0"/>
            <a:ext cx="1981200" cy="304800"/>
          </a:xfrm>
          <a:noFill/>
          <a:ln w="3175">
            <a:miter lim="800000"/>
            <a:headEnd/>
            <a:tailEnd/>
          </a:ln>
        </p:spPr>
        <p:txBody>
          <a:bodyPr vert="horz" wrap="square" lIns="91440" tIns="45720" rIns="91440" bIns="45720" numCol="1" anchor="t" anchorCtr="0" compatLnSpc="1">
            <a:prstTxWarp prst="textNoShape">
              <a:avLst/>
            </a:prstTxWarp>
          </a:bodyPr>
          <a:lstStyle/>
          <a:p>
            <a:pPr algn="l"/>
            <a:r>
              <a:rPr lang="en-US" sz="1200">
                <a:latin typeface="Arial" charset="0"/>
              </a:rPr>
              <a:t>Figure 12.11</a:t>
            </a:r>
          </a:p>
        </p:txBody>
      </p:sp>
      <p:sp>
        <p:nvSpPr>
          <p:cNvPr id="506884" name="Text Box 4"/>
          <p:cNvSpPr txBox="1">
            <a:spLocks noChangeArrowheads="1"/>
          </p:cNvSpPr>
          <p:nvPr/>
        </p:nvSpPr>
        <p:spPr bwMode="auto">
          <a:xfrm>
            <a:off x="1535113" y="1709738"/>
            <a:ext cx="1189037" cy="450850"/>
          </a:xfrm>
          <a:prstGeom prst="rect">
            <a:avLst/>
          </a:prstGeom>
          <a:noFill/>
          <a:ln w="9525">
            <a:noFill/>
            <a:miter lim="800000"/>
            <a:headEnd/>
            <a:tailEnd/>
          </a:ln>
          <a:effectLst/>
        </p:spPr>
        <p:txBody>
          <a:bodyPr wrap="none" lIns="0" tIns="0" rIns="0" bIns="0"/>
          <a:lstStyle/>
          <a:p>
            <a:pPr>
              <a:lnSpc>
                <a:spcPct val="90000"/>
              </a:lnSpc>
            </a:pPr>
            <a:r>
              <a:rPr lang="en-US" sz="1500" b="1">
                <a:latin typeface="Arial" charset="0"/>
              </a:rPr>
              <a:t>Chromatin</a:t>
            </a:r>
            <a:br>
              <a:rPr lang="en-US" sz="1500" b="1">
                <a:latin typeface="Arial" charset="0"/>
              </a:rPr>
            </a:br>
            <a:r>
              <a:rPr lang="en-US" sz="1500" b="1">
                <a:latin typeface="Arial" charset="0"/>
              </a:rPr>
              <a:t>condensing</a:t>
            </a:r>
          </a:p>
        </p:txBody>
      </p:sp>
      <p:sp>
        <p:nvSpPr>
          <p:cNvPr id="506894" name="Text Box 14"/>
          <p:cNvSpPr txBox="1">
            <a:spLocks noChangeArrowheads="1"/>
          </p:cNvSpPr>
          <p:nvPr/>
        </p:nvSpPr>
        <p:spPr bwMode="auto">
          <a:xfrm>
            <a:off x="311150" y="1968500"/>
            <a:ext cx="752475" cy="185738"/>
          </a:xfrm>
          <a:prstGeom prst="rect">
            <a:avLst/>
          </a:prstGeom>
          <a:noFill/>
          <a:ln w="9525">
            <a:noFill/>
            <a:miter lim="800000"/>
            <a:headEnd/>
            <a:tailEnd/>
          </a:ln>
          <a:effectLst/>
        </p:spPr>
        <p:txBody>
          <a:bodyPr wrap="none" lIns="0" tIns="0" rIns="0" bIns="0"/>
          <a:lstStyle/>
          <a:p>
            <a:pPr>
              <a:lnSpc>
                <a:spcPct val="90000"/>
              </a:lnSpc>
            </a:pPr>
            <a:r>
              <a:rPr lang="en-US" sz="1500" b="1">
                <a:latin typeface="Arial" charset="0"/>
              </a:rPr>
              <a:t>Nucleus</a:t>
            </a:r>
          </a:p>
        </p:txBody>
      </p:sp>
      <p:sp>
        <p:nvSpPr>
          <p:cNvPr id="506895" name="Text Box 15"/>
          <p:cNvSpPr txBox="1">
            <a:spLocks noChangeArrowheads="1"/>
          </p:cNvSpPr>
          <p:nvPr/>
        </p:nvSpPr>
        <p:spPr bwMode="auto">
          <a:xfrm>
            <a:off x="825500" y="2298700"/>
            <a:ext cx="950913" cy="212725"/>
          </a:xfrm>
          <a:prstGeom prst="rect">
            <a:avLst/>
          </a:prstGeom>
          <a:noFill/>
          <a:ln w="9525">
            <a:noFill/>
            <a:miter lim="800000"/>
            <a:headEnd/>
            <a:tailEnd/>
          </a:ln>
          <a:effectLst/>
        </p:spPr>
        <p:txBody>
          <a:bodyPr wrap="none" lIns="0" tIns="0" rIns="0" bIns="0"/>
          <a:lstStyle/>
          <a:p>
            <a:pPr>
              <a:lnSpc>
                <a:spcPct val="90000"/>
              </a:lnSpc>
            </a:pPr>
            <a:r>
              <a:rPr lang="en-US" sz="1500" b="1">
                <a:latin typeface="Arial" charset="0"/>
              </a:rPr>
              <a:t>Nucleolus</a:t>
            </a:r>
          </a:p>
        </p:txBody>
      </p:sp>
      <p:sp>
        <p:nvSpPr>
          <p:cNvPr id="506896" name="Text Box 16"/>
          <p:cNvSpPr txBox="1">
            <a:spLocks noChangeArrowheads="1"/>
          </p:cNvSpPr>
          <p:nvPr/>
        </p:nvSpPr>
        <p:spPr bwMode="auto">
          <a:xfrm>
            <a:off x="2335213" y="2298700"/>
            <a:ext cx="1373187" cy="212725"/>
          </a:xfrm>
          <a:prstGeom prst="rect">
            <a:avLst/>
          </a:prstGeom>
          <a:noFill/>
          <a:ln w="9525">
            <a:noFill/>
            <a:miter lim="800000"/>
            <a:headEnd/>
            <a:tailEnd/>
          </a:ln>
          <a:effectLst/>
        </p:spPr>
        <p:txBody>
          <a:bodyPr wrap="none" lIns="0" tIns="0" rIns="0" bIns="0"/>
          <a:lstStyle/>
          <a:p>
            <a:pPr>
              <a:lnSpc>
                <a:spcPct val="90000"/>
              </a:lnSpc>
            </a:pPr>
            <a:r>
              <a:rPr lang="en-US" sz="1500" b="1">
                <a:latin typeface="Arial" charset="0"/>
              </a:rPr>
              <a:t>Chromosomes</a:t>
            </a:r>
          </a:p>
        </p:txBody>
      </p:sp>
      <p:sp>
        <p:nvSpPr>
          <p:cNvPr id="506897" name="Text Box 17"/>
          <p:cNvSpPr txBox="1">
            <a:spLocks noChangeArrowheads="1"/>
          </p:cNvSpPr>
          <p:nvPr/>
        </p:nvSpPr>
        <p:spPr bwMode="auto">
          <a:xfrm>
            <a:off x="7135813" y="2336800"/>
            <a:ext cx="898525" cy="239713"/>
          </a:xfrm>
          <a:prstGeom prst="rect">
            <a:avLst/>
          </a:prstGeom>
          <a:noFill/>
          <a:ln w="9525">
            <a:noFill/>
            <a:miter lim="800000"/>
            <a:headEnd/>
            <a:tailEnd/>
          </a:ln>
          <a:effectLst/>
        </p:spPr>
        <p:txBody>
          <a:bodyPr wrap="none" lIns="0" tIns="0" rIns="0" bIns="0"/>
          <a:lstStyle/>
          <a:p>
            <a:pPr>
              <a:lnSpc>
                <a:spcPct val="90000"/>
              </a:lnSpc>
            </a:pPr>
            <a:r>
              <a:rPr lang="en-US" sz="1500" b="1">
                <a:latin typeface="Arial" charset="0"/>
              </a:rPr>
              <a:t>Cell plate</a:t>
            </a:r>
          </a:p>
        </p:txBody>
      </p:sp>
      <p:sp>
        <p:nvSpPr>
          <p:cNvPr id="506898" name="Text Box 18"/>
          <p:cNvSpPr txBox="1">
            <a:spLocks noChangeArrowheads="1"/>
          </p:cNvSpPr>
          <p:nvPr/>
        </p:nvSpPr>
        <p:spPr bwMode="auto">
          <a:xfrm>
            <a:off x="8248650" y="2179638"/>
            <a:ext cx="581025" cy="198437"/>
          </a:xfrm>
          <a:prstGeom prst="rect">
            <a:avLst/>
          </a:prstGeom>
          <a:noFill/>
          <a:ln w="9525">
            <a:noFill/>
            <a:miter lim="800000"/>
            <a:headEnd/>
            <a:tailEnd/>
          </a:ln>
          <a:effectLst/>
        </p:spPr>
        <p:txBody>
          <a:bodyPr wrap="none" lIns="0" tIns="0" rIns="0" bIns="0"/>
          <a:lstStyle/>
          <a:p>
            <a:pPr>
              <a:lnSpc>
                <a:spcPct val="90000"/>
              </a:lnSpc>
            </a:pPr>
            <a:r>
              <a:rPr lang="en-US" sz="1500" b="1">
                <a:latin typeface="Arial" charset="0"/>
              </a:rPr>
              <a:t>10 </a:t>
            </a:r>
            <a:r>
              <a:rPr lang="en-US" sz="1500" b="1">
                <a:latin typeface="Arial" charset="0"/>
                <a:sym typeface="Symbol" pitchFamily="84" charset="2"/>
              </a:rPr>
              <a:t></a:t>
            </a:r>
            <a:r>
              <a:rPr lang="en-US" sz="1500" b="1">
                <a:latin typeface="Arial" charset="0"/>
              </a:rPr>
              <a:t>m</a:t>
            </a:r>
          </a:p>
        </p:txBody>
      </p:sp>
      <p:sp>
        <p:nvSpPr>
          <p:cNvPr id="506899" name="Text Box 19"/>
          <p:cNvSpPr txBox="1">
            <a:spLocks noChangeArrowheads="1"/>
          </p:cNvSpPr>
          <p:nvPr/>
        </p:nvSpPr>
        <p:spPr bwMode="auto">
          <a:xfrm>
            <a:off x="627063" y="4760913"/>
            <a:ext cx="911225" cy="200025"/>
          </a:xfrm>
          <a:prstGeom prst="rect">
            <a:avLst/>
          </a:prstGeom>
          <a:noFill/>
          <a:ln w="9525">
            <a:noFill/>
            <a:miter lim="800000"/>
            <a:headEnd/>
            <a:tailEnd/>
          </a:ln>
          <a:effectLst/>
        </p:spPr>
        <p:txBody>
          <a:bodyPr wrap="none" lIns="0" tIns="0" rIns="0" bIns="0"/>
          <a:lstStyle/>
          <a:p>
            <a:pPr>
              <a:lnSpc>
                <a:spcPct val="90000"/>
              </a:lnSpc>
            </a:pPr>
            <a:r>
              <a:rPr lang="en-US" sz="1500" b="1">
                <a:latin typeface="Arial" charset="0"/>
              </a:rPr>
              <a:t>Prophase</a:t>
            </a:r>
          </a:p>
        </p:txBody>
      </p:sp>
      <p:sp>
        <p:nvSpPr>
          <p:cNvPr id="506900" name="Text Box 20"/>
          <p:cNvSpPr txBox="1">
            <a:spLocks noChangeArrowheads="1"/>
          </p:cNvSpPr>
          <p:nvPr/>
        </p:nvSpPr>
        <p:spPr bwMode="auto">
          <a:xfrm>
            <a:off x="2320925" y="4772025"/>
            <a:ext cx="1362075" cy="200025"/>
          </a:xfrm>
          <a:prstGeom prst="rect">
            <a:avLst/>
          </a:prstGeom>
          <a:noFill/>
          <a:ln w="9525">
            <a:noFill/>
            <a:miter lim="800000"/>
            <a:headEnd/>
            <a:tailEnd/>
          </a:ln>
          <a:effectLst/>
        </p:spPr>
        <p:txBody>
          <a:bodyPr wrap="none" lIns="0" tIns="0" rIns="0" bIns="0"/>
          <a:lstStyle/>
          <a:p>
            <a:pPr>
              <a:lnSpc>
                <a:spcPct val="90000"/>
              </a:lnSpc>
            </a:pPr>
            <a:r>
              <a:rPr lang="en-US" sz="1500" b="1">
                <a:latin typeface="Arial" charset="0"/>
              </a:rPr>
              <a:t>Prometaphase</a:t>
            </a:r>
          </a:p>
        </p:txBody>
      </p:sp>
      <p:sp>
        <p:nvSpPr>
          <p:cNvPr id="506901" name="Text Box 21"/>
          <p:cNvSpPr txBox="1">
            <a:spLocks noChangeArrowheads="1"/>
          </p:cNvSpPr>
          <p:nvPr/>
        </p:nvSpPr>
        <p:spPr bwMode="auto">
          <a:xfrm>
            <a:off x="4071938" y="4765675"/>
            <a:ext cx="1006475" cy="200025"/>
          </a:xfrm>
          <a:prstGeom prst="rect">
            <a:avLst/>
          </a:prstGeom>
          <a:noFill/>
          <a:ln w="9525">
            <a:noFill/>
            <a:miter lim="800000"/>
            <a:headEnd/>
            <a:tailEnd/>
          </a:ln>
          <a:effectLst/>
        </p:spPr>
        <p:txBody>
          <a:bodyPr wrap="none" lIns="0" tIns="0" rIns="0" bIns="0"/>
          <a:lstStyle/>
          <a:p>
            <a:pPr>
              <a:lnSpc>
                <a:spcPct val="90000"/>
              </a:lnSpc>
            </a:pPr>
            <a:r>
              <a:rPr lang="en-US" sz="1500" b="1">
                <a:latin typeface="Arial" charset="0"/>
              </a:rPr>
              <a:t>Metaphase</a:t>
            </a:r>
          </a:p>
        </p:txBody>
      </p:sp>
      <p:sp>
        <p:nvSpPr>
          <p:cNvPr id="506902" name="Text Box 22"/>
          <p:cNvSpPr txBox="1">
            <a:spLocks noChangeArrowheads="1"/>
          </p:cNvSpPr>
          <p:nvPr/>
        </p:nvSpPr>
        <p:spPr bwMode="auto">
          <a:xfrm>
            <a:off x="5738813" y="4752975"/>
            <a:ext cx="939800" cy="239713"/>
          </a:xfrm>
          <a:prstGeom prst="rect">
            <a:avLst/>
          </a:prstGeom>
          <a:noFill/>
          <a:ln w="9525">
            <a:noFill/>
            <a:miter lim="800000"/>
            <a:headEnd/>
            <a:tailEnd/>
          </a:ln>
          <a:effectLst/>
        </p:spPr>
        <p:txBody>
          <a:bodyPr wrap="none" lIns="0" tIns="0" rIns="0" bIns="0"/>
          <a:lstStyle/>
          <a:p>
            <a:pPr>
              <a:lnSpc>
                <a:spcPct val="90000"/>
              </a:lnSpc>
            </a:pPr>
            <a:r>
              <a:rPr lang="en-US" sz="1500" b="1">
                <a:latin typeface="Arial" charset="0"/>
              </a:rPr>
              <a:t>Anaphase</a:t>
            </a:r>
          </a:p>
        </p:txBody>
      </p:sp>
      <p:sp>
        <p:nvSpPr>
          <p:cNvPr id="506903" name="Text Box 23"/>
          <p:cNvSpPr txBox="1">
            <a:spLocks noChangeArrowheads="1"/>
          </p:cNvSpPr>
          <p:nvPr/>
        </p:nvSpPr>
        <p:spPr bwMode="auto">
          <a:xfrm>
            <a:off x="7472363" y="4765675"/>
            <a:ext cx="992187" cy="212725"/>
          </a:xfrm>
          <a:prstGeom prst="rect">
            <a:avLst/>
          </a:prstGeom>
          <a:noFill/>
          <a:ln w="9525">
            <a:noFill/>
            <a:miter lim="800000"/>
            <a:headEnd/>
            <a:tailEnd/>
          </a:ln>
          <a:effectLst/>
        </p:spPr>
        <p:txBody>
          <a:bodyPr wrap="none" lIns="0" tIns="0" rIns="0" bIns="0"/>
          <a:lstStyle/>
          <a:p>
            <a:pPr>
              <a:lnSpc>
                <a:spcPct val="90000"/>
              </a:lnSpc>
            </a:pPr>
            <a:r>
              <a:rPr lang="en-US" sz="1500" b="1">
                <a:latin typeface="Arial" charset="0"/>
              </a:rPr>
              <a:t>Telophase</a:t>
            </a:r>
          </a:p>
        </p:txBody>
      </p:sp>
      <p:sp>
        <p:nvSpPr>
          <p:cNvPr id="506904" name="Line 24"/>
          <p:cNvSpPr>
            <a:spLocks noChangeShapeType="1"/>
          </p:cNvSpPr>
          <p:nvPr/>
        </p:nvSpPr>
        <p:spPr bwMode="auto">
          <a:xfrm>
            <a:off x="568325" y="2170113"/>
            <a:ext cx="371475" cy="1216025"/>
          </a:xfrm>
          <a:prstGeom prst="line">
            <a:avLst/>
          </a:prstGeom>
          <a:noFill/>
          <a:ln w="25400">
            <a:solidFill>
              <a:schemeClr val="bg1"/>
            </a:solidFill>
            <a:round/>
            <a:headEnd/>
            <a:tailEnd/>
          </a:ln>
          <a:effectLst/>
        </p:spPr>
        <p:txBody>
          <a:bodyPr wrap="none" anchor="ctr"/>
          <a:lstStyle/>
          <a:p>
            <a:endParaRPr lang="en-US"/>
          </a:p>
        </p:txBody>
      </p:sp>
      <p:sp>
        <p:nvSpPr>
          <p:cNvPr id="506905" name="Line 25"/>
          <p:cNvSpPr>
            <a:spLocks noChangeShapeType="1"/>
          </p:cNvSpPr>
          <p:nvPr/>
        </p:nvSpPr>
        <p:spPr bwMode="auto">
          <a:xfrm flipH="1">
            <a:off x="1111250" y="2513013"/>
            <a:ext cx="106363" cy="1349375"/>
          </a:xfrm>
          <a:prstGeom prst="line">
            <a:avLst/>
          </a:prstGeom>
          <a:noFill/>
          <a:ln w="25400">
            <a:solidFill>
              <a:schemeClr val="bg1"/>
            </a:solidFill>
            <a:round/>
            <a:headEnd/>
            <a:tailEnd/>
          </a:ln>
          <a:effectLst/>
        </p:spPr>
        <p:txBody>
          <a:bodyPr wrap="none" anchor="ctr"/>
          <a:lstStyle/>
          <a:p>
            <a:endParaRPr lang="en-US"/>
          </a:p>
        </p:txBody>
      </p:sp>
      <p:sp>
        <p:nvSpPr>
          <p:cNvPr id="506906" name="Line 26"/>
          <p:cNvSpPr>
            <a:spLocks noChangeShapeType="1"/>
          </p:cNvSpPr>
          <p:nvPr/>
        </p:nvSpPr>
        <p:spPr bwMode="auto">
          <a:xfrm flipH="1">
            <a:off x="1416050" y="2155825"/>
            <a:ext cx="541338" cy="1495425"/>
          </a:xfrm>
          <a:prstGeom prst="line">
            <a:avLst/>
          </a:prstGeom>
          <a:noFill/>
          <a:ln w="25400">
            <a:solidFill>
              <a:schemeClr val="bg1"/>
            </a:solidFill>
            <a:round/>
            <a:headEnd/>
            <a:tailEnd/>
          </a:ln>
          <a:effectLst/>
        </p:spPr>
        <p:txBody>
          <a:bodyPr wrap="none" anchor="ctr"/>
          <a:lstStyle/>
          <a:p>
            <a:endParaRPr lang="en-US"/>
          </a:p>
        </p:txBody>
      </p:sp>
      <p:sp>
        <p:nvSpPr>
          <p:cNvPr id="506907" name="Line 27"/>
          <p:cNvSpPr>
            <a:spLocks noChangeShapeType="1"/>
          </p:cNvSpPr>
          <p:nvPr/>
        </p:nvSpPr>
        <p:spPr bwMode="auto">
          <a:xfrm flipH="1">
            <a:off x="2552700" y="2500313"/>
            <a:ext cx="384175" cy="992187"/>
          </a:xfrm>
          <a:prstGeom prst="line">
            <a:avLst/>
          </a:prstGeom>
          <a:noFill/>
          <a:ln w="25400">
            <a:solidFill>
              <a:schemeClr val="bg1"/>
            </a:solidFill>
            <a:round/>
            <a:headEnd/>
            <a:tailEnd/>
          </a:ln>
          <a:effectLst/>
        </p:spPr>
        <p:txBody>
          <a:bodyPr wrap="none" anchor="ctr"/>
          <a:lstStyle/>
          <a:p>
            <a:endParaRPr lang="en-US"/>
          </a:p>
        </p:txBody>
      </p:sp>
      <p:sp>
        <p:nvSpPr>
          <p:cNvPr id="506908" name="Line 28"/>
          <p:cNvSpPr>
            <a:spLocks noChangeShapeType="1"/>
          </p:cNvSpPr>
          <p:nvPr/>
        </p:nvSpPr>
        <p:spPr bwMode="auto">
          <a:xfrm>
            <a:off x="2936875" y="2513013"/>
            <a:ext cx="52388" cy="979487"/>
          </a:xfrm>
          <a:prstGeom prst="line">
            <a:avLst/>
          </a:prstGeom>
          <a:noFill/>
          <a:ln w="25400">
            <a:solidFill>
              <a:schemeClr val="bg1"/>
            </a:solidFill>
            <a:round/>
            <a:headEnd/>
            <a:tailEnd/>
          </a:ln>
          <a:effectLst/>
        </p:spPr>
        <p:txBody>
          <a:bodyPr wrap="none" anchor="ctr"/>
          <a:lstStyle/>
          <a:p>
            <a:endParaRPr lang="en-US"/>
          </a:p>
        </p:txBody>
      </p:sp>
      <p:sp>
        <p:nvSpPr>
          <p:cNvPr id="506909" name="Line 29"/>
          <p:cNvSpPr>
            <a:spLocks noChangeShapeType="1"/>
          </p:cNvSpPr>
          <p:nvPr/>
        </p:nvSpPr>
        <p:spPr bwMode="auto">
          <a:xfrm>
            <a:off x="7461250" y="2540000"/>
            <a:ext cx="263525" cy="1084263"/>
          </a:xfrm>
          <a:prstGeom prst="line">
            <a:avLst/>
          </a:prstGeom>
          <a:noFill/>
          <a:ln w="25400">
            <a:solidFill>
              <a:schemeClr val="bg1"/>
            </a:solidFill>
            <a:round/>
            <a:headEnd/>
            <a:tailEnd/>
          </a:ln>
          <a:effectLst/>
        </p:spPr>
        <p:txBody>
          <a:bodyPr wrap="none" anchor="ctr"/>
          <a:lstStyle/>
          <a:p>
            <a:endParaRPr lang="en-US"/>
          </a:p>
        </p:txBody>
      </p:sp>
      <p:sp>
        <p:nvSpPr>
          <p:cNvPr id="506910" name="Line 30"/>
          <p:cNvSpPr>
            <a:spLocks noChangeShapeType="1"/>
          </p:cNvSpPr>
          <p:nvPr/>
        </p:nvSpPr>
        <p:spPr bwMode="auto">
          <a:xfrm>
            <a:off x="8316913" y="2387600"/>
            <a:ext cx="1587" cy="109538"/>
          </a:xfrm>
          <a:prstGeom prst="line">
            <a:avLst/>
          </a:prstGeom>
          <a:noFill/>
          <a:ln w="12700">
            <a:solidFill>
              <a:schemeClr val="tx1"/>
            </a:solidFill>
            <a:round/>
            <a:headEnd/>
            <a:tailEnd/>
          </a:ln>
          <a:effectLst/>
        </p:spPr>
        <p:txBody>
          <a:bodyPr wrap="none" anchor="ctr"/>
          <a:lstStyle/>
          <a:p>
            <a:endParaRPr lang="en-US"/>
          </a:p>
        </p:txBody>
      </p:sp>
      <p:sp>
        <p:nvSpPr>
          <p:cNvPr id="506911" name="Line 31"/>
          <p:cNvSpPr>
            <a:spLocks noChangeShapeType="1"/>
          </p:cNvSpPr>
          <p:nvPr/>
        </p:nvSpPr>
        <p:spPr bwMode="auto">
          <a:xfrm>
            <a:off x="8793163" y="2387600"/>
            <a:ext cx="0" cy="106363"/>
          </a:xfrm>
          <a:prstGeom prst="line">
            <a:avLst/>
          </a:prstGeom>
          <a:noFill/>
          <a:ln w="12700">
            <a:solidFill>
              <a:schemeClr val="tx1"/>
            </a:solidFill>
            <a:round/>
            <a:headEnd/>
            <a:tailEnd/>
          </a:ln>
          <a:effectLst/>
        </p:spPr>
        <p:txBody>
          <a:bodyPr wrap="none" anchor="ctr"/>
          <a:lstStyle/>
          <a:p>
            <a:endParaRPr lang="en-US"/>
          </a:p>
        </p:txBody>
      </p:sp>
      <p:sp>
        <p:nvSpPr>
          <p:cNvPr id="506912" name="Line 32"/>
          <p:cNvSpPr>
            <a:spLocks noChangeShapeType="1"/>
          </p:cNvSpPr>
          <p:nvPr/>
        </p:nvSpPr>
        <p:spPr bwMode="auto">
          <a:xfrm>
            <a:off x="8316913" y="2439988"/>
            <a:ext cx="476250" cy="0"/>
          </a:xfrm>
          <a:prstGeom prst="line">
            <a:avLst/>
          </a:prstGeom>
          <a:noFill/>
          <a:ln w="12700">
            <a:solidFill>
              <a:schemeClr val="tx1"/>
            </a:solidFill>
            <a:round/>
            <a:headEnd/>
            <a:tailEnd/>
          </a:ln>
          <a:effectLst/>
        </p:spPr>
        <p:txBody>
          <a:bodyPr wrap="none" anchor="ctr"/>
          <a:lstStyle/>
          <a:p>
            <a:endParaRPr lang="en-US"/>
          </a:p>
        </p:txBody>
      </p:sp>
      <p:sp>
        <p:nvSpPr>
          <p:cNvPr id="506913" name="Line 33"/>
          <p:cNvSpPr>
            <a:spLocks noChangeShapeType="1"/>
          </p:cNvSpPr>
          <p:nvPr/>
        </p:nvSpPr>
        <p:spPr bwMode="auto">
          <a:xfrm>
            <a:off x="568325" y="2168525"/>
            <a:ext cx="371475" cy="1216025"/>
          </a:xfrm>
          <a:prstGeom prst="line">
            <a:avLst/>
          </a:prstGeom>
          <a:noFill/>
          <a:ln w="12700">
            <a:solidFill>
              <a:schemeClr val="tx1"/>
            </a:solidFill>
            <a:round/>
            <a:headEnd/>
            <a:tailEnd/>
          </a:ln>
          <a:effectLst/>
        </p:spPr>
        <p:txBody>
          <a:bodyPr wrap="none" anchor="ctr"/>
          <a:lstStyle/>
          <a:p>
            <a:endParaRPr lang="en-US"/>
          </a:p>
        </p:txBody>
      </p:sp>
      <p:sp>
        <p:nvSpPr>
          <p:cNvPr id="506914" name="Line 34"/>
          <p:cNvSpPr>
            <a:spLocks noChangeShapeType="1"/>
          </p:cNvSpPr>
          <p:nvPr/>
        </p:nvSpPr>
        <p:spPr bwMode="auto">
          <a:xfrm flipH="1">
            <a:off x="1111250" y="2513013"/>
            <a:ext cx="106363" cy="1349375"/>
          </a:xfrm>
          <a:prstGeom prst="line">
            <a:avLst/>
          </a:prstGeom>
          <a:noFill/>
          <a:ln w="12700">
            <a:solidFill>
              <a:schemeClr val="tx1"/>
            </a:solidFill>
            <a:round/>
            <a:headEnd/>
            <a:tailEnd/>
          </a:ln>
          <a:effectLst/>
        </p:spPr>
        <p:txBody>
          <a:bodyPr wrap="none" anchor="ctr"/>
          <a:lstStyle/>
          <a:p>
            <a:endParaRPr lang="en-US"/>
          </a:p>
        </p:txBody>
      </p:sp>
      <p:sp>
        <p:nvSpPr>
          <p:cNvPr id="506915" name="Line 35"/>
          <p:cNvSpPr>
            <a:spLocks noChangeShapeType="1"/>
          </p:cNvSpPr>
          <p:nvPr/>
        </p:nvSpPr>
        <p:spPr bwMode="auto">
          <a:xfrm flipH="1">
            <a:off x="1416050" y="2157413"/>
            <a:ext cx="541338" cy="1495425"/>
          </a:xfrm>
          <a:prstGeom prst="line">
            <a:avLst/>
          </a:prstGeom>
          <a:noFill/>
          <a:ln w="12700">
            <a:solidFill>
              <a:schemeClr val="tx1"/>
            </a:solidFill>
            <a:round/>
            <a:headEnd/>
            <a:tailEnd/>
          </a:ln>
          <a:effectLst/>
        </p:spPr>
        <p:txBody>
          <a:bodyPr wrap="none" anchor="ctr"/>
          <a:lstStyle/>
          <a:p>
            <a:endParaRPr lang="en-US"/>
          </a:p>
        </p:txBody>
      </p:sp>
      <p:sp>
        <p:nvSpPr>
          <p:cNvPr id="506917" name="Line 37"/>
          <p:cNvSpPr>
            <a:spLocks noChangeShapeType="1"/>
          </p:cNvSpPr>
          <p:nvPr/>
        </p:nvSpPr>
        <p:spPr bwMode="auto">
          <a:xfrm flipH="1">
            <a:off x="2552700" y="2500313"/>
            <a:ext cx="384175" cy="992187"/>
          </a:xfrm>
          <a:prstGeom prst="line">
            <a:avLst/>
          </a:prstGeom>
          <a:noFill/>
          <a:ln w="12700">
            <a:solidFill>
              <a:schemeClr val="tx1"/>
            </a:solidFill>
            <a:round/>
            <a:headEnd/>
            <a:tailEnd/>
          </a:ln>
          <a:effectLst/>
        </p:spPr>
        <p:txBody>
          <a:bodyPr wrap="none" anchor="ctr"/>
          <a:lstStyle/>
          <a:p>
            <a:endParaRPr lang="en-US"/>
          </a:p>
        </p:txBody>
      </p:sp>
      <p:sp>
        <p:nvSpPr>
          <p:cNvPr id="506918" name="Line 38"/>
          <p:cNvSpPr>
            <a:spLocks noChangeShapeType="1"/>
          </p:cNvSpPr>
          <p:nvPr/>
        </p:nvSpPr>
        <p:spPr bwMode="auto">
          <a:xfrm>
            <a:off x="2936875" y="2503488"/>
            <a:ext cx="52388" cy="989012"/>
          </a:xfrm>
          <a:prstGeom prst="line">
            <a:avLst/>
          </a:prstGeom>
          <a:noFill/>
          <a:ln w="12700">
            <a:solidFill>
              <a:schemeClr val="tx1"/>
            </a:solidFill>
            <a:round/>
            <a:headEnd/>
            <a:tailEnd/>
          </a:ln>
          <a:effectLst/>
        </p:spPr>
        <p:txBody>
          <a:bodyPr wrap="none" anchor="ctr"/>
          <a:lstStyle/>
          <a:p>
            <a:endParaRPr lang="en-US"/>
          </a:p>
        </p:txBody>
      </p:sp>
      <p:sp>
        <p:nvSpPr>
          <p:cNvPr id="506920" name="Oval 40"/>
          <p:cNvSpPr>
            <a:spLocks noChangeArrowheads="1"/>
          </p:cNvSpPr>
          <p:nvPr/>
        </p:nvSpPr>
        <p:spPr bwMode="auto">
          <a:xfrm>
            <a:off x="330200" y="4737100"/>
            <a:ext cx="198438" cy="227013"/>
          </a:xfrm>
          <a:prstGeom prst="ellipse">
            <a:avLst/>
          </a:prstGeom>
          <a:solidFill>
            <a:srgbClr val="0072CA"/>
          </a:solidFill>
          <a:ln w="12700">
            <a:noFill/>
            <a:round/>
            <a:headEnd/>
            <a:tailEnd/>
          </a:ln>
          <a:effectLst/>
        </p:spPr>
        <p:txBody>
          <a:bodyPr wrap="none" anchor="ctr"/>
          <a:lstStyle/>
          <a:p>
            <a:endParaRPr lang="en-US"/>
          </a:p>
        </p:txBody>
      </p:sp>
      <p:sp>
        <p:nvSpPr>
          <p:cNvPr id="506919" name="Text Box 39"/>
          <p:cNvSpPr txBox="1">
            <a:spLocks noChangeArrowheads="1"/>
          </p:cNvSpPr>
          <p:nvPr/>
        </p:nvSpPr>
        <p:spPr bwMode="auto">
          <a:xfrm>
            <a:off x="371475" y="4754563"/>
            <a:ext cx="144463" cy="211137"/>
          </a:xfrm>
          <a:prstGeom prst="rect">
            <a:avLst/>
          </a:prstGeom>
          <a:noFill/>
          <a:ln w="9525">
            <a:noFill/>
            <a:miter lim="800000"/>
            <a:headEnd/>
            <a:tailEnd/>
          </a:ln>
          <a:effectLst/>
        </p:spPr>
        <p:txBody>
          <a:bodyPr wrap="none" lIns="0" tIns="0" rIns="0" bIns="0"/>
          <a:lstStyle/>
          <a:p>
            <a:pPr>
              <a:lnSpc>
                <a:spcPct val="90000"/>
              </a:lnSpc>
            </a:pPr>
            <a:r>
              <a:rPr lang="en-US" sz="1500" b="1">
                <a:solidFill>
                  <a:schemeClr val="bg1"/>
                </a:solidFill>
                <a:latin typeface="Arial" charset="0"/>
              </a:rPr>
              <a:t>1</a:t>
            </a:r>
          </a:p>
        </p:txBody>
      </p:sp>
      <p:sp>
        <p:nvSpPr>
          <p:cNvPr id="506921" name="Oval 41"/>
          <p:cNvSpPr>
            <a:spLocks noChangeArrowheads="1"/>
          </p:cNvSpPr>
          <p:nvPr/>
        </p:nvSpPr>
        <p:spPr bwMode="auto">
          <a:xfrm>
            <a:off x="2043113" y="4730750"/>
            <a:ext cx="198437" cy="227013"/>
          </a:xfrm>
          <a:prstGeom prst="ellipse">
            <a:avLst/>
          </a:prstGeom>
          <a:solidFill>
            <a:srgbClr val="0072CA"/>
          </a:solidFill>
          <a:ln w="12700">
            <a:noFill/>
            <a:round/>
            <a:headEnd/>
            <a:tailEnd/>
          </a:ln>
          <a:effectLst/>
        </p:spPr>
        <p:txBody>
          <a:bodyPr wrap="none" anchor="ctr"/>
          <a:lstStyle/>
          <a:p>
            <a:endParaRPr lang="en-US"/>
          </a:p>
        </p:txBody>
      </p:sp>
      <p:sp>
        <p:nvSpPr>
          <p:cNvPr id="506922" name="Text Box 42"/>
          <p:cNvSpPr txBox="1">
            <a:spLocks noChangeArrowheads="1"/>
          </p:cNvSpPr>
          <p:nvPr/>
        </p:nvSpPr>
        <p:spPr bwMode="auto">
          <a:xfrm>
            <a:off x="2084388" y="4748213"/>
            <a:ext cx="144462" cy="211137"/>
          </a:xfrm>
          <a:prstGeom prst="rect">
            <a:avLst/>
          </a:prstGeom>
          <a:noFill/>
          <a:ln w="9525">
            <a:noFill/>
            <a:miter lim="800000"/>
            <a:headEnd/>
            <a:tailEnd/>
          </a:ln>
          <a:effectLst/>
        </p:spPr>
        <p:txBody>
          <a:bodyPr wrap="none" lIns="0" tIns="0" rIns="0" bIns="0"/>
          <a:lstStyle/>
          <a:p>
            <a:pPr>
              <a:lnSpc>
                <a:spcPct val="90000"/>
              </a:lnSpc>
            </a:pPr>
            <a:r>
              <a:rPr lang="en-US" sz="1500" b="1">
                <a:solidFill>
                  <a:schemeClr val="bg1"/>
                </a:solidFill>
                <a:latin typeface="Arial" charset="0"/>
              </a:rPr>
              <a:t>2</a:t>
            </a:r>
          </a:p>
        </p:txBody>
      </p:sp>
      <p:sp>
        <p:nvSpPr>
          <p:cNvPr id="506923" name="Oval 43"/>
          <p:cNvSpPr>
            <a:spLocks noChangeArrowheads="1"/>
          </p:cNvSpPr>
          <p:nvPr/>
        </p:nvSpPr>
        <p:spPr bwMode="auto">
          <a:xfrm>
            <a:off x="3776663" y="4729163"/>
            <a:ext cx="198437" cy="227012"/>
          </a:xfrm>
          <a:prstGeom prst="ellipse">
            <a:avLst/>
          </a:prstGeom>
          <a:solidFill>
            <a:srgbClr val="0072CA"/>
          </a:solidFill>
          <a:ln w="12700">
            <a:noFill/>
            <a:round/>
            <a:headEnd/>
            <a:tailEnd/>
          </a:ln>
          <a:effectLst/>
        </p:spPr>
        <p:txBody>
          <a:bodyPr wrap="none" anchor="ctr"/>
          <a:lstStyle/>
          <a:p>
            <a:endParaRPr lang="en-US"/>
          </a:p>
        </p:txBody>
      </p:sp>
      <p:sp>
        <p:nvSpPr>
          <p:cNvPr id="506924" name="Text Box 44"/>
          <p:cNvSpPr txBox="1">
            <a:spLocks noChangeArrowheads="1"/>
          </p:cNvSpPr>
          <p:nvPr/>
        </p:nvSpPr>
        <p:spPr bwMode="auto">
          <a:xfrm>
            <a:off x="3817938" y="4746625"/>
            <a:ext cx="144462" cy="211138"/>
          </a:xfrm>
          <a:prstGeom prst="rect">
            <a:avLst/>
          </a:prstGeom>
          <a:noFill/>
          <a:ln w="9525">
            <a:noFill/>
            <a:miter lim="800000"/>
            <a:headEnd/>
            <a:tailEnd/>
          </a:ln>
          <a:effectLst/>
        </p:spPr>
        <p:txBody>
          <a:bodyPr wrap="none" lIns="0" tIns="0" rIns="0" bIns="0"/>
          <a:lstStyle/>
          <a:p>
            <a:pPr>
              <a:lnSpc>
                <a:spcPct val="90000"/>
              </a:lnSpc>
            </a:pPr>
            <a:r>
              <a:rPr lang="en-US" sz="1500" b="1">
                <a:solidFill>
                  <a:schemeClr val="bg1"/>
                </a:solidFill>
                <a:latin typeface="Arial" charset="0"/>
              </a:rPr>
              <a:t>3</a:t>
            </a:r>
          </a:p>
        </p:txBody>
      </p:sp>
      <p:sp>
        <p:nvSpPr>
          <p:cNvPr id="506925" name="Oval 45"/>
          <p:cNvSpPr>
            <a:spLocks noChangeArrowheads="1"/>
          </p:cNvSpPr>
          <p:nvPr/>
        </p:nvSpPr>
        <p:spPr bwMode="auto">
          <a:xfrm>
            <a:off x="5481638" y="4729163"/>
            <a:ext cx="198437" cy="227012"/>
          </a:xfrm>
          <a:prstGeom prst="ellipse">
            <a:avLst/>
          </a:prstGeom>
          <a:solidFill>
            <a:srgbClr val="0072CA"/>
          </a:solidFill>
          <a:ln w="12700">
            <a:noFill/>
            <a:round/>
            <a:headEnd/>
            <a:tailEnd/>
          </a:ln>
          <a:effectLst/>
        </p:spPr>
        <p:txBody>
          <a:bodyPr wrap="none" anchor="ctr"/>
          <a:lstStyle/>
          <a:p>
            <a:endParaRPr lang="en-US"/>
          </a:p>
        </p:txBody>
      </p:sp>
      <p:sp>
        <p:nvSpPr>
          <p:cNvPr id="506926" name="Text Box 46"/>
          <p:cNvSpPr txBox="1">
            <a:spLocks noChangeArrowheads="1"/>
          </p:cNvSpPr>
          <p:nvPr/>
        </p:nvSpPr>
        <p:spPr bwMode="auto">
          <a:xfrm>
            <a:off x="5522913" y="4746625"/>
            <a:ext cx="144462" cy="211138"/>
          </a:xfrm>
          <a:prstGeom prst="rect">
            <a:avLst/>
          </a:prstGeom>
          <a:noFill/>
          <a:ln w="9525">
            <a:noFill/>
            <a:miter lim="800000"/>
            <a:headEnd/>
            <a:tailEnd/>
          </a:ln>
          <a:effectLst/>
        </p:spPr>
        <p:txBody>
          <a:bodyPr wrap="none" lIns="0" tIns="0" rIns="0" bIns="0"/>
          <a:lstStyle/>
          <a:p>
            <a:pPr>
              <a:lnSpc>
                <a:spcPct val="90000"/>
              </a:lnSpc>
            </a:pPr>
            <a:r>
              <a:rPr lang="en-US" sz="1500" b="1">
                <a:solidFill>
                  <a:schemeClr val="bg1"/>
                </a:solidFill>
                <a:latin typeface="Arial" charset="0"/>
              </a:rPr>
              <a:t>4</a:t>
            </a:r>
          </a:p>
        </p:txBody>
      </p:sp>
      <p:sp>
        <p:nvSpPr>
          <p:cNvPr id="506927" name="Oval 47"/>
          <p:cNvSpPr>
            <a:spLocks noChangeArrowheads="1"/>
          </p:cNvSpPr>
          <p:nvPr/>
        </p:nvSpPr>
        <p:spPr bwMode="auto">
          <a:xfrm>
            <a:off x="7202488" y="4729163"/>
            <a:ext cx="198437" cy="227012"/>
          </a:xfrm>
          <a:prstGeom prst="ellipse">
            <a:avLst/>
          </a:prstGeom>
          <a:solidFill>
            <a:srgbClr val="0072CA"/>
          </a:solidFill>
          <a:ln w="12700">
            <a:noFill/>
            <a:round/>
            <a:headEnd/>
            <a:tailEnd/>
          </a:ln>
          <a:effectLst/>
        </p:spPr>
        <p:txBody>
          <a:bodyPr wrap="none" anchor="ctr"/>
          <a:lstStyle/>
          <a:p>
            <a:endParaRPr lang="en-US"/>
          </a:p>
        </p:txBody>
      </p:sp>
      <p:sp>
        <p:nvSpPr>
          <p:cNvPr id="506928" name="Text Box 48"/>
          <p:cNvSpPr txBox="1">
            <a:spLocks noChangeArrowheads="1"/>
          </p:cNvSpPr>
          <p:nvPr/>
        </p:nvSpPr>
        <p:spPr bwMode="auto">
          <a:xfrm>
            <a:off x="7243763" y="4746625"/>
            <a:ext cx="144462" cy="211138"/>
          </a:xfrm>
          <a:prstGeom prst="rect">
            <a:avLst/>
          </a:prstGeom>
          <a:noFill/>
          <a:ln w="9525">
            <a:noFill/>
            <a:miter lim="800000"/>
            <a:headEnd/>
            <a:tailEnd/>
          </a:ln>
          <a:effectLst/>
        </p:spPr>
        <p:txBody>
          <a:bodyPr wrap="none" lIns="0" tIns="0" rIns="0" bIns="0"/>
          <a:lstStyle/>
          <a:p>
            <a:pPr>
              <a:lnSpc>
                <a:spcPct val="90000"/>
              </a:lnSpc>
            </a:pPr>
            <a:r>
              <a:rPr lang="en-US" sz="1500" b="1">
                <a:solidFill>
                  <a:schemeClr val="bg1"/>
                </a:solidFill>
                <a:latin typeface="Arial" charset="0"/>
              </a:rPr>
              <a:t>5</a:t>
            </a:r>
          </a:p>
        </p:txBody>
      </p:sp>
      <p:sp>
        <p:nvSpPr>
          <p:cNvPr id="506932" name="Line 52"/>
          <p:cNvSpPr>
            <a:spLocks noChangeShapeType="1"/>
          </p:cNvSpPr>
          <p:nvPr/>
        </p:nvSpPr>
        <p:spPr bwMode="auto">
          <a:xfrm>
            <a:off x="7461250" y="2540000"/>
            <a:ext cx="263525" cy="1084263"/>
          </a:xfrm>
          <a:prstGeom prst="line">
            <a:avLst/>
          </a:prstGeom>
          <a:noFill/>
          <a:ln w="12700">
            <a:solidFill>
              <a:schemeClr val="tx1"/>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914400" y="274638"/>
            <a:ext cx="7772400" cy="411162"/>
          </a:xfrm>
        </p:spPr>
        <p:txBody>
          <a:bodyPr>
            <a:normAutofit fontScale="90000"/>
          </a:bodyPr>
          <a:lstStyle/>
          <a:p>
            <a:pPr eaLnBrk="1" hangingPunct="1"/>
            <a:r>
              <a:rPr lang="en-US" dirty="0" smtClean="0"/>
              <a:t>Controlling the cell cycle</a:t>
            </a:r>
          </a:p>
        </p:txBody>
      </p:sp>
      <p:sp>
        <p:nvSpPr>
          <p:cNvPr id="81923" name="Rectangle 3"/>
          <p:cNvSpPr>
            <a:spLocks noGrp="1" noChangeArrowheads="1"/>
          </p:cNvSpPr>
          <p:nvPr>
            <p:ph type="body" idx="1"/>
          </p:nvPr>
        </p:nvSpPr>
        <p:spPr>
          <a:xfrm>
            <a:off x="0" y="762000"/>
            <a:ext cx="9144000" cy="6096000"/>
          </a:xfrm>
        </p:spPr>
        <p:txBody>
          <a:bodyPr>
            <a:normAutofit fontScale="92500" lnSpcReduction="10000"/>
          </a:bodyPr>
          <a:lstStyle/>
          <a:p>
            <a:pPr eaLnBrk="1" hangingPunct="1">
              <a:lnSpc>
                <a:spcPct val="80000"/>
              </a:lnSpc>
            </a:pPr>
            <a:r>
              <a:rPr lang="en-US" sz="2800" b="1" dirty="0" smtClean="0"/>
              <a:t>Cells divide at different rates.  Some cells do not divide regularly but can enter cell cycle when given appropriate signals</a:t>
            </a:r>
          </a:p>
          <a:p>
            <a:pPr lvl="1">
              <a:lnSpc>
                <a:spcPct val="80000"/>
              </a:lnSpc>
            </a:pPr>
            <a:r>
              <a:rPr lang="en-US" sz="2800" dirty="0" smtClean="0"/>
              <a:t>Ex: Liver Cells</a:t>
            </a:r>
          </a:p>
          <a:p>
            <a:pPr eaLnBrk="1" hangingPunct="1">
              <a:lnSpc>
                <a:spcPct val="80000"/>
              </a:lnSpc>
            </a:pPr>
            <a:r>
              <a:rPr lang="en-US" sz="2800" b="1" dirty="0" smtClean="0"/>
              <a:t>Internal Controls or Checkpoints</a:t>
            </a:r>
          </a:p>
          <a:p>
            <a:pPr lvl="1" eaLnBrk="1" hangingPunct="1">
              <a:lnSpc>
                <a:spcPct val="80000"/>
              </a:lnSpc>
            </a:pPr>
            <a:r>
              <a:rPr lang="en-US" sz="2600" dirty="0" smtClean="0"/>
              <a:t>Molecule cycling system for regulation </a:t>
            </a:r>
          </a:p>
          <a:p>
            <a:pPr lvl="2">
              <a:lnSpc>
                <a:spcPct val="80000"/>
              </a:lnSpc>
            </a:pPr>
            <a:r>
              <a:rPr lang="en-US" sz="2600" dirty="0" smtClean="0"/>
              <a:t>Checkpoints-points in the cycle where the cell is halted until the “go ahead” chemical signal is given</a:t>
            </a:r>
          </a:p>
          <a:p>
            <a:pPr lvl="2">
              <a:lnSpc>
                <a:spcPct val="80000"/>
              </a:lnSpc>
            </a:pPr>
            <a:r>
              <a:rPr lang="en-US" sz="2600" dirty="0" smtClean="0"/>
              <a:t>Also, called the “cell cycle clock”</a:t>
            </a:r>
          </a:p>
          <a:p>
            <a:pPr>
              <a:lnSpc>
                <a:spcPct val="80000"/>
              </a:lnSpc>
            </a:pPr>
            <a:endParaRPr lang="en-US" sz="3000" dirty="0" smtClean="0"/>
          </a:p>
          <a:p>
            <a:pPr>
              <a:lnSpc>
                <a:spcPct val="80000"/>
              </a:lnSpc>
            </a:pPr>
            <a:r>
              <a:rPr lang="en-US" sz="3000" b="1" dirty="0" smtClean="0"/>
              <a:t>Cell Cycle clock</a:t>
            </a:r>
          </a:p>
          <a:p>
            <a:pPr lvl="2">
              <a:lnSpc>
                <a:spcPct val="80000"/>
              </a:lnSpc>
            </a:pPr>
            <a:r>
              <a:rPr lang="en-US" sz="2600" dirty="0" err="1" smtClean="0"/>
              <a:t>Cyclin</a:t>
            </a:r>
            <a:r>
              <a:rPr lang="en-US" sz="2600" dirty="0" smtClean="0"/>
              <a:t>-dependent </a:t>
            </a:r>
            <a:r>
              <a:rPr lang="en-US" sz="2600" dirty="0" err="1" smtClean="0"/>
              <a:t>kinases</a:t>
            </a:r>
            <a:r>
              <a:rPr lang="en-US" sz="2600" dirty="0" smtClean="0"/>
              <a:t> (</a:t>
            </a:r>
            <a:r>
              <a:rPr lang="en-US" sz="2600" dirty="0" err="1" smtClean="0"/>
              <a:t>Cdks</a:t>
            </a:r>
            <a:r>
              <a:rPr lang="en-US" sz="2600" dirty="0" smtClean="0"/>
              <a:t>): enzymes for cell division that need </a:t>
            </a:r>
            <a:r>
              <a:rPr lang="en-US" sz="2600" dirty="0" err="1" smtClean="0"/>
              <a:t>cyclin</a:t>
            </a:r>
            <a:r>
              <a:rPr lang="en-US" sz="2600" dirty="0" smtClean="0"/>
              <a:t> (another protein) to be active</a:t>
            </a:r>
          </a:p>
          <a:p>
            <a:pPr lvl="3">
              <a:lnSpc>
                <a:spcPct val="80000"/>
              </a:lnSpc>
            </a:pPr>
            <a:r>
              <a:rPr lang="en-US" sz="2600" dirty="0" smtClean="0"/>
              <a:t>Mitosis activity rises &amp; falls with changes in concentration of </a:t>
            </a:r>
            <a:r>
              <a:rPr lang="en-US" sz="2600" dirty="0" err="1" smtClean="0"/>
              <a:t>cyclin</a:t>
            </a:r>
            <a:endParaRPr lang="en-US" sz="2600" dirty="0" smtClean="0"/>
          </a:p>
          <a:p>
            <a:pPr lvl="3" eaLnBrk="1" hangingPunct="1">
              <a:lnSpc>
                <a:spcPct val="80000"/>
              </a:lnSpc>
            </a:pPr>
            <a:r>
              <a:rPr lang="en-US" sz="2600" dirty="0" smtClean="0"/>
              <a:t>MPF (mitosis promoting factor):  </a:t>
            </a:r>
            <a:r>
              <a:rPr lang="en-US" sz="2600" dirty="0" err="1" smtClean="0"/>
              <a:t>Cyclins</a:t>
            </a:r>
            <a:r>
              <a:rPr lang="en-US" sz="2600" dirty="0" smtClean="0"/>
              <a:t> accumulate during </a:t>
            </a:r>
            <a:r>
              <a:rPr lang="en-US" sz="2600" dirty="0" err="1" smtClean="0"/>
              <a:t>interphase</a:t>
            </a:r>
            <a:r>
              <a:rPr lang="en-US" sz="2600" dirty="0" smtClean="0"/>
              <a:t>, making </a:t>
            </a:r>
            <a:r>
              <a:rPr lang="en-US" sz="2600" dirty="0" err="1" smtClean="0"/>
              <a:t>Cdks</a:t>
            </a:r>
            <a:r>
              <a:rPr lang="en-US" sz="2600" dirty="0" smtClean="0"/>
              <a:t> activate which initiate Mitosis.  This is turned off during mitosis when </a:t>
            </a:r>
            <a:r>
              <a:rPr lang="en-US" sz="2600" dirty="0" err="1" smtClean="0"/>
              <a:t>proteolytic</a:t>
            </a:r>
            <a:r>
              <a:rPr lang="en-US" sz="2600" dirty="0" smtClean="0"/>
              <a:t> enzymes break down the </a:t>
            </a:r>
            <a:r>
              <a:rPr lang="en-US" sz="2600" dirty="0" err="1" smtClean="0"/>
              <a:t>cyclin</a:t>
            </a:r>
            <a:r>
              <a:rPr lang="en-US" sz="2600" dirty="0" smtClean="0"/>
              <a:t>, allowing the cell to proceed through </a:t>
            </a:r>
            <a:r>
              <a:rPr lang="en-US" sz="2600" dirty="0" err="1" smtClean="0"/>
              <a:t>telophase</a:t>
            </a:r>
            <a:r>
              <a:rPr lang="en-US" sz="2600"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animEffect transition="in" filter="fade">
                                      <p:cBhvr>
                                        <p:cTn id="7" dur="2000"/>
                                        <p:tgtEl>
                                          <p:spTgt spid="8192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1923">
                                            <p:txEl>
                                              <p:pRg st="1" end="1"/>
                                            </p:txEl>
                                          </p:spTgt>
                                        </p:tgtEl>
                                        <p:attrNameLst>
                                          <p:attrName>style.visibility</p:attrName>
                                        </p:attrNameLst>
                                      </p:cBhvr>
                                      <p:to>
                                        <p:strVal val="visible"/>
                                      </p:to>
                                    </p:set>
                                    <p:animEffect transition="in" filter="fade">
                                      <p:cBhvr>
                                        <p:cTn id="10" dur="2000"/>
                                        <p:tgtEl>
                                          <p:spTgt spid="8192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1923">
                                            <p:txEl>
                                              <p:pRg st="2" end="2"/>
                                            </p:txEl>
                                          </p:spTgt>
                                        </p:tgtEl>
                                        <p:attrNameLst>
                                          <p:attrName>style.visibility</p:attrName>
                                        </p:attrNameLst>
                                      </p:cBhvr>
                                      <p:to>
                                        <p:strVal val="visible"/>
                                      </p:to>
                                    </p:set>
                                    <p:animEffect transition="in" filter="fade">
                                      <p:cBhvr>
                                        <p:cTn id="15" dur="2000"/>
                                        <p:tgtEl>
                                          <p:spTgt spid="8192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1923">
                                            <p:txEl>
                                              <p:pRg st="3" end="3"/>
                                            </p:txEl>
                                          </p:spTgt>
                                        </p:tgtEl>
                                        <p:attrNameLst>
                                          <p:attrName>style.visibility</p:attrName>
                                        </p:attrNameLst>
                                      </p:cBhvr>
                                      <p:to>
                                        <p:strVal val="visible"/>
                                      </p:to>
                                    </p:set>
                                    <p:animEffect transition="in" filter="fade">
                                      <p:cBhvr>
                                        <p:cTn id="18" dur="2000"/>
                                        <p:tgtEl>
                                          <p:spTgt spid="8192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1923">
                                            <p:txEl>
                                              <p:pRg st="4" end="4"/>
                                            </p:txEl>
                                          </p:spTgt>
                                        </p:tgtEl>
                                        <p:attrNameLst>
                                          <p:attrName>style.visibility</p:attrName>
                                        </p:attrNameLst>
                                      </p:cBhvr>
                                      <p:to>
                                        <p:strVal val="visible"/>
                                      </p:to>
                                    </p:set>
                                    <p:animEffect transition="in" filter="fade">
                                      <p:cBhvr>
                                        <p:cTn id="21" dur="2000"/>
                                        <p:tgtEl>
                                          <p:spTgt spid="8192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1923">
                                            <p:txEl>
                                              <p:pRg st="5" end="5"/>
                                            </p:txEl>
                                          </p:spTgt>
                                        </p:tgtEl>
                                        <p:attrNameLst>
                                          <p:attrName>style.visibility</p:attrName>
                                        </p:attrNameLst>
                                      </p:cBhvr>
                                      <p:to>
                                        <p:strVal val="visible"/>
                                      </p:to>
                                    </p:set>
                                    <p:animEffect transition="in" filter="fade">
                                      <p:cBhvr>
                                        <p:cTn id="24" dur="2000"/>
                                        <p:tgtEl>
                                          <p:spTgt spid="8192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1923">
                                            <p:txEl>
                                              <p:pRg st="7" end="7"/>
                                            </p:txEl>
                                          </p:spTgt>
                                        </p:tgtEl>
                                        <p:attrNameLst>
                                          <p:attrName>style.visibility</p:attrName>
                                        </p:attrNameLst>
                                      </p:cBhvr>
                                      <p:to>
                                        <p:strVal val="visible"/>
                                      </p:to>
                                    </p:set>
                                    <p:animEffect transition="in" filter="fade">
                                      <p:cBhvr>
                                        <p:cTn id="29" dur="2000"/>
                                        <p:tgtEl>
                                          <p:spTgt spid="81923">
                                            <p:txEl>
                                              <p:pRg st="7" end="7"/>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81923">
                                            <p:txEl>
                                              <p:pRg st="8" end="8"/>
                                            </p:txEl>
                                          </p:spTgt>
                                        </p:tgtEl>
                                        <p:attrNameLst>
                                          <p:attrName>style.visibility</p:attrName>
                                        </p:attrNameLst>
                                      </p:cBhvr>
                                      <p:to>
                                        <p:strVal val="visible"/>
                                      </p:to>
                                    </p:set>
                                    <p:animEffect transition="in" filter="fade">
                                      <p:cBhvr>
                                        <p:cTn id="32" dur="2000"/>
                                        <p:tgtEl>
                                          <p:spTgt spid="81923">
                                            <p:txEl>
                                              <p:pRg st="8" end="8"/>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1923">
                                            <p:txEl>
                                              <p:pRg st="9" end="9"/>
                                            </p:txEl>
                                          </p:spTgt>
                                        </p:tgtEl>
                                        <p:attrNameLst>
                                          <p:attrName>style.visibility</p:attrName>
                                        </p:attrNameLst>
                                      </p:cBhvr>
                                      <p:to>
                                        <p:strVal val="visible"/>
                                      </p:to>
                                    </p:set>
                                    <p:animEffect transition="in" filter="fade">
                                      <p:cBhvr>
                                        <p:cTn id="35" dur="2000"/>
                                        <p:tgtEl>
                                          <p:spTgt spid="81923">
                                            <p:txEl>
                                              <p:pRg st="9" end="9"/>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81923">
                                            <p:txEl>
                                              <p:pRg st="10" end="10"/>
                                            </p:txEl>
                                          </p:spTgt>
                                        </p:tgtEl>
                                        <p:attrNameLst>
                                          <p:attrName>style.visibility</p:attrName>
                                        </p:attrNameLst>
                                      </p:cBhvr>
                                      <p:to>
                                        <p:strVal val="visible"/>
                                      </p:to>
                                    </p:set>
                                    <p:animEffect transition="in" filter="fade">
                                      <p:cBhvr>
                                        <p:cTn id="38" dur="2000"/>
                                        <p:tgtEl>
                                          <p:spTgt spid="8192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9736" name="Picture 88" descr="12_17_G2Checkpoint-U"/>
          <p:cNvPicPr>
            <a:picLocks noChangeAspect="1" noChangeArrowheads="1"/>
          </p:cNvPicPr>
          <p:nvPr/>
        </p:nvPicPr>
        <p:blipFill>
          <a:blip r:embed="rId3" cstate="print"/>
          <a:srcRect/>
          <a:stretch>
            <a:fillRect/>
          </a:stretch>
        </p:blipFill>
        <p:spPr bwMode="auto">
          <a:xfrm>
            <a:off x="2084388" y="136525"/>
            <a:ext cx="4975225" cy="6584950"/>
          </a:xfrm>
          <a:prstGeom prst="rect">
            <a:avLst/>
          </a:prstGeom>
          <a:noFill/>
        </p:spPr>
      </p:pic>
      <p:sp>
        <p:nvSpPr>
          <p:cNvPr id="539733" name="WordArt 85"/>
          <p:cNvSpPr>
            <a:spLocks noChangeArrowheads="1" noChangeShapeType="1" noTextEdit="1"/>
          </p:cNvSpPr>
          <p:nvPr/>
        </p:nvSpPr>
        <p:spPr bwMode="auto">
          <a:xfrm rot="5627957">
            <a:off x="5184775" y="4402138"/>
            <a:ext cx="1600200" cy="203200"/>
          </a:xfrm>
          <a:prstGeom prst="rect">
            <a:avLst/>
          </a:prstGeom>
        </p:spPr>
        <p:txBody>
          <a:bodyPr spcFirstLastPara="1" wrap="none" fromWordArt="1">
            <a:prstTxWarp prst="textArchUp">
              <a:avLst>
                <a:gd name="adj" fmla="val 10800000"/>
              </a:avLst>
            </a:prstTxWarp>
          </a:bodyPr>
          <a:lstStyle/>
          <a:p>
            <a:pPr algn="dist"/>
            <a:r>
              <a:rPr lang="en-US" sz="1400" spc="140">
                <a:ln w="9525">
                  <a:solidFill>
                    <a:srgbClr val="000000"/>
                  </a:solidFill>
                  <a:round/>
                  <a:headEnd/>
                  <a:tailEnd/>
                </a:ln>
                <a:solidFill>
                  <a:srgbClr val="000000"/>
                </a:solidFill>
                <a:latin typeface="Arial"/>
                <a:cs typeface="Arial"/>
              </a:rPr>
              <a:t>Cyclin accumulation</a:t>
            </a:r>
          </a:p>
        </p:txBody>
      </p:sp>
      <p:sp>
        <p:nvSpPr>
          <p:cNvPr id="539651" name="Rectangle 3"/>
          <p:cNvSpPr>
            <a:spLocks noGrp="1" noChangeArrowheads="1"/>
          </p:cNvSpPr>
          <p:nvPr>
            <p:ph type="ctrTitle"/>
          </p:nvPr>
        </p:nvSpPr>
        <p:spPr bwMode="auto">
          <a:xfrm>
            <a:off x="152400" y="0"/>
            <a:ext cx="1981200" cy="304800"/>
          </a:xfrm>
          <a:noFill/>
          <a:ln w="3175">
            <a:miter lim="800000"/>
            <a:headEnd/>
            <a:tailEnd/>
          </a:ln>
        </p:spPr>
        <p:txBody>
          <a:bodyPr vert="horz" wrap="square" lIns="91440" tIns="45720" rIns="91440" bIns="45720" numCol="1" anchor="t" anchorCtr="0" compatLnSpc="1">
            <a:prstTxWarp prst="textNoShape">
              <a:avLst/>
            </a:prstTxWarp>
          </a:bodyPr>
          <a:lstStyle/>
          <a:p>
            <a:pPr algn="l"/>
            <a:r>
              <a:rPr lang="en-US" sz="1200">
                <a:latin typeface="Arial" charset="0"/>
              </a:rPr>
              <a:t>Figure 12.17</a:t>
            </a:r>
          </a:p>
        </p:txBody>
      </p:sp>
      <p:sp>
        <p:nvSpPr>
          <p:cNvPr id="539652" name="Text Box 4"/>
          <p:cNvSpPr txBox="1">
            <a:spLocks noChangeArrowheads="1"/>
          </p:cNvSpPr>
          <p:nvPr/>
        </p:nvSpPr>
        <p:spPr bwMode="auto">
          <a:xfrm>
            <a:off x="2109788" y="2193925"/>
            <a:ext cx="4891087" cy="534988"/>
          </a:xfrm>
          <a:prstGeom prst="rect">
            <a:avLst/>
          </a:prstGeom>
          <a:noFill/>
          <a:ln w="9525">
            <a:noFill/>
            <a:miter lim="800000"/>
            <a:headEnd/>
            <a:tailEnd/>
          </a:ln>
          <a:effectLst/>
        </p:spPr>
        <p:txBody>
          <a:bodyPr wrap="none" lIns="0" tIns="0" rIns="0" bIns="0"/>
          <a:lstStyle/>
          <a:p>
            <a:pPr>
              <a:lnSpc>
                <a:spcPct val="90000"/>
              </a:lnSpc>
            </a:pPr>
            <a:r>
              <a:rPr lang="en-US" sz="1400" b="1">
                <a:latin typeface="Arial" charset="0"/>
              </a:rPr>
              <a:t>(a) Fluctuation of MPF activity and cyclin concentration </a:t>
            </a:r>
            <a:br>
              <a:rPr lang="en-US" sz="1400" b="1">
                <a:latin typeface="Arial" charset="0"/>
              </a:rPr>
            </a:br>
            <a:r>
              <a:rPr lang="en-US" sz="1400" b="1">
                <a:latin typeface="Arial" charset="0"/>
              </a:rPr>
              <a:t>     during the cell cycle</a:t>
            </a:r>
          </a:p>
        </p:txBody>
      </p:sp>
      <p:sp>
        <p:nvSpPr>
          <p:cNvPr id="539660" name="Text Box 12"/>
          <p:cNvSpPr txBox="1">
            <a:spLocks noChangeArrowheads="1"/>
          </p:cNvSpPr>
          <p:nvPr/>
        </p:nvSpPr>
        <p:spPr bwMode="auto">
          <a:xfrm>
            <a:off x="2116138" y="6342063"/>
            <a:ext cx="4995862" cy="217487"/>
          </a:xfrm>
          <a:prstGeom prst="rect">
            <a:avLst/>
          </a:prstGeom>
          <a:noFill/>
          <a:ln w="9525">
            <a:noFill/>
            <a:miter lim="800000"/>
            <a:headEnd/>
            <a:tailEnd/>
          </a:ln>
          <a:effectLst/>
        </p:spPr>
        <p:txBody>
          <a:bodyPr wrap="none" lIns="0" tIns="0" rIns="0" bIns="0"/>
          <a:lstStyle/>
          <a:p>
            <a:pPr>
              <a:lnSpc>
                <a:spcPct val="90000"/>
              </a:lnSpc>
            </a:pPr>
            <a:r>
              <a:rPr lang="en-US" sz="1400" b="1">
                <a:latin typeface="Arial" charset="0"/>
              </a:rPr>
              <a:t>(b) Molecular mechanisms that help regulate the cell cycle</a:t>
            </a:r>
          </a:p>
        </p:txBody>
      </p:sp>
      <p:sp>
        <p:nvSpPr>
          <p:cNvPr id="539661" name="Text Box 13"/>
          <p:cNvSpPr txBox="1">
            <a:spLocks noChangeArrowheads="1"/>
          </p:cNvSpPr>
          <p:nvPr/>
        </p:nvSpPr>
        <p:spPr bwMode="auto">
          <a:xfrm>
            <a:off x="2763838" y="585788"/>
            <a:ext cx="1068387" cy="244475"/>
          </a:xfrm>
          <a:prstGeom prst="rect">
            <a:avLst/>
          </a:prstGeom>
          <a:noFill/>
          <a:ln w="9525">
            <a:noFill/>
            <a:miter lim="800000"/>
            <a:headEnd/>
            <a:tailEnd/>
          </a:ln>
          <a:effectLst/>
        </p:spPr>
        <p:txBody>
          <a:bodyPr wrap="none" lIns="0" tIns="0" rIns="0" bIns="0"/>
          <a:lstStyle/>
          <a:p>
            <a:r>
              <a:rPr lang="en-US" sz="1400" b="1" dirty="0">
                <a:latin typeface="Arial" charset="0"/>
                <a:ea typeface="ヒラギノ角ゴ Pro W3" pitchFamily="84" charset="-128"/>
              </a:rPr>
              <a:t>MPF activity</a:t>
            </a:r>
          </a:p>
        </p:txBody>
      </p:sp>
      <p:sp>
        <p:nvSpPr>
          <p:cNvPr id="539662" name="Text Box 14"/>
          <p:cNvSpPr txBox="1">
            <a:spLocks noChangeArrowheads="1"/>
          </p:cNvSpPr>
          <p:nvPr/>
        </p:nvSpPr>
        <p:spPr bwMode="auto">
          <a:xfrm>
            <a:off x="2757488" y="833438"/>
            <a:ext cx="1095375" cy="403225"/>
          </a:xfrm>
          <a:prstGeom prst="rect">
            <a:avLst/>
          </a:prstGeom>
          <a:noFill/>
          <a:ln w="9525">
            <a:noFill/>
            <a:miter lim="800000"/>
            <a:headEnd/>
            <a:tailEnd/>
          </a:ln>
          <a:effectLst/>
        </p:spPr>
        <p:txBody>
          <a:bodyPr wrap="none" lIns="0" tIns="0" rIns="0" bIns="0"/>
          <a:lstStyle/>
          <a:p>
            <a:pPr>
              <a:lnSpc>
                <a:spcPct val="90000"/>
              </a:lnSpc>
            </a:pPr>
            <a:r>
              <a:rPr lang="en-US" sz="1400" b="1" dirty="0" err="1">
                <a:latin typeface="Arial" charset="0"/>
                <a:ea typeface="ヒラギノ角ゴ Pro W3" pitchFamily="84" charset="-128"/>
              </a:rPr>
              <a:t>Cyclin</a:t>
            </a:r>
            <a:r>
              <a:rPr lang="en-US" sz="1400" b="1" dirty="0">
                <a:latin typeface="Arial" charset="0"/>
                <a:ea typeface="ヒラギノ角ゴ Pro W3" pitchFamily="84" charset="-128"/>
              </a:rPr>
              <a:t/>
            </a:r>
            <a:br>
              <a:rPr lang="en-US" sz="1400" b="1" dirty="0">
                <a:latin typeface="Arial" charset="0"/>
                <a:ea typeface="ヒラギノ角ゴ Pro W3" pitchFamily="84" charset="-128"/>
              </a:rPr>
            </a:br>
            <a:r>
              <a:rPr lang="en-US" sz="1400" b="1" dirty="0">
                <a:latin typeface="Arial" charset="0"/>
                <a:ea typeface="ヒラギノ角ゴ Pro W3" pitchFamily="84" charset="-128"/>
              </a:rPr>
              <a:t>concentration</a:t>
            </a:r>
          </a:p>
        </p:txBody>
      </p:sp>
      <p:sp>
        <p:nvSpPr>
          <p:cNvPr id="539663" name="Text Box 15"/>
          <p:cNvSpPr txBox="1">
            <a:spLocks noChangeArrowheads="1"/>
          </p:cNvSpPr>
          <p:nvPr/>
        </p:nvSpPr>
        <p:spPr bwMode="auto">
          <a:xfrm>
            <a:off x="3756025" y="1965325"/>
            <a:ext cx="447675" cy="179388"/>
          </a:xfrm>
          <a:prstGeom prst="rect">
            <a:avLst/>
          </a:prstGeom>
          <a:noFill/>
          <a:ln w="9525">
            <a:noFill/>
            <a:miter lim="800000"/>
            <a:headEnd/>
            <a:tailEnd/>
          </a:ln>
          <a:effectLst/>
        </p:spPr>
        <p:txBody>
          <a:bodyPr wrap="none" lIns="0" tIns="0" rIns="0" bIns="0"/>
          <a:lstStyle/>
          <a:p>
            <a:pPr>
              <a:lnSpc>
                <a:spcPct val="90000"/>
              </a:lnSpc>
            </a:pPr>
            <a:r>
              <a:rPr lang="en-US" sz="1400" b="1">
                <a:latin typeface="Arial" charset="0"/>
                <a:ea typeface="ヒラギノ角ゴ Pro W3" pitchFamily="84" charset="-128"/>
              </a:rPr>
              <a:t>Time</a:t>
            </a:r>
          </a:p>
        </p:txBody>
      </p:sp>
      <p:sp>
        <p:nvSpPr>
          <p:cNvPr id="539664" name="Text Box 16"/>
          <p:cNvSpPr txBox="1">
            <a:spLocks noChangeArrowheads="1"/>
          </p:cNvSpPr>
          <p:nvPr/>
        </p:nvSpPr>
        <p:spPr bwMode="auto">
          <a:xfrm>
            <a:off x="2406650" y="284163"/>
            <a:ext cx="222250" cy="204787"/>
          </a:xfrm>
          <a:prstGeom prst="rect">
            <a:avLst/>
          </a:prstGeom>
          <a:noFill/>
          <a:ln w="9525">
            <a:noFill/>
            <a:miter lim="800000"/>
            <a:headEnd/>
            <a:tailEnd/>
          </a:ln>
          <a:effectLst/>
        </p:spPr>
        <p:txBody>
          <a:bodyPr wrap="none" lIns="0" tIns="0" rIns="0" bIns="0"/>
          <a:lstStyle/>
          <a:p>
            <a:pPr>
              <a:lnSpc>
                <a:spcPct val="90000"/>
              </a:lnSpc>
            </a:pPr>
            <a:r>
              <a:rPr lang="en-US" sz="1400" b="1">
                <a:latin typeface="Arial" charset="0"/>
                <a:ea typeface="ヒラギノ角ゴ Pro W3" pitchFamily="84" charset="-128"/>
              </a:rPr>
              <a:t>M</a:t>
            </a:r>
          </a:p>
        </p:txBody>
      </p:sp>
      <p:sp>
        <p:nvSpPr>
          <p:cNvPr id="539665" name="Text Box 17"/>
          <p:cNvSpPr txBox="1">
            <a:spLocks noChangeArrowheads="1"/>
          </p:cNvSpPr>
          <p:nvPr/>
        </p:nvSpPr>
        <p:spPr bwMode="auto">
          <a:xfrm>
            <a:off x="3971925" y="290513"/>
            <a:ext cx="222250" cy="204787"/>
          </a:xfrm>
          <a:prstGeom prst="rect">
            <a:avLst/>
          </a:prstGeom>
          <a:noFill/>
          <a:ln w="9525">
            <a:noFill/>
            <a:miter lim="800000"/>
            <a:headEnd/>
            <a:tailEnd/>
          </a:ln>
          <a:effectLst/>
        </p:spPr>
        <p:txBody>
          <a:bodyPr wrap="none" lIns="0" tIns="0" rIns="0" bIns="0"/>
          <a:lstStyle/>
          <a:p>
            <a:pPr>
              <a:lnSpc>
                <a:spcPct val="90000"/>
              </a:lnSpc>
            </a:pPr>
            <a:r>
              <a:rPr lang="en-US" sz="1400" b="1">
                <a:latin typeface="Arial" charset="0"/>
                <a:ea typeface="ヒラギノ角ゴ Pro W3" pitchFamily="84" charset="-128"/>
              </a:rPr>
              <a:t>M</a:t>
            </a:r>
          </a:p>
        </p:txBody>
      </p:sp>
      <p:sp>
        <p:nvSpPr>
          <p:cNvPr id="539666" name="Text Box 18"/>
          <p:cNvSpPr txBox="1">
            <a:spLocks noChangeArrowheads="1"/>
          </p:cNvSpPr>
          <p:nvPr/>
        </p:nvSpPr>
        <p:spPr bwMode="auto">
          <a:xfrm>
            <a:off x="5508625" y="292100"/>
            <a:ext cx="222250" cy="204788"/>
          </a:xfrm>
          <a:prstGeom prst="rect">
            <a:avLst/>
          </a:prstGeom>
          <a:noFill/>
          <a:ln w="9525">
            <a:noFill/>
            <a:miter lim="800000"/>
            <a:headEnd/>
            <a:tailEnd/>
          </a:ln>
          <a:effectLst/>
        </p:spPr>
        <p:txBody>
          <a:bodyPr wrap="none" lIns="0" tIns="0" rIns="0" bIns="0"/>
          <a:lstStyle/>
          <a:p>
            <a:pPr>
              <a:lnSpc>
                <a:spcPct val="90000"/>
              </a:lnSpc>
            </a:pPr>
            <a:r>
              <a:rPr lang="en-US" sz="1400" b="1">
                <a:latin typeface="Arial" charset="0"/>
                <a:ea typeface="ヒラギノ角ゴ Pro W3" pitchFamily="84" charset="-128"/>
              </a:rPr>
              <a:t>M</a:t>
            </a:r>
          </a:p>
        </p:txBody>
      </p:sp>
      <p:sp>
        <p:nvSpPr>
          <p:cNvPr id="539667" name="Text Box 19"/>
          <p:cNvSpPr txBox="1">
            <a:spLocks noChangeArrowheads="1"/>
          </p:cNvSpPr>
          <p:nvPr/>
        </p:nvSpPr>
        <p:spPr bwMode="auto">
          <a:xfrm>
            <a:off x="3271838" y="290513"/>
            <a:ext cx="222250" cy="204787"/>
          </a:xfrm>
          <a:prstGeom prst="rect">
            <a:avLst/>
          </a:prstGeom>
          <a:noFill/>
          <a:ln w="9525">
            <a:noFill/>
            <a:miter lim="800000"/>
            <a:headEnd/>
            <a:tailEnd/>
          </a:ln>
          <a:effectLst/>
        </p:spPr>
        <p:txBody>
          <a:bodyPr wrap="none" lIns="0" tIns="0" rIns="0" bIns="0"/>
          <a:lstStyle/>
          <a:p>
            <a:pPr>
              <a:lnSpc>
                <a:spcPct val="90000"/>
              </a:lnSpc>
            </a:pPr>
            <a:r>
              <a:rPr lang="en-US" sz="1400" b="1">
                <a:latin typeface="Arial" charset="0"/>
                <a:ea typeface="ヒラギノ角ゴ Pro W3" pitchFamily="84" charset="-128"/>
              </a:rPr>
              <a:t>S</a:t>
            </a:r>
          </a:p>
        </p:txBody>
      </p:sp>
      <p:sp>
        <p:nvSpPr>
          <p:cNvPr id="539668" name="Text Box 20"/>
          <p:cNvSpPr txBox="1">
            <a:spLocks noChangeArrowheads="1"/>
          </p:cNvSpPr>
          <p:nvPr/>
        </p:nvSpPr>
        <p:spPr bwMode="auto">
          <a:xfrm>
            <a:off x="4799013" y="284163"/>
            <a:ext cx="222250" cy="204787"/>
          </a:xfrm>
          <a:prstGeom prst="rect">
            <a:avLst/>
          </a:prstGeom>
          <a:noFill/>
          <a:ln w="9525">
            <a:noFill/>
            <a:miter lim="800000"/>
            <a:headEnd/>
            <a:tailEnd/>
          </a:ln>
          <a:effectLst/>
        </p:spPr>
        <p:txBody>
          <a:bodyPr wrap="none" lIns="0" tIns="0" rIns="0" bIns="0"/>
          <a:lstStyle/>
          <a:p>
            <a:pPr>
              <a:lnSpc>
                <a:spcPct val="90000"/>
              </a:lnSpc>
            </a:pPr>
            <a:r>
              <a:rPr lang="en-US" sz="1400" b="1">
                <a:latin typeface="Arial" charset="0"/>
                <a:ea typeface="ヒラギノ角ゴ Pro W3" pitchFamily="84" charset="-128"/>
              </a:rPr>
              <a:t>S</a:t>
            </a:r>
          </a:p>
        </p:txBody>
      </p:sp>
      <p:sp>
        <p:nvSpPr>
          <p:cNvPr id="539669" name="Text Box 21"/>
          <p:cNvSpPr txBox="1">
            <a:spLocks noChangeArrowheads="1"/>
          </p:cNvSpPr>
          <p:nvPr/>
        </p:nvSpPr>
        <p:spPr bwMode="auto">
          <a:xfrm>
            <a:off x="2881313" y="287338"/>
            <a:ext cx="222250" cy="204787"/>
          </a:xfrm>
          <a:prstGeom prst="rect">
            <a:avLst/>
          </a:prstGeom>
          <a:noFill/>
          <a:ln w="9525">
            <a:noFill/>
            <a:miter lim="800000"/>
            <a:headEnd/>
            <a:tailEnd/>
          </a:ln>
          <a:effectLst/>
        </p:spPr>
        <p:txBody>
          <a:bodyPr wrap="none" lIns="0" tIns="0" rIns="0" bIns="0"/>
          <a:lstStyle/>
          <a:p>
            <a:pPr>
              <a:lnSpc>
                <a:spcPct val="90000"/>
              </a:lnSpc>
            </a:pPr>
            <a:r>
              <a:rPr lang="en-US" sz="1400" b="1">
                <a:latin typeface="Arial" charset="0"/>
                <a:ea typeface="ヒラギノ角ゴ Pro W3" pitchFamily="84" charset="-128"/>
              </a:rPr>
              <a:t>G</a:t>
            </a:r>
            <a:r>
              <a:rPr lang="en-US" sz="1400" b="1" baseline="-25000">
                <a:latin typeface="Arial" charset="0"/>
                <a:ea typeface="ヒラギノ角ゴ Pro W3" pitchFamily="84" charset="-128"/>
              </a:rPr>
              <a:t>1</a:t>
            </a:r>
            <a:endParaRPr lang="en-US" sz="1400" b="1">
              <a:latin typeface="Arial" charset="0"/>
              <a:ea typeface="ヒラギノ角ゴ Pro W3" pitchFamily="84" charset="-128"/>
            </a:endParaRPr>
          </a:p>
        </p:txBody>
      </p:sp>
      <p:sp>
        <p:nvSpPr>
          <p:cNvPr id="539670" name="Text Box 22"/>
          <p:cNvSpPr txBox="1">
            <a:spLocks noChangeArrowheads="1"/>
          </p:cNvSpPr>
          <p:nvPr/>
        </p:nvSpPr>
        <p:spPr bwMode="auto">
          <a:xfrm>
            <a:off x="3562350" y="268288"/>
            <a:ext cx="222250" cy="204787"/>
          </a:xfrm>
          <a:prstGeom prst="rect">
            <a:avLst/>
          </a:prstGeom>
          <a:noFill/>
          <a:ln w="9525">
            <a:noFill/>
            <a:miter lim="800000"/>
            <a:headEnd/>
            <a:tailEnd/>
          </a:ln>
          <a:effectLst/>
        </p:spPr>
        <p:txBody>
          <a:bodyPr wrap="none" lIns="0" tIns="0" rIns="0" bIns="0"/>
          <a:lstStyle/>
          <a:p>
            <a:pPr>
              <a:lnSpc>
                <a:spcPct val="90000"/>
              </a:lnSpc>
            </a:pPr>
            <a:r>
              <a:rPr lang="en-US" sz="1400" b="1">
                <a:latin typeface="Arial" charset="0"/>
                <a:ea typeface="ヒラギノ角ゴ Pro W3" pitchFamily="84" charset="-128"/>
              </a:rPr>
              <a:t>G</a:t>
            </a:r>
            <a:r>
              <a:rPr lang="en-US" sz="1400" b="1" baseline="-25000">
                <a:latin typeface="Arial" charset="0"/>
                <a:ea typeface="ヒラギノ角ゴ Pro W3" pitchFamily="84" charset="-128"/>
              </a:rPr>
              <a:t>2</a:t>
            </a:r>
            <a:endParaRPr lang="en-US" sz="1400" b="1">
              <a:latin typeface="Arial" charset="0"/>
              <a:ea typeface="ヒラギノ角ゴ Pro W3" pitchFamily="84" charset="-128"/>
            </a:endParaRPr>
          </a:p>
        </p:txBody>
      </p:sp>
      <p:sp>
        <p:nvSpPr>
          <p:cNvPr id="539671" name="Text Box 23"/>
          <p:cNvSpPr txBox="1">
            <a:spLocks noChangeArrowheads="1"/>
          </p:cNvSpPr>
          <p:nvPr/>
        </p:nvSpPr>
        <p:spPr bwMode="auto">
          <a:xfrm>
            <a:off x="4460875" y="280988"/>
            <a:ext cx="222250" cy="204787"/>
          </a:xfrm>
          <a:prstGeom prst="rect">
            <a:avLst/>
          </a:prstGeom>
          <a:noFill/>
          <a:ln w="9525">
            <a:noFill/>
            <a:miter lim="800000"/>
            <a:headEnd/>
            <a:tailEnd/>
          </a:ln>
          <a:effectLst/>
        </p:spPr>
        <p:txBody>
          <a:bodyPr wrap="none" lIns="0" tIns="0" rIns="0" bIns="0"/>
          <a:lstStyle/>
          <a:p>
            <a:pPr>
              <a:lnSpc>
                <a:spcPct val="90000"/>
              </a:lnSpc>
            </a:pPr>
            <a:r>
              <a:rPr lang="en-US" sz="1400" b="1">
                <a:latin typeface="Arial" charset="0"/>
                <a:ea typeface="ヒラギノ角ゴ Pro W3" pitchFamily="84" charset="-128"/>
              </a:rPr>
              <a:t>G</a:t>
            </a:r>
            <a:r>
              <a:rPr lang="en-US" sz="1400" b="1" baseline="-25000">
                <a:latin typeface="Arial" charset="0"/>
                <a:ea typeface="ヒラギノ角ゴ Pro W3" pitchFamily="84" charset="-128"/>
              </a:rPr>
              <a:t>1</a:t>
            </a:r>
            <a:endParaRPr lang="en-US" sz="1400" b="1">
              <a:latin typeface="Arial" charset="0"/>
              <a:ea typeface="ヒラギノ角ゴ Pro W3" pitchFamily="84" charset="-128"/>
            </a:endParaRPr>
          </a:p>
        </p:txBody>
      </p:sp>
      <p:sp>
        <p:nvSpPr>
          <p:cNvPr id="539672" name="Text Box 24"/>
          <p:cNvSpPr txBox="1">
            <a:spLocks noChangeArrowheads="1"/>
          </p:cNvSpPr>
          <p:nvPr/>
        </p:nvSpPr>
        <p:spPr bwMode="auto">
          <a:xfrm>
            <a:off x="5110163" y="268288"/>
            <a:ext cx="222250" cy="204787"/>
          </a:xfrm>
          <a:prstGeom prst="rect">
            <a:avLst/>
          </a:prstGeom>
          <a:noFill/>
          <a:ln w="9525">
            <a:noFill/>
            <a:miter lim="800000"/>
            <a:headEnd/>
            <a:tailEnd/>
          </a:ln>
          <a:effectLst/>
        </p:spPr>
        <p:txBody>
          <a:bodyPr wrap="none" lIns="0" tIns="0" rIns="0" bIns="0"/>
          <a:lstStyle/>
          <a:p>
            <a:pPr>
              <a:lnSpc>
                <a:spcPct val="90000"/>
              </a:lnSpc>
            </a:pPr>
            <a:r>
              <a:rPr lang="en-US" sz="1400" b="1">
                <a:latin typeface="Arial" charset="0"/>
                <a:ea typeface="ヒラギノ角ゴ Pro W3" pitchFamily="84" charset="-128"/>
              </a:rPr>
              <a:t>G</a:t>
            </a:r>
            <a:r>
              <a:rPr lang="en-US" sz="1400" b="1" baseline="-25000">
                <a:latin typeface="Arial" charset="0"/>
                <a:ea typeface="ヒラギノ角ゴ Pro W3" pitchFamily="84" charset="-128"/>
              </a:rPr>
              <a:t>2</a:t>
            </a:r>
            <a:endParaRPr lang="en-US" sz="1400" b="1">
              <a:latin typeface="Arial" charset="0"/>
              <a:ea typeface="ヒラギノ角ゴ Pro W3" pitchFamily="84" charset="-128"/>
            </a:endParaRPr>
          </a:p>
        </p:txBody>
      </p:sp>
      <p:sp>
        <p:nvSpPr>
          <p:cNvPr id="539673" name="Text Box 25"/>
          <p:cNvSpPr txBox="1">
            <a:spLocks noChangeArrowheads="1"/>
          </p:cNvSpPr>
          <p:nvPr/>
        </p:nvSpPr>
        <p:spPr bwMode="auto">
          <a:xfrm>
            <a:off x="6008688" y="280988"/>
            <a:ext cx="222250" cy="204787"/>
          </a:xfrm>
          <a:prstGeom prst="rect">
            <a:avLst/>
          </a:prstGeom>
          <a:noFill/>
          <a:ln w="9525">
            <a:noFill/>
            <a:miter lim="800000"/>
            <a:headEnd/>
            <a:tailEnd/>
          </a:ln>
          <a:effectLst/>
        </p:spPr>
        <p:txBody>
          <a:bodyPr wrap="none" lIns="0" tIns="0" rIns="0" bIns="0"/>
          <a:lstStyle/>
          <a:p>
            <a:pPr>
              <a:lnSpc>
                <a:spcPct val="90000"/>
              </a:lnSpc>
            </a:pPr>
            <a:r>
              <a:rPr lang="en-US" sz="1400" b="1">
                <a:latin typeface="Arial" charset="0"/>
                <a:ea typeface="ヒラギノ角ゴ Pro W3" pitchFamily="84" charset="-128"/>
              </a:rPr>
              <a:t>G</a:t>
            </a:r>
            <a:r>
              <a:rPr lang="en-US" sz="1400" b="1" baseline="-25000">
                <a:latin typeface="Arial" charset="0"/>
                <a:ea typeface="ヒラギノ角ゴ Pro W3" pitchFamily="84" charset="-128"/>
              </a:rPr>
              <a:t>1</a:t>
            </a:r>
            <a:endParaRPr lang="en-US" sz="1400" b="1">
              <a:latin typeface="Arial" charset="0"/>
              <a:ea typeface="ヒラギノ角ゴ Pro W3" pitchFamily="84" charset="-128"/>
            </a:endParaRPr>
          </a:p>
        </p:txBody>
      </p:sp>
      <p:sp>
        <p:nvSpPr>
          <p:cNvPr id="539674" name="Text Box 26"/>
          <p:cNvSpPr txBox="1">
            <a:spLocks noChangeArrowheads="1"/>
          </p:cNvSpPr>
          <p:nvPr/>
        </p:nvSpPr>
        <p:spPr bwMode="auto">
          <a:xfrm>
            <a:off x="3125788" y="4314825"/>
            <a:ext cx="341312" cy="192088"/>
          </a:xfrm>
          <a:prstGeom prst="rect">
            <a:avLst/>
          </a:prstGeom>
          <a:noFill/>
          <a:ln w="9525">
            <a:noFill/>
            <a:miter lim="800000"/>
            <a:headEnd/>
            <a:tailEnd/>
          </a:ln>
          <a:effectLst/>
        </p:spPr>
        <p:txBody>
          <a:bodyPr wrap="none" lIns="0" tIns="0" rIns="0" bIns="0"/>
          <a:lstStyle/>
          <a:p>
            <a:pPr>
              <a:lnSpc>
                <a:spcPct val="90000"/>
              </a:lnSpc>
            </a:pPr>
            <a:r>
              <a:rPr lang="en-US" sz="1400" b="1">
                <a:latin typeface="Arial" charset="0"/>
                <a:ea typeface="ヒラギノ角ゴ Pro W3" pitchFamily="84" charset="-128"/>
              </a:rPr>
              <a:t>Cdk</a:t>
            </a:r>
          </a:p>
        </p:txBody>
      </p:sp>
      <p:sp>
        <p:nvSpPr>
          <p:cNvPr id="539675" name="Text Box 27"/>
          <p:cNvSpPr txBox="1">
            <a:spLocks noChangeArrowheads="1"/>
          </p:cNvSpPr>
          <p:nvPr/>
        </p:nvSpPr>
        <p:spPr bwMode="auto">
          <a:xfrm>
            <a:off x="2173288" y="4727575"/>
            <a:ext cx="896937" cy="376238"/>
          </a:xfrm>
          <a:prstGeom prst="rect">
            <a:avLst/>
          </a:prstGeom>
          <a:noFill/>
          <a:ln w="9525">
            <a:noFill/>
            <a:miter lim="800000"/>
            <a:headEnd/>
            <a:tailEnd/>
          </a:ln>
          <a:effectLst/>
        </p:spPr>
        <p:txBody>
          <a:bodyPr wrap="none" lIns="0" tIns="0" rIns="0" bIns="0"/>
          <a:lstStyle/>
          <a:p>
            <a:pPr>
              <a:lnSpc>
                <a:spcPct val="90000"/>
              </a:lnSpc>
            </a:pPr>
            <a:r>
              <a:rPr lang="en-US" sz="1400" b="1" dirty="0">
                <a:latin typeface="Arial" charset="0"/>
                <a:ea typeface="ヒラギノ角ゴ Pro W3" pitchFamily="84" charset="-128"/>
              </a:rPr>
              <a:t>Degraded</a:t>
            </a:r>
            <a:br>
              <a:rPr lang="en-US" sz="1400" b="1" dirty="0">
                <a:latin typeface="Arial" charset="0"/>
                <a:ea typeface="ヒラギノ角ゴ Pro W3" pitchFamily="84" charset="-128"/>
              </a:rPr>
            </a:br>
            <a:r>
              <a:rPr lang="en-US" sz="1400" b="1" dirty="0" err="1">
                <a:latin typeface="Arial" charset="0"/>
                <a:ea typeface="ヒラギノ角ゴ Pro W3" pitchFamily="84" charset="-128"/>
              </a:rPr>
              <a:t>cyclin</a:t>
            </a:r>
            <a:endParaRPr lang="en-US" sz="1400" b="1" dirty="0">
              <a:latin typeface="Arial" charset="0"/>
              <a:ea typeface="ヒラギノ角ゴ Pro W3" pitchFamily="84" charset="-128"/>
            </a:endParaRPr>
          </a:p>
        </p:txBody>
      </p:sp>
      <p:sp>
        <p:nvSpPr>
          <p:cNvPr id="539676" name="Text Box 28"/>
          <p:cNvSpPr txBox="1">
            <a:spLocks noChangeArrowheads="1"/>
          </p:cNvSpPr>
          <p:nvPr/>
        </p:nvSpPr>
        <p:spPr bwMode="auto">
          <a:xfrm>
            <a:off x="2522538" y="5237163"/>
            <a:ext cx="896937" cy="376237"/>
          </a:xfrm>
          <a:prstGeom prst="rect">
            <a:avLst/>
          </a:prstGeom>
          <a:noFill/>
          <a:ln w="9525">
            <a:noFill/>
            <a:miter lim="800000"/>
            <a:headEnd/>
            <a:tailEnd/>
          </a:ln>
          <a:effectLst/>
        </p:spPr>
        <p:txBody>
          <a:bodyPr wrap="none" lIns="0" tIns="0" rIns="0" bIns="0"/>
          <a:lstStyle/>
          <a:p>
            <a:pPr>
              <a:lnSpc>
                <a:spcPct val="90000"/>
              </a:lnSpc>
            </a:pPr>
            <a:r>
              <a:rPr lang="en-US" sz="1400" b="1" dirty="0" err="1">
                <a:latin typeface="Arial" charset="0"/>
                <a:ea typeface="ヒラギノ角ゴ Pro W3" pitchFamily="84" charset="-128"/>
              </a:rPr>
              <a:t>Cyclin</a:t>
            </a:r>
            <a:r>
              <a:rPr lang="en-US" sz="1400" b="1" dirty="0">
                <a:latin typeface="Arial" charset="0"/>
                <a:ea typeface="ヒラギノ角ゴ Pro W3" pitchFamily="84" charset="-128"/>
              </a:rPr>
              <a:t> is</a:t>
            </a:r>
            <a:br>
              <a:rPr lang="en-US" sz="1400" b="1" dirty="0">
                <a:latin typeface="Arial" charset="0"/>
                <a:ea typeface="ヒラギノ角ゴ Pro W3" pitchFamily="84" charset="-128"/>
              </a:rPr>
            </a:br>
            <a:r>
              <a:rPr lang="en-US" sz="1400" b="1" dirty="0">
                <a:latin typeface="Arial" charset="0"/>
                <a:ea typeface="ヒラギノ角ゴ Pro W3" pitchFamily="84" charset="-128"/>
              </a:rPr>
              <a:t>degraded</a:t>
            </a:r>
          </a:p>
        </p:txBody>
      </p:sp>
      <p:sp>
        <p:nvSpPr>
          <p:cNvPr id="539677" name="Text Box 29"/>
          <p:cNvSpPr txBox="1">
            <a:spLocks noChangeArrowheads="1"/>
          </p:cNvSpPr>
          <p:nvPr/>
        </p:nvSpPr>
        <p:spPr bwMode="auto">
          <a:xfrm>
            <a:off x="3871913" y="5740400"/>
            <a:ext cx="407987" cy="190500"/>
          </a:xfrm>
          <a:prstGeom prst="rect">
            <a:avLst/>
          </a:prstGeom>
          <a:noFill/>
          <a:ln w="9525">
            <a:noFill/>
            <a:miter lim="800000"/>
            <a:headEnd/>
            <a:tailEnd/>
          </a:ln>
          <a:effectLst/>
        </p:spPr>
        <p:txBody>
          <a:bodyPr wrap="none" lIns="0" tIns="0" rIns="0" bIns="0"/>
          <a:lstStyle/>
          <a:p>
            <a:pPr>
              <a:lnSpc>
                <a:spcPct val="90000"/>
              </a:lnSpc>
            </a:pPr>
            <a:r>
              <a:rPr lang="en-US" sz="1400" b="1" dirty="0">
                <a:latin typeface="Arial" charset="0"/>
                <a:ea typeface="ヒラギノ角ゴ Pro W3" pitchFamily="84" charset="-128"/>
              </a:rPr>
              <a:t>MPF</a:t>
            </a:r>
          </a:p>
        </p:txBody>
      </p:sp>
      <p:sp>
        <p:nvSpPr>
          <p:cNvPr id="539678" name="Text Box 30"/>
          <p:cNvSpPr txBox="1">
            <a:spLocks noChangeArrowheads="1"/>
          </p:cNvSpPr>
          <p:nvPr/>
        </p:nvSpPr>
        <p:spPr bwMode="auto">
          <a:xfrm>
            <a:off x="4057650" y="4986338"/>
            <a:ext cx="976313" cy="388937"/>
          </a:xfrm>
          <a:prstGeom prst="rect">
            <a:avLst/>
          </a:prstGeom>
          <a:noFill/>
          <a:ln w="9525">
            <a:noFill/>
            <a:miter lim="800000"/>
            <a:headEnd/>
            <a:tailEnd/>
          </a:ln>
          <a:effectLst/>
        </p:spPr>
        <p:txBody>
          <a:bodyPr wrap="none" lIns="0" tIns="0" rIns="0" bIns="0"/>
          <a:lstStyle/>
          <a:p>
            <a:pPr algn="ctr">
              <a:lnSpc>
                <a:spcPct val="80000"/>
              </a:lnSpc>
            </a:pPr>
            <a:r>
              <a:rPr lang="en-US" sz="1400" b="1" dirty="0">
                <a:latin typeface="Arial" charset="0"/>
                <a:ea typeface="ヒラギノ角ゴ Pro W3" pitchFamily="84" charset="-128"/>
              </a:rPr>
              <a:t>G</a:t>
            </a:r>
            <a:r>
              <a:rPr lang="en-US" sz="1400" b="1" baseline="-25000" dirty="0">
                <a:latin typeface="Arial" charset="0"/>
                <a:ea typeface="ヒラギノ角ゴ Pro W3" pitchFamily="84" charset="-128"/>
              </a:rPr>
              <a:t>2</a:t>
            </a:r>
            <a:r>
              <a:rPr lang="en-US" sz="1400" b="1" dirty="0">
                <a:latin typeface="Arial" charset="0"/>
                <a:ea typeface="ヒラギノ角ゴ Pro W3" pitchFamily="84" charset="-128"/>
              </a:rPr>
              <a:t/>
            </a:r>
            <a:br>
              <a:rPr lang="en-US" sz="1400" b="1" dirty="0">
                <a:latin typeface="Arial" charset="0"/>
                <a:ea typeface="ヒラギノ角ゴ Pro W3" pitchFamily="84" charset="-128"/>
              </a:rPr>
            </a:br>
            <a:r>
              <a:rPr lang="en-US" sz="1400" b="1" dirty="0">
                <a:latin typeface="Arial" charset="0"/>
                <a:ea typeface="ヒラギノ角ゴ Pro W3" pitchFamily="84" charset="-128"/>
              </a:rPr>
              <a:t>checkpoint</a:t>
            </a:r>
          </a:p>
        </p:txBody>
      </p:sp>
      <p:sp>
        <p:nvSpPr>
          <p:cNvPr id="539679" name="Text Box 31"/>
          <p:cNvSpPr txBox="1">
            <a:spLocks noChangeArrowheads="1"/>
          </p:cNvSpPr>
          <p:nvPr/>
        </p:nvSpPr>
        <p:spPr bwMode="auto">
          <a:xfrm>
            <a:off x="5089525" y="5022850"/>
            <a:ext cx="341313" cy="192088"/>
          </a:xfrm>
          <a:prstGeom prst="rect">
            <a:avLst/>
          </a:prstGeom>
          <a:noFill/>
          <a:ln w="9525">
            <a:noFill/>
            <a:miter lim="800000"/>
            <a:headEnd/>
            <a:tailEnd/>
          </a:ln>
          <a:effectLst/>
        </p:spPr>
        <p:txBody>
          <a:bodyPr wrap="none" lIns="0" tIns="0" rIns="0" bIns="0"/>
          <a:lstStyle/>
          <a:p>
            <a:pPr>
              <a:lnSpc>
                <a:spcPct val="90000"/>
              </a:lnSpc>
            </a:pPr>
            <a:r>
              <a:rPr lang="en-US" sz="1400" b="1">
                <a:latin typeface="Arial" charset="0"/>
                <a:ea typeface="ヒラギノ角ゴ Pro W3" pitchFamily="84" charset="-128"/>
              </a:rPr>
              <a:t>Cdk</a:t>
            </a:r>
          </a:p>
        </p:txBody>
      </p:sp>
      <p:sp>
        <p:nvSpPr>
          <p:cNvPr id="539680" name="Text Box 32"/>
          <p:cNvSpPr txBox="1">
            <a:spLocks noChangeArrowheads="1"/>
          </p:cNvSpPr>
          <p:nvPr/>
        </p:nvSpPr>
        <p:spPr bwMode="auto">
          <a:xfrm>
            <a:off x="5130800" y="5645150"/>
            <a:ext cx="554038" cy="217488"/>
          </a:xfrm>
          <a:prstGeom prst="rect">
            <a:avLst/>
          </a:prstGeom>
          <a:noFill/>
          <a:ln w="9525">
            <a:noFill/>
            <a:miter lim="800000"/>
            <a:headEnd/>
            <a:tailEnd/>
          </a:ln>
          <a:effectLst/>
        </p:spPr>
        <p:txBody>
          <a:bodyPr wrap="none" lIns="0" tIns="0" rIns="0" bIns="0"/>
          <a:lstStyle/>
          <a:p>
            <a:pPr>
              <a:lnSpc>
                <a:spcPct val="90000"/>
              </a:lnSpc>
            </a:pPr>
            <a:r>
              <a:rPr lang="en-US" sz="1400" b="1">
                <a:latin typeface="Arial" charset="0"/>
                <a:ea typeface="ヒラギノ角ゴ Pro W3" pitchFamily="84" charset="-128"/>
              </a:rPr>
              <a:t>Cyclin</a:t>
            </a:r>
          </a:p>
        </p:txBody>
      </p:sp>
      <p:sp>
        <p:nvSpPr>
          <p:cNvPr id="539681" name="Text Box 33"/>
          <p:cNvSpPr txBox="1">
            <a:spLocks noChangeArrowheads="1"/>
          </p:cNvSpPr>
          <p:nvPr/>
        </p:nvSpPr>
        <p:spPr bwMode="auto">
          <a:xfrm rot="2232284">
            <a:off x="3919538" y="4668838"/>
            <a:ext cx="222250" cy="204787"/>
          </a:xfrm>
          <a:prstGeom prst="rect">
            <a:avLst/>
          </a:prstGeom>
          <a:noFill/>
          <a:ln w="9525">
            <a:noFill/>
            <a:miter lim="800000"/>
            <a:headEnd/>
            <a:tailEnd/>
          </a:ln>
          <a:effectLst/>
        </p:spPr>
        <p:txBody>
          <a:bodyPr wrap="none" lIns="0" tIns="0" rIns="0" bIns="0"/>
          <a:lstStyle/>
          <a:p>
            <a:pPr>
              <a:lnSpc>
                <a:spcPct val="90000"/>
              </a:lnSpc>
            </a:pPr>
            <a:r>
              <a:rPr lang="en-US" sz="1400" b="1">
                <a:latin typeface="Arial" charset="0"/>
                <a:ea typeface="ヒラギノ角ゴ Pro W3" pitchFamily="84" charset="-128"/>
              </a:rPr>
              <a:t>M</a:t>
            </a:r>
          </a:p>
        </p:txBody>
      </p:sp>
      <p:sp>
        <p:nvSpPr>
          <p:cNvPr id="539682" name="Text Box 34"/>
          <p:cNvSpPr txBox="1">
            <a:spLocks noChangeArrowheads="1"/>
          </p:cNvSpPr>
          <p:nvPr/>
        </p:nvSpPr>
        <p:spPr bwMode="auto">
          <a:xfrm rot="3875157">
            <a:off x="4668044" y="4013994"/>
            <a:ext cx="222250" cy="204788"/>
          </a:xfrm>
          <a:prstGeom prst="rect">
            <a:avLst/>
          </a:prstGeom>
          <a:noFill/>
          <a:ln w="9525">
            <a:noFill/>
            <a:miter lim="800000"/>
            <a:headEnd/>
            <a:tailEnd/>
          </a:ln>
          <a:effectLst/>
        </p:spPr>
        <p:txBody>
          <a:bodyPr wrap="none" lIns="0" tIns="0" rIns="0" bIns="0"/>
          <a:lstStyle/>
          <a:p>
            <a:pPr>
              <a:lnSpc>
                <a:spcPct val="90000"/>
              </a:lnSpc>
            </a:pPr>
            <a:r>
              <a:rPr lang="en-US" sz="1400" b="1">
                <a:latin typeface="Arial" charset="0"/>
                <a:ea typeface="ヒラギノ角ゴ Pro W3" pitchFamily="84" charset="-128"/>
              </a:rPr>
              <a:t>S</a:t>
            </a:r>
          </a:p>
        </p:txBody>
      </p:sp>
      <p:sp>
        <p:nvSpPr>
          <p:cNvPr id="539683" name="Text Box 35"/>
          <p:cNvSpPr txBox="1">
            <a:spLocks noChangeArrowheads="1"/>
          </p:cNvSpPr>
          <p:nvPr/>
        </p:nvSpPr>
        <p:spPr bwMode="auto">
          <a:xfrm rot="-3894939">
            <a:off x="3833019" y="3947319"/>
            <a:ext cx="222250" cy="204788"/>
          </a:xfrm>
          <a:prstGeom prst="rect">
            <a:avLst/>
          </a:prstGeom>
          <a:noFill/>
          <a:ln w="9525">
            <a:noFill/>
            <a:miter lim="800000"/>
            <a:headEnd/>
            <a:tailEnd/>
          </a:ln>
          <a:effectLst/>
        </p:spPr>
        <p:txBody>
          <a:bodyPr wrap="none" lIns="0" tIns="0" rIns="0" bIns="0"/>
          <a:lstStyle/>
          <a:p>
            <a:pPr>
              <a:lnSpc>
                <a:spcPct val="90000"/>
              </a:lnSpc>
            </a:pPr>
            <a:r>
              <a:rPr lang="en-US" sz="1400" b="1">
                <a:latin typeface="Arial" charset="0"/>
                <a:ea typeface="ヒラギノ角ゴ Pro W3" pitchFamily="84" charset="-128"/>
              </a:rPr>
              <a:t>G</a:t>
            </a:r>
            <a:r>
              <a:rPr lang="en-US" sz="1400" b="1" baseline="-25000">
                <a:latin typeface="Arial" charset="0"/>
                <a:ea typeface="ヒラギノ角ゴ Pro W3" pitchFamily="84" charset="-128"/>
              </a:rPr>
              <a:t>1</a:t>
            </a:r>
            <a:endParaRPr lang="en-US" sz="1400" b="1">
              <a:latin typeface="Arial" charset="0"/>
              <a:ea typeface="ヒラギノ角ゴ Pro W3" pitchFamily="84" charset="-128"/>
            </a:endParaRPr>
          </a:p>
        </p:txBody>
      </p:sp>
      <p:sp>
        <p:nvSpPr>
          <p:cNvPr id="539684" name="Text Box 36"/>
          <p:cNvSpPr txBox="1">
            <a:spLocks noChangeArrowheads="1"/>
          </p:cNvSpPr>
          <p:nvPr/>
        </p:nvSpPr>
        <p:spPr bwMode="auto">
          <a:xfrm rot="-2839498">
            <a:off x="4507707" y="4682331"/>
            <a:ext cx="222250" cy="204787"/>
          </a:xfrm>
          <a:prstGeom prst="rect">
            <a:avLst/>
          </a:prstGeom>
          <a:noFill/>
          <a:ln w="9525">
            <a:noFill/>
            <a:miter lim="800000"/>
            <a:headEnd/>
            <a:tailEnd/>
          </a:ln>
          <a:effectLst/>
        </p:spPr>
        <p:txBody>
          <a:bodyPr wrap="none" lIns="0" tIns="0" rIns="0" bIns="0"/>
          <a:lstStyle/>
          <a:p>
            <a:pPr>
              <a:lnSpc>
                <a:spcPct val="90000"/>
              </a:lnSpc>
            </a:pPr>
            <a:r>
              <a:rPr lang="en-US" sz="1400" b="1">
                <a:latin typeface="Arial" charset="0"/>
                <a:ea typeface="ヒラギノ角ゴ Pro W3" pitchFamily="84" charset="-128"/>
              </a:rPr>
              <a:t>G</a:t>
            </a:r>
            <a:r>
              <a:rPr lang="en-US" sz="1400" b="1" baseline="-25000">
                <a:latin typeface="Arial" charset="0"/>
                <a:ea typeface="ヒラギノ角ゴ Pro W3" pitchFamily="84" charset="-128"/>
              </a:rPr>
              <a:t>2</a:t>
            </a:r>
            <a:endParaRPr lang="en-US" sz="1400" b="1">
              <a:latin typeface="Arial" charset="0"/>
              <a:ea typeface="ヒラギノ角ゴ Pro W3" pitchFamily="84" charset="-128"/>
            </a:endParaRPr>
          </a:p>
        </p:txBody>
      </p:sp>
      <p:sp>
        <p:nvSpPr>
          <p:cNvPr id="539696" name="Line 48"/>
          <p:cNvSpPr>
            <a:spLocks noChangeShapeType="1"/>
          </p:cNvSpPr>
          <p:nvPr/>
        </p:nvSpPr>
        <p:spPr bwMode="auto">
          <a:xfrm flipH="1">
            <a:off x="2671763" y="727075"/>
            <a:ext cx="53975" cy="79375"/>
          </a:xfrm>
          <a:prstGeom prst="line">
            <a:avLst/>
          </a:prstGeom>
          <a:noFill/>
          <a:ln w="12700">
            <a:solidFill>
              <a:schemeClr val="tx1"/>
            </a:solidFill>
            <a:round/>
            <a:headEnd/>
            <a:tailEnd/>
          </a:ln>
          <a:effectLst/>
        </p:spPr>
        <p:txBody>
          <a:bodyPr wrap="none" anchor="ctr"/>
          <a:lstStyle/>
          <a:p>
            <a:endParaRPr lang="en-US"/>
          </a:p>
        </p:txBody>
      </p:sp>
      <p:sp>
        <p:nvSpPr>
          <p:cNvPr id="539697" name="Line 49"/>
          <p:cNvSpPr>
            <a:spLocks noChangeShapeType="1"/>
          </p:cNvSpPr>
          <p:nvPr/>
        </p:nvSpPr>
        <p:spPr bwMode="auto">
          <a:xfrm flipH="1">
            <a:off x="2592388" y="939800"/>
            <a:ext cx="133350" cy="184150"/>
          </a:xfrm>
          <a:prstGeom prst="line">
            <a:avLst/>
          </a:prstGeom>
          <a:noFill/>
          <a:ln w="12700">
            <a:solidFill>
              <a:schemeClr val="tx1"/>
            </a:solidFill>
            <a:round/>
            <a:headEnd/>
            <a:tailEnd/>
          </a:ln>
          <a:effectLst/>
        </p:spPr>
        <p:txBody>
          <a:bodyPr wrap="none" anchor="ctr"/>
          <a:lstStyle/>
          <a:p>
            <a:endParaRPr lang="en-US"/>
          </a:p>
        </p:txBody>
      </p:sp>
      <p:sp>
        <p:nvSpPr>
          <p:cNvPr id="539701" name="Line 53"/>
          <p:cNvSpPr>
            <a:spLocks noChangeShapeType="1"/>
          </p:cNvSpPr>
          <p:nvPr/>
        </p:nvSpPr>
        <p:spPr bwMode="auto">
          <a:xfrm>
            <a:off x="4338638" y="4894263"/>
            <a:ext cx="66675" cy="133350"/>
          </a:xfrm>
          <a:prstGeom prst="line">
            <a:avLst/>
          </a:prstGeom>
          <a:noFill/>
          <a:ln w="12700">
            <a:solidFill>
              <a:schemeClr val="tx1"/>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2" descr="06_05_ProkaryoticCell-U"/>
          <p:cNvPicPr>
            <a:picLocks noChangeAspect="1" noChangeArrowheads="1"/>
          </p:cNvPicPr>
          <p:nvPr/>
        </p:nvPicPr>
        <p:blipFill>
          <a:blip r:embed="rId3" cstate="print"/>
          <a:srcRect/>
          <a:stretch>
            <a:fillRect/>
          </a:stretch>
        </p:blipFill>
        <p:spPr bwMode="auto">
          <a:xfrm>
            <a:off x="296863" y="342900"/>
            <a:ext cx="8548687" cy="6170613"/>
          </a:xfrm>
          <a:prstGeom prst="rect">
            <a:avLst/>
          </a:prstGeom>
          <a:noFill/>
          <a:ln w="9525">
            <a:noFill/>
            <a:miter lim="800000"/>
            <a:headEnd/>
            <a:tailEnd/>
          </a:ln>
        </p:spPr>
      </p:pic>
      <p:sp>
        <p:nvSpPr>
          <p:cNvPr id="23555" name="Rectangle 2"/>
          <p:cNvSpPr>
            <a:spLocks noGrp="1" noChangeArrowheads="1"/>
          </p:cNvSpPr>
          <p:nvPr>
            <p:ph type="ctrTitle"/>
          </p:nvPr>
        </p:nvSpPr>
        <p:spPr bwMode="auto">
          <a:xfrm>
            <a:off x="152400" y="0"/>
            <a:ext cx="1981200" cy="304800"/>
          </a:xfrm>
          <a:noFill/>
          <a:ln w="3175">
            <a:miter lim="800000"/>
            <a:headEnd/>
            <a:tailEnd/>
          </a:ln>
        </p:spPr>
        <p:txBody>
          <a:bodyPr vert="horz" wrap="square" lIns="91440" tIns="45720" rIns="91440" bIns="45720" numCol="1" anchor="t" anchorCtr="0" compatLnSpc="1">
            <a:prstTxWarp prst="textNoShape">
              <a:avLst/>
            </a:prstTxWarp>
          </a:bodyPr>
          <a:lstStyle/>
          <a:p>
            <a:pPr algn="l" eaLnBrk="1" hangingPunct="1"/>
            <a:r>
              <a:rPr lang="en-US" sz="1200" smtClean="0">
                <a:latin typeface="Arial" charset="0"/>
              </a:rPr>
              <a:t>Figure 6.5</a:t>
            </a:r>
          </a:p>
        </p:txBody>
      </p:sp>
      <p:sp>
        <p:nvSpPr>
          <p:cNvPr id="23556" name="Text Box 3"/>
          <p:cNvSpPr txBox="1">
            <a:spLocks noChangeArrowheads="1"/>
          </p:cNvSpPr>
          <p:nvPr/>
        </p:nvSpPr>
        <p:spPr bwMode="auto">
          <a:xfrm>
            <a:off x="3260725" y="490538"/>
            <a:ext cx="1038225" cy="230187"/>
          </a:xfrm>
          <a:prstGeom prst="rect">
            <a:avLst/>
          </a:prstGeom>
          <a:noFill/>
          <a:ln w="9525">
            <a:noFill/>
            <a:miter lim="800000"/>
            <a:headEnd/>
            <a:tailEnd/>
          </a:ln>
        </p:spPr>
        <p:txBody>
          <a:bodyPr wrap="none" lIns="0" tIns="0" rIns="0" bIns="0"/>
          <a:lstStyle/>
          <a:p>
            <a:r>
              <a:rPr lang="en-US" sz="1800" b="1">
                <a:latin typeface="Arial" charset="0"/>
              </a:rPr>
              <a:t>Fimbriae</a:t>
            </a:r>
          </a:p>
        </p:txBody>
      </p:sp>
      <p:sp>
        <p:nvSpPr>
          <p:cNvPr id="23557" name="Line 6"/>
          <p:cNvSpPr>
            <a:spLocks noChangeShapeType="1"/>
          </p:cNvSpPr>
          <p:nvPr/>
        </p:nvSpPr>
        <p:spPr bwMode="auto">
          <a:xfrm>
            <a:off x="2273300" y="584200"/>
            <a:ext cx="919163" cy="71438"/>
          </a:xfrm>
          <a:prstGeom prst="line">
            <a:avLst/>
          </a:prstGeom>
          <a:noFill/>
          <a:ln w="12700">
            <a:solidFill>
              <a:schemeClr val="tx1"/>
            </a:solidFill>
            <a:round/>
            <a:headEnd/>
            <a:tailEnd/>
          </a:ln>
        </p:spPr>
        <p:txBody>
          <a:bodyPr wrap="none" anchor="ctr"/>
          <a:lstStyle/>
          <a:p>
            <a:endParaRPr lang="en-US"/>
          </a:p>
        </p:txBody>
      </p:sp>
      <p:sp>
        <p:nvSpPr>
          <p:cNvPr id="23558" name="Line 7"/>
          <p:cNvSpPr>
            <a:spLocks noChangeShapeType="1"/>
          </p:cNvSpPr>
          <p:nvPr/>
        </p:nvSpPr>
        <p:spPr bwMode="auto">
          <a:xfrm flipV="1">
            <a:off x="2451100" y="655638"/>
            <a:ext cx="749300" cy="207962"/>
          </a:xfrm>
          <a:prstGeom prst="line">
            <a:avLst/>
          </a:prstGeom>
          <a:noFill/>
          <a:ln w="12700">
            <a:solidFill>
              <a:schemeClr val="tx1"/>
            </a:solidFill>
            <a:round/>
            <a:headEnd/>
            <a:tailEnd/>
          </a:ln>
        </p:spPr>
        <p:txBody>
          <a:bodyPr wrap="none" anchor="ctr"/>
          <a:lstStyle/>
          <a:p>
            <a:endParaRPr lang="en-US"/>
          </a:p>
        </p:txBody>
      </p:sp>
      <p:sp>
        <p:nvSpPr>
          <p:cNvPr id="23559" name="Line 8"/>
          <p:cNvSpPr>
            <a:spLocks noChangeShapeType="1"/>
          </p:cNvSpPr>
          <p:nvPr/>
        </p:nvSpPr>
        <p:spPr bwMode="auto">
          <a:xfrm flipV="1">
            <a:off x="2976563" y="1147763"/>
            <a:ext cx="1295400" cy="1303337"/>
          </a:xfrm>
          <a:prstGeom prst="line">
            <a:avLst/>
          </a:prstGeom>
          <a:noFill/>
          <a:ln w="12700">
            <a:solidFill>
              <a:schemeClr val="tx1"/>
            </a:solidFill>
            <a:round/>
            <a:headEnd/>
            <a:tailEnd/>
          </a:ln>
        </p:spPr>
        <p:txBody>
          <a:bodyPr wrap="none" anchor="ctr"/>
          <a:lstStyle/>
          <a:p>
            <a:endParaRPr lang="en-US"/>
          </a:p>
        </p:txBody>
      </p:sp>
      <p:sp>
        <p:nvSpPr>
          <p:cNvPr id="23560" name="Line 9"/>
          <p:cNvSpPr>
            <a:spLocks noChangeShapeType="1"/>
          </p:cNvSpPr>
          <p:nvPr/>
        </p:nvSpPr>
        <p:spPr bwMode="auto">
          <a:xfrm flipV="1">
            <a:off x="3090863" y="1795463"/>
            <a:ext cx="1285875" cy="825500"/>
          </a:xfrm>
          <a:prstGeom prst="line">
            <a:avLst/>
          </a:prstGeom>
          <a:noFill/>
          <a:ln w="12700">
            <a:solidFill>
              <a:schemeClr val="tx1"/>
            </a:solidFill>
            <a:round/>
            <a:headEnd/>
            <a:tailEnd/>
          </a:ln>
        </p:spPr>
        <p:txBody>
          <a:bodyPr wrap="none" anchor="ctr"/>
          <a:lstStyle/>
          <a:p>
            <a:endParaRPr lang="en-US"/>
          </a:p>
        </p:txBody>
      </p:sp>
      <p:sp>
        <p:nvSpPr>
          <p:cNvPr id="23561" name="Line 10"/>
          <p:cNvSpPr>
            <a:spLocks noChangeShapeType="1"/>
          </p:cNvSpPr>
          <p:nvPr/>
        </p:nvSpPr>
        <p:spPr bwMode="auto">
          <a:xfrm flipV="1">
            <a:off x="3225800" y="2552700"/>
            <a:ext cx="1346200" cy="190500"/>
          </a:xfrm>
          <a:prstGeom prst="line">
            <a:avLst/>
          </a:prstGeom>
          <a:noFill/>
          <a:ln w="12700">
            <a:solidFill>
              <a:schemeClr val="tx1"/>
            </a:solidFill>
            <a:round/>
            <a:headEnd/>
            <a:tailEnd/>
          </a:ln>
        </p:spPr>
        <p:txBody>
          <a:bodyPr wrap="none" anchor="ctr"/>
          <a:lstStyle/>
          <a:p>
            <a:endParaRPr lang="en-US"/>
          </a:p>
        </p:txBody>
      </p:sp>
      <p:sp>
        <p:nvSpPr>
          <p:cNvPr id="23562" name="Line 11"/>
          <p:cNvSpPr>
            <a:spLocks noChangeShapeType="1"/>
          </p:cNvSpPr>
          <p:nvPr/>
        </p:nvSpPr>
        <p:spPr bwMode="auto">
          <a:xfrm>
            <a:off x="3429000" y="2997200"/>
            <a:ext cx="1481138" cy="58738"/>
          </a:xfrm>
          <a:prstGeom prst="line">
            <a:avLst/>
          </a:prstGeom>
          <a:noFill/>
          <a:ln w="12700">
            <a:solidFill>
              <a:schemeClr val="tx1"/>
            </a:solidFill>
            <a:round/>
            <a:headEnd/>
            <a:tailEnd/>
          </a:ln>
        </p:spPr>
        <p:txBody>
          <a:bodyPr wrap="none" anchor="ctr"/>
          <a:lstStyle/>
          <a:p>
            <a:endParaRPr lang="en-US"/>
          </a:p>
        </p:txBody>
      </p:sp>
      <p:sp>
        <p:nvSpPr>
          <p:cNvPr id="23563" name="Line 12"/>
          <p:cNvSpPr>
            <a:spLocks noChangeShapeType="1"/>
          </p:cNvSpPr>
          <p:nvPr/>
        </p:nvSpPr>
        <p:spPr bwMode="auto">
          <a:xfrm>
            <a:off x="3556000" y="3289300"/>
            <a:ext cx="1511300" cy="261938"/>
          </a:xfrm>
          <a:prstGeom prst="line">
            <a:avLst/>
          </a:prstGeom>
          <a:noFill/>
          <a:ln w="12700">
            <a:solidFill>
              <a:schemeClr val="tx1"/>
            </a:solidFill>
            <a:round/>
            <a:headEnd/>
            <a:tailEnd/>
          </a:ln>
        </p:spPr>
        <p:txBody>
          <a:bodyPr wrap="none" anchor="ctr"/>
          <a:lstStyle/>
          <a:p>
            <a:endParaRPr lang="en-US"/>
          </a:p>
        </p:txBody>
      </p:sp>
      <p:sp>
        <p:nvSpPr>
          <p:cNvPr id="23564" name="Line 13"/>
          <p:cNvSpPr>
            <a:spLocks noChangeShapeType="1"/>
          </p:cNvSpPr>
          <p:nvPr/>
        </p:nvSpPr>
        <p:spPr bwMode="auto">
          <a:xfrm flipV="1">
            <a:off x="1328738" y="2489200"/>
            <a:ext cx="1304925" cy="401638"/>
          </a:xfrm>
          <a:prstGeom prst="line">
            <a:avLst/>
          </a:prstGeom>
          <a:noFill/>
          <a:ln w="12700">
            <a:solidFill>
              <a:schemeClr val="tx1"/>
            </a:solidFill>
            <a:round/>
            <a:headEnd/>
            <a:tailEnd/>
          </a:ln>
        </p:spPr>
        <p:txBody>
          <a:bodyPr wrap="none" anchor="ctr"/>
          <a:lstStyle/>
          <a:p>
            <a:endParaRPr lang="en-US"/>
          </a:p>
        </p:txBody>
      </p:sp>
      <p:sp>
        <p:nvSpPr>
          <p:cNvPr id="23565" name="AutoShape 14"/>
          <p:cNvSpPr>
            <a:spLocks/>
          </p:cNvSpPr>
          <p:nvPr/>
        </p:nvSpPr>
        <p:spPr bwMode="auto">
          <a:xfrm rot="-1836678">
            <a:off x="2852738" y="1577975"/>
            <a:ext cx="131762" cy="1793875"/>
          </a:xfrm>
          <a:prstGeom prst="rightBrace">
            <a:avLst>
              <a:gd name="adj1" fmla="val 113454"/>
              <a:gd name="adj2" fmla="val 50000"/>
            </a:avLst>
          </a:prstGeom>
          <a:noFill/>
          <a:ln w="12700">
            <a:solidFill>
              <a:schemeClr val="tx1"/>
            </a:solidFill>
            <a:round/>
            <a:headEnd/>
            <a:tailEnd/>
          </a:ln>
        </p:spPr>
        <p:txBody>
          <a:bodyPr wrap="none" anchor="ctr"/>
          <a:lstStyle/>
          <a:p>
            <a:endParaRPr lang="en-US"/>
          </a:p>
        </p:txBody>
      </p:sp>
      <p:sp>
        <p:nvSpPr>
          <p:cNvPr id="23566" name="Text Box 15"/>
          <p:cNvSpPr txBox="1">
            <a:spLocks noChangeArrowheads="1"/>
          </p:cNvSpPr>
          <p:nvPr/>
        </p:nvSpPr>
        <p:spPr bwMode="auto">
          <a:xfrm>
            <a:off x="330200" y="2738438"/>
            <a:ext cx="1431925" cy="522287"/>
          </a:xfrm>
          <a:prstGeom prst="rect">
            <a:avLst/>
          </a:prstGeom>
          <a:noFill/>
          <a:ln w="9525">
            <a:noFill/>
            <a:miter lim="800000"/>
            <a:headEnd/>
            <a:tailEnd/>
          </a:ln>
        </p:spPr>
        <p:txBody>
          <a:bodyPr wrap="none" lIns="0" tIns="0" rIns="0" bIns="0"/>
          <a:lstStyle/>
          <a:p>
            <a:r>
              <a:rPr lang="en-US" sz="1800" b="1">
                <a:latin typeface="Arial" charset="0"/>
              </a:rPr>
              <a:t>Bacterial</a:t>
            </a:r>
            <a:br>
              <a:rPr lang="en-US" sz="1800" b="1">
                <a:latin typeface="Arial" charset="0"/>
              </a:rPr>
            </a:br>
            <a:r>
              <a:rPr lang="en-US" sz="1800" b="1">
                <a:latin typeface="Arial" charset="0"/>
              </a:rPr>
              <a:t>chromosome</a:t>
            </a:r>
          </a:p>
        </p:txBody>
      </p:sp>
      <p:sp>
        <p:nvSpPr>
          <p:cNvPr id="23567" name="Text Box 16"/>
          <p:cNvSpPr txBox="1">
            <a:spLocks noChangeArrowheads="1"/>
          </p:cNvSpPr>
          <p:nvPr/>
        </p:nvSpPr>
        <p:spPr bwMode="auto">
          <a:xfrm>
            <a:off x="660400" y="4271963"/>
            <a:ext cx="1292225" cy="668337"/>
          </a:xfrm>
          <a:prstGeom prst="rect">
            <a:avLst/>
          </a:prstGeom>
          <a:noFill/>
          <a:ln w="9525">
            <a:noFill/>
            <a:miter lim="800000"/>
            <a:headEnd/>
            <a:tailEnd/>
          </a:ln>
        </p:spPr>
        <p:txBody>
          <a:bodyPr wrap="none" lIns="0" tIns="0" rIns="0" bIns="0"/>
          <a:lstStyle/>
          <a:p>
            <a:pPr>
              <a:lnSpc>
                <a:spcPct val="80000"/>
              </a:lnSpc>
            </a:pPr>
            <a:r>
              <a:rPr lang="en-US" sz="1800" b="1">
                <a:latin typeface="Arial" charset="0"/>
              </a:rPr>
              <a:t>A typical</a:t>
            </a:r>
            <a:br>
              <a:rPr lang="en-US" sz="1800" b="1">
                <a:latin typeface="Arial" charset="0"/>
              </a:rPr>
            </a:br>
            <a:r>
              <a:rPr lang="en-US" sz="1800" b="1">
                <a:latin typeface="Arial" charset="0"/>
              </a:rPr>
              <a:t>rod-shaped</a:t>
            </a:r>
            <a:br>
              <a:rPr lang="en-US" sz="1800" b="1">
                <a:latin typeface="Arial" charset="0"/>
              </a:rPr>
            </a:br>
            <a:r>
              <a:rPr lang="en-US" sz="1800" b="1">
                <a:latin typeface="Arial" charset="0"/>
              </a:rPr>
              <a:t>bacterium</a:t>
            </a:r>
          </a:p>
        </p:txBody>
      </p:sp>
      <p:sp>
        <p:nvSpPr>
          <p:cNvPr id="23568" name="Text Box 17"/>
          <p:cNvSpPr txBox="1">
            <a:spLocks noChangeArrowheads="1"/>
          </p:cNvSpPr>
          <p:nvPr/>
        </p:nvSpPr>
        <p:spPr bwMode="auto">
          <a:xfrm>
            <a:off x="330200" y="4260850"/>
            <a:ext cx="301625" cy="334963"/>
          </a:xfrm>
          <a:prstGeom prst="rect">
            <a:avLst/>
          </a:prstGeom>
          <a:noFill/>
          <a:ln w="9525">
            <a:noFill/>
            <a:miter lim="800000"/>
            <a:headEnd/>
            <a:tailEnd/>
          </a:ln>
        </p:spPr>
        <p:txBody>
          <a:bodyPr wrap="none" lIns="0" tIns="0" rIns="0" bIns="0"/>
          <a:lstStyle/>
          <a:p>
            <a:pPr>
              <a:lnSpc>
                <a:spcPct val="80000"/>
              </a:lnSpc>
            </a:pPr>
            <a:r>
              <a:rPr lang="en-US" sz="1800" b="1">
                <a:latin typeface="Arial" charset="0"/>
              </a:rPr>
              <a:t>(a)</a:t>
            </a:r>
          </a:p>
        </p:txBody>
      </p:sp>
      <p:sp>
        <p:nvSpPr>
          <p:cNvPr id="23569" name="Text Box 18"/>
          <p:cNvSpPr txBox="1">
            <a:spLocks noChangeArrowheads="1"/>
          </p:cNvSpPr>
          <p:nvPr/>
        </p:nvSpPr>
        <p:spPr bwMode="auto">
          <a:xfrm>
            <a:off x="4314825" y="998538"/>
            <a:ext cx="1038225" cy="230187"/>
          </a:xfrm>
          <a:prstGeom prst="rect">
            <a:avLst/>
          </a:prstGeom>
          <a:noFill/>
          <a:ln w="9525">
            <a:noFill/>
            <a:miter lim="800000"/>
            <a:headEnd/>
            <a:tailEnd/>
          </a:ln>
        </p:spPr>
        <p:txBody>
          <a:bodyPr wrap="none" lIns="0" tIns="0" rIns="0" bIns="0"/>
          <a:lstStyle/>
          <a:p>
            <a:r>
              <a:rPr lang="en-US" sz="1800" b="1">
                <a:latin typeface="Arial" charset="0"/>
              </a:rPr>
              <a:t>Nucleoid</a:t>
            </a:r>
          </a:p>
        </p:txBody>
      </p:sp>
      <p:sp>
        <p:nvSpPr>
          <p:cNvPr id="23570" name="Text Box 19"/>
          <p:cNvSpPr txBox="1">
            <a:spLocks noChangeArrowheads="1"/>
          </p:cNvSpPr>
          <p:nvPr/>
        </p:nvSpPr>
        <p:spPr bwMode="auto">
          <a:xfrm>
            <a:off x="4445000" y="1633538"/>
            <a:ext cx="1038225" cy="230187"/>
          </a:xfrm>
          <a:prstGeom prst="rect">
            <a:avLst/>
          </a:prstGeom>
          <a:noFill/>
          <a:ln w="9525">
            <a:noFill/>
            <a:miter lim="800000"/>
            <a:headEnd/>
            <a:tailEnd/>
          </a:ln>
        </p:spPr>
        <p:txBody>
          <a:bodyPr wrap="none" lIns="0" tIns="0" rIns="0" bIns="0"/>
          <a:lstStyle/>
          <a:p>
            <a:r>
              <a:rPr lang="en-US" sz="1800" b="1">
                <a:latin typeface="Arial" charset="0"/>
              </a:rPr>
              <a:t>Ribosomes</a:t>
            </a:r>
          </a:p>
        </p:txBody>
      </p:sp>
      <p:sp>
        <p:nvSpPr>
          <p:cNvPr id="23571" name="Text Box 20"/>
          <p:cNvSpPr txBox="1">
            <a:spLocks noChangeArrowheads="1"/>
          </p:cNvSpPr>
          <p:nvPr/>
        </p:nvSpPr>
        <p:spPr bwMode="auto">
          <a:xfrm>
            <a:off x="4635500" y="2119313"/>
            <a:ext cx="1165225" cy="503237"/>
          </a:xfrm>
          <a:prstGeom prst="rect">
            <a:avLst/>
          </a:prstGeom>
          <a:noFill/>
          <a:ln w="9525">
            <a:noFill/>
            <a:miter lim="800000"/>
            <a:headEnd/>
            <a:tailEnd/>
          </a:ln>
        </p:spPr>
        <p:txBody>
          <a:bodyPr wrap="none" lIns="0" tIns="0" rIns="0" bIns="0"/>
          <a:lstStyle/>
          <a:p>
            <a:pPr algn="ctr"/>
            <a:r>
              <a:rPr lang="en-US" sz="1800" b="1">
                <a:latin typeface="Arial" charset="0"/>
              </a:rPr>
              <a:t>Plasma</a:t>
            </a:r>
            <a:br>
              <a:rPr lang="en-US" sz="1800" b="1">
                <a:latin typeface="Arial" charset="0"/>
              </a:rPr>
            </a:br>
            <a:r>
              <a:rPr lang="en-US" sz="1800" b="1">
                <a:latin typeface="Arial" charset="0"/>
              </a:rPr>
              <a:t>membrane</a:t>
            </a:r>
          </a:p>
        </p:txBody>
      </p:sp>
      <p:sp>
        <p:nvSpPr>
          <p:cNvPr id="23572" name="Text Box 21"/>
          <p:cNvSpPr txBox="1">
            <a:spLocks noChangeArrowheads="1"/>
          </p:cNvSpPr>
          <p:nvPr/>
        </p:nvSpPr>
        <p:spPr bwMode="auto">
          <a:xfrm>
            <a:off x="4940300" y="2916238"/>
            <a:ext cx="974725" cy="252412"/>
          </a:xfrm>
          <a:prstGeom prst="rect">
            <a:avLst/>
          </a:prstGeom>
          <a:noFill/>
          <a:ln w="9525">
            <a:noFill/>
            <a:miter lim="800000"/>
            <a:headEnd/>
            <a:tailEnd/>
          </a:ln>
        </p:spPr>
        <p:txBody>
          <a:bodyPr wrap="none" lIns="0" tIns="0" rIns="0" bIns="0"/>
          <a:lstStyle/>
          <a:p>
            <a:pPr algn="ctr"/>
            <a:r>
              <a:rPr lang="en-US" sz="1800" b="1">
                <a:latin typeface="Arial" charset="0"/>
              </a:rPr>
              <a:t>Cell wall</a:t>
            </a:r>
          </a:p>
        </p:txBody>
      </p:sp>
      <p:sp>
        <p:nvSpPr>
          <p:cNvPr id="23573" name="Text Box 22"/>
          <p:cNvSpPr txBox="1">
            <a:spLocks noChangeArrowheads="1"/>
          </p:cNvSpPr>
          <p:nvPr/>
        </p:nvSpPr>
        <p:spPr bwMode="auto">
          <a:xfrm>
            <a:off x="5054600" y="3417888"/>
            <a:ext cx="974725" cy="252412"/>
          </a:xfrm>
          <a:prstGeom prst="rect">
            <a:avLst/>
          </a:prstGeom>
          <a:noFill/>
          <a:ln w="9525">
            <a:noFill/>
            <a:miter lim="800000"/>
            <a:headEnd/>
            <a:tailEnd/>
          </a:ln>
        </p:spPr>
        <p:txBody>
          <a:bodyPr wrap="none" lIns="0" tIns="0" rIns="0" bIns="0"/>
          <a:lstStyle/>
          <a:p>
            <a:pPr algn="ctr"/>
            <a:r>
              <a:rPr lang="en-US" sz="1800" b="1">
                <a:latin typeface="Arial" charset="0"/>
              </a:rPr>
              <a:t>Capsule</a:t>
            </a:r>
          </a:p>
        </p:txBody>
      </p:sp>
      <p:sp>
        <p:nvSpPr>
          <p:cNvPr id="23574" name="Text Box 23"/>
          <p:cNvSpPr txBox="1">
            <a:spLocks noChangeArrowheads="1"/>
          </p:cNvSpPr>
          <p:nvPr/>
        </p:nvSpPr>
        <p:spPr bwMode="auto">
          <a:xfrm>
            <a:off x="5080000" y="4173538"/>
            <a:ext cx="974725" cy="252412"/>
          </a:xfrm>
          <a:prstGeom prst="rect">
            <a:avLst/>
          </a:prstGeom>
          <a:noFill/>
          <a:ln w="9525">
            <a:noFill/>
            <a:miter lim="800000"/>
            <a:headEnd/>
            <a:tailEnd/>
          </a:ln>
        </p:spPr>
        <p:txBody>
          <a:bodyPr wrap="none" lIns="0" tIns="0" rIns="0" bIns="0"/>
          <a:lstStyle/>
          <a:p>
            <a:pPr algn="ctr"/>
            <a:r>
              <a:rPr lang="en-US" sz="1800" b="1">
                <a:latin typeface="Arial" charset="0"/>
              </a:rPr>
              <a:t>Flagella</a:t>
            </a:r>
          </a:p>
        </p:txBody>
      </p:sp>
      <p:sp>
        <p:nvSpPr>
          <p:cNvPr id="23575" name="Line 24"/>
          <p:cNvSpPr>
            <a:spLocks noChangeShapeType="1"/>
          </p:cNvSpPr>
          <p:nvPr/>
        </p:nvSpPr>
        <p:spPr bwMode="auto">
          <a:xfrm flipH="1" flipV="1">
            <a:off x="5327650" y="1123950"/>
            <a:ext cx="1530350" cy="425450"/>
          </a:xfrm>
          <a:prstGeom prst="line">
            <a:avLst/>
          </a:prstGeom>
          <a:noFill/>
          <a:ln w="12700">
            <a:solidFill>
              <a:schemeClr val="tx1"/>
            </a:solidFill>
            <a:round/>
            <a:headEnd/>
            <a:tailEnd/>
          </a:ln>
        </p:spPr>
        <p:txBody>
          <a:bodyPr wrap="none" anchor="ctr"/>
          <a:lstStyle/>
          <a:p>
            <a:endParaRPr lang="en-US"/>
          </a:p>
        </p:txBody>
      </p:sp>
      <p:sp>
        <p:nvSpPr>
          <p:cNvPr id="23576" name="Line 25"/>
          <p:cNvSpPr>
            <a:spLocks noChangeShapeType="1"/>
          </p:cNvSpPr>
          <p:nvPr/>
        </p:nvSpPr>
        <p:spPr bwMode="auto">
          <a:xfrm flipH="1" flipV="1">
            <a:off x="5721350" y="1771650"/>
            <a:ext cx="1371600" cy="292100"/>
          </a:xfrm>
          <a:prstGeom prst="line">
            <a:avLst/>
          </a:prstGeom>
          <a:noFill/>
          <a:ln w="12700">
            <a:solidFill>
              <a:schemeClr val="tx1"/>
            </a:solidFill>
            <a:round/>
            <a:headEnd/>
            <a:tailEnd/>
          </a:ln>
        </p:spPr>
        <p:txBody>
          <a:bodyPr wrap="none" anchor="ctr"/>
          <a:lstStyle/>
          <a:p>
            <a:endParaRPr lang="en-US"/>
          </a:p>
        </p:txBody>
      </p:sp>
      <p:sp>
        <p:nvSpPr>
          <p:cNvPr id="23577" name="Line 26"/>
          <p:cNvSpPr>
            <a:spLocks noChangeShapeType="1"/>
          </p:cNvSpPr>
          <p:nvPr/>
        </p:nvSpPr>
        <p:spPr bwMode="auto">
          <a:xfrm flipH="1">
            <a:off x="5842000" y="2133600"/>
            <a:ext cx="984250" cy="400050"/>
          </a:xfrm>
          <a:prstGeom prst="line">
            <a:avLst/>
          </a:prstGeom>
          <a:noFill/>
          <a:ln w="12700">
            <a:solidFill>
              <a:schemeClr val="tx1"/>
            </a:solidFill>
            <a:round/>
            <a:headEnd/>
            <a:tailEnd/>
          </a:ln>
        </p:spPr>
        <p:txBody>
          <a:bodyPr wrap="none" anchor="ctr"/>
          <a:lstStyle/>
          <a:p>
            <a:endParaRPr lang="en-US"/>
          </a:p>
        </p:txBody>
      </p:sp>
      <p:sp>
        <p:nvSpPr>
          <p:cNvPr id="23578" name="Line 27"/>
          <p:cNvSpPr>
            <a:spLocks noChangeShapeType="1"/>
          </p:cNvSpPr>
          <p:nvPr/>
        </p:nvSpPr>
        <p:spPr bwMode="auto">
          <a:xfrm flipV="1">
            <a:off x="5924550" y="2628900"/>
            <a:ext cx="1136650" cy="431800"/>
          </a:xfrm>
          <a:prstGeom prst="line">
            <a:avLst/>
          </a:prstGeom>
          <a:noFill/>
          <a:ln w="12700">
            <a:solidFill>
              <a:schemeClr val="tx1"/>
            </a:solidFill>
            <a:round/>
            <a:headEnd/>
            <a:tailEnd/>
          </a:ln>
        </p:spPr>
        <p:txBody>
          <a:bodyPr wrap="none" anchor="ctr"/>
          <a:lstStyle/>
          <a:p>
            <a:endParaRPr lang="en-US"/>
          </a:p>
        </p:txBody>
      </p:sp>
      <p:sp>
        <p:nvSpPr>
          <p:cNvPr id="23579" name="Line 28"/>
          <p:cNvSpPr>
            <a:spLocks noChangeShapeType="1"/>
          </p:cNvSpPr>
          <p:nvPr/>
        </p:nvSpPr>
        <p:spPr bwMode="auto">
          <a:xfrm flipH="1">
            <a:off x="6032500" y="3092450"/>
            <a:ext cx="1238250" cy="463550"/>
          </a:xfrm>
          <a:prstGeom prst="line">
            <a:avLst/>
          </a:prstGeom>
          <a:noFill/>
          <a:ln w="12700">
            <a:solidFill>
              <a:schemeClr val="tx1"/>
            </a:solidFill>
            <a:round/>
            <a:headEnd/>
            <a:tailEnd/>
          </a:ln>
        </p:spPr>
        <p:txBody>
          <a:bodyPr wrap="none" anchor="ctr"/>
          <a:lstStyle/>
          <a:p>
            <a:endParaRPr lang="en-US"/>
          </a:p>
        </p:txBody>
      </p:sp>
      <p:sp>
        <p:nvSpPr>
          <p:cNvPr id="23580" name="Line 31"/>
          <p:cNvSpPr>
            <a:spLocks noChangeShapeType="1"/>
          </p:cNvSpPr>
          <p:nvPr/>
        </p:nvSpPr>
        <p:spPr bwMode="auto">
          <a:xfrm flipV="1">
            <a:off x="4362450" y="4337050"/>
            <a:ext cx="692150" cy="12700"/>
          </a:xfrm>
          <a:prstGeom prst="line">
            <a:avLst/>
          </a:prstGeom>
          <a:noFill/>
          <a:ln w="12700">
            <a:solidFill>
              <a:schemeClr val="tx1"/>
            </a:solidFill>
            <a:round/>
            <a:headEnd/>
            <a:tailEnd/>
          </a:ln>
        </p:spPr>
        <p:txBody>
          <a:bodyPr wrap="none" anchor="ctr"/>
          <a:lstStyle/>
          <a:p>
            <a:endParaRPr lang="en-US"/>
          </a:p>
        </p:txBody>
      </p:sp>
      <p:sp>
        <p:nvSpPr>
          <p:cNvPr id="23581" name="Line 32"/>
          <p:cNvSpPr>
            <a:spLocks noChangeShapeType="1"/>
          </p:cNvSpPr>
          <p:nvPr/>
        </p:nvSpPr>
        <p:spPr bwMode="auto">
          <a:xfrm flipV="1">
            <a:off x="4051300" y="4330700"/>
            <a:ext cx="1009650" cy="857250"/>
          </a:xfrm>
          <a:prstGeom prst="line">
            <a:avLst/>
          </a:prstGeom>
          <a:noFill/>
          <a:ln w="12700">
            <a:solidFill>
              <a:schemeClr val="tx1"/>
            </a:solidFill>
            <a:round/>
            <a:headEnd/>
            <a:tailEnd/>
          </a:ln>
        </p:spPr>
        <p:txBody>
          <a:bodyPr wrap="none" anchor="ctr"/>
          <a:lstStyle/>
          <a:p>
            <a:endParaRPr lang="en-US"/>
          </a:p>
        </p:txBody>
      </p:sp>
      <p:sp>
        <p:nvSpPr>
          <p:cNvPr id="23582" name="Text Box 34"/>
          <p:cNvSpPr txBox="1">
            <a:spLocks noChangeArrowheads="1"/>
          </p:cNvSpPr>
          <p:nvPr/>
        </p:nvSpPr>
        <p:spPr bwMode="auto">
          <a:xfrm>
            <a:off x="6864350" y="4268788"/>
            <a:ext cx="2028825" cy="1141412"/>
          </a:xfrm>
          <a:prstGeom prst="rect">
            <a:avLst/>
          </a:prstGeom>
          <a:noFill/>
          <a:ln w="9525">
            <a:noFill/>
            <a:miter lim="800000"/>
            <a:headEnd/>
            <a:tailEnd/>
          </a:ln>
        </p:spPr>
        <p:txBody>
          <a:bodyPr wrap="none" lIns="0" tIns="0" rIns="0" bIns="0"/>
          <a:lstStyle/>
          <a:p>
            <a:pPr>
              <a:lnSpc>
                <a:spcPct val="90000"/>
              </a:lnSpc>
            </a:pPr>
            <a:r>
              <a:rPr lang="en-US" sz="1800" b="1">
                <a:latin typeface="Arial" charset="0"/>
              </a:rPr>
              <a:t>A thin section</a:t>
            </a:r>
            <a:br>
              <a:rPr lang="en-US" sz="1800" b="1">
                <a:latin typeface="Arial" charset="0"/>
              </a:rPr>
            </a:br>
            <a:r>
              <a:rPr lang="en-US" sz="1800" b="1">
                <a:latin typeface="Arial" charset="0"/>
              </a:rPr>
              <a:t>through the</a:t>
            </a:r>
            <a:br>
              <a:rPr lang="en-US" sz="1800" b="1">
                <a:latin typeface="Arial" charset="0"/>
              </a:rPr>
            </a:br>
            <a:r>
              <a:rPr lang="en-US" sz="1800" b="1">
                <a:latin typeface="Arial" charset="0"/>
              </a:rPr>
              <a:t>bacterium </a:t>
            </a:r>
            <a:r>
              <a:rPr lang="en-US" sz="1800" b="1" i="1">
                <a:latin typeface="Arial" charset="0"/>
              </a:rPr>
              <a:t>Bacillus</a:t>
            </a:r>
            <a:br>
              <a:rPr lang="en-US" sz="1800" b="1" i="1">
                <a:latin typeface="Arial" charset="0"/>
              </a:rPr>
            </a:br>
            <a:r>
              <a:rPr lang="en-US" sz="1800" b="1" i="1">
                <a:latin typeface="Arial" charset="0"/>
              </a:rPr>
              <a:t>coagulans</a:t>
            </a:r>
            <a:r>
              <a:rPr lang="en-US" sz="1800" b="1">
                <a:latin typeface="Arial" charset="0"/>
              </a:rPr>
              <a:t> (TEM)</a:t>
            </a:r>
            <a:br>
              <a:rPr lang="en-US" sz="1800" b="1">
                <a:latin typeface="Arial" charset="0"/>
              </a:rPr>
            </a:br>
            <a:endParaRPr lang="en-US" sz="1800" b="1">
              <a:latin typeface="Arial" charset="0"/>
            </a:endParaRPr>
          </a:p>
        </p:txBody>
      </p:sp>
      <p:sp>
        <p:nvSpPr>
          <p:cNvPr id="23583" name="Text Box 35"/>
          <p:cNvSpPr txBox="1">
            <a:spLocks noChangeArrowheads="1"/>
          </p:cNvSpPr>
          <p:nvPr/>
        </p:nvSpPr>
        <p:spPr bwMode="auto">
          <a:xfrm>
            <a:off x="6496050" y="4244975"/>
            <a:ext cx="288925" cy="277813"/>
          </a:xfrm>
          <a:prstGeom prst="rect">
            <a:avLst/>
          </a:prstGeom>
          <a:noFill/>
          <a:ln w="9525">
            <a:noFill/>
            <a:miter lim="800000"/>
            <a:headEnd/>
            <a:tailEnd/>
          </a:ln>
        </p:spPr>
        <p:txBody>
          <a:bodyPr wrap="none" lIns="0" tIns="0" rIns="0" bIns="0"/>
          <a:lstStyle/>
          <a:p>
            <a:r>
              <a:rPr lang="en-US" sz="1800" b="1">
                <a:latin typeface="Arial" charset="0"/>
              </a:rPr>
              <a:t>(b)</a:t>
            </a:r>
          </a:p>
        </p:txBody>
      </p:sp>
      <p:sp>
        <p:nvSpPr>
          <p:cNvPr id="23584" name="Text Box 36"/>
          <p:cNvSpPr txBox="1">
            <a:spLocks noChangeArrowheads="1"/>
          </p:cNvSpPr>
          <p:nvPr/>
        </p:nvSpPr>
        <p:spPr bwMode="auto">
          <a:xfrm>
            <a:off x="7874000" y="3879850"/>
            <a:ext cx="714375" cy="265113"/>
          </a:xfrm>
          <a:prstGeom prst="rect">
            <a:avLst/>
          </a:prstGeom>
          <a:noFill/>
          <a:ln w="9525">
            <a:noFill/>
            <a:miter lim="800000"/>
            <a:headEnd/>
            <a:tailEnd/>
          </a:ln>
        </p:spPr>
        <p:txBody>
          <a:bodyPr wrap="none" lIns="0" tIns="0" rIns="0" bIns="0"/>
          <a:lstStyle/>
          <a:p>
            <a:r>
              <a:rPr lang="en-US" sz="1800" b="1">
                <a:latin typeface="Arial" charset="0"/>
              </a:rPr>
              <a:t>0.5 </a:t>
            </a:r>
            <a:r>
              <a:rPr lang="en-US" sz="1800" b="1">
                <a:latin typeface="Arial" charset="0"/>
                <a:sym typeface="Symbol" pitchFamily="84" charset="2"/>
              </a:rPr>
              <a:t>m</a:t>
            </a:r>
            <a:endParaRPr lang="en-US" sz="1800" b="1">
              <a:latin typeface="Arial" charset="0"/>
            </a:endParaRPr>
          </a:p>
        </p:txBody>
      </p:sp>
      <p:grpSp>
        <p:nvGrpSpPr>
          <p:cNvPr id="2" name="Group 41"/>
          <p:cNvGrpSpPr>
            <a:grpSpLocks/>
          </p:cNvGrpSpPr>
          <p:nvPr/>
        </p:nvGrpSpPr>
        <p:grpSpPr bwMode="auto">
          <a:xfrm>
            <a:off x="7743825" y="3803650"/>
            <a:ext cx="962025" cy="95250"/>
            <a:chOff x="4878" y="2396"/>
            <a:chExt cx="606" cy="60"/>
          </a:xfrm>
        </p:grpSpPr>
        <p:sp>
          <p:nvSpPr>
            <p:cNvPr id="23586" name="Line 38"/>
            <p:cNvSpPr>
              <a:spLocks noChangeShapeType="1"/>
            </p:cNvSpPr>
            <p:nvPr/>
          </p:nvSpPr>
          <p:spPr bwMode="auto">
            <a:xfrm>
              <a:off x="4878" y="2424"/>
              <a:ext cx="606" cy="0"/>
            </a:xfrm>
            <a:prstGeom prst="line">
              <a:avLst/>
            </a:prstGeom>
            <a:noFill/>
            <a:ln w="12700">
              <a:solidFill>
                <a:schemeClr val="tx1"/>
              </a:solidFill>
              <a:round/>
              <a:headEnd/>
              <a:tailEnd/>
            </a:ln>
          </p:spPr>
          <p:txBody>
            <a:bodyPr wrap="none" anchor="ctr"/>
            <a:lstStyle/>
            <a:p>
              <a:endParaRPr lang="en-US"/>
            </a:p>
          </p:txBody>
        </p:sp>
        <p:sp>
          <p:nvSpPr>
            <p:cNvPr id="23587" name="Line 39"/>
            <p:cNvSpPr>
              <a:spLocks noChangeShapeType="1"/>
            </p:cNvSpPr>
            <p:nvPr/>
          </p:nvSpPr>
          <p:spPr bwMode="auto">
            <a:xfrm>
              <a:off x="4882" y="2396"/>
              <a:ext cx="0" cy="60"/>
            </a:xfrm>
            <a:prstGeom prst="line">
              <a:avLst/>
            </a:prstGeom>
            <a:noFill/>
            <a:ln w="12700">
              <a:solidFill>
                <a:schemeClr val="tx1"/>
              </a:solidFill>
              <a:round/>
              <a:headEnd/>
              <a:tailEnd/>
            </a:ln>
          </p:spPr>
          <p:txBody>
            <a:bodyPr wrap="none" anchor="ctr"/>
            <a:lstStyle/>
            <a:p>
              <a:endParaRPr lang="en-US"/>
            </a:p>
          </p:txBody>
        </p:sp>
        <p:sp>
          <p:nvSpPr>
            <p:cNvPr id="23588" name="Line 40"/>
            <p:cNvSpPr>
              <a:spLocks noChangeShapeType="1"/>
            </p:cNvSpPr>
            <p:nvPr/>
          </p:nvSpPr>
          <p:spPr bwMode="auto">
            <a:xfrm>
              <a:off x="5478" y="2396"/>
              <a:ext cx="0" cy="60"/>
            </a:xfrm>
            <a:prstGeom prst="line">
              <a:avLst/>
            </a:prstGeom>
            <a:noFill/>
            <a:ln w="12700">
              <a:solidFill>
                <a:schemeClr val="tx1"/>
              </a:solidFill>
              <a:round/>
              <a:headEnd/>
              <a:tailEnd/>
            </a:ln>
          </p:spPr>
          <p:txBody>
            <a:bodyPr wrap="none" anchor="ctr"/>
            <a:lstStyle/>
            <a:p>
              <a:endParaRPr lang="en-US"/>
            </a:p>
          </p:txBody>
        </p:sp>
      </p:gr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normAutofit fontScale="90000"/>
          </a:bodyPr>
          <a:lstStyle/>
          <a:p>
            <a:pPr eaLnBrk="1" hangingPunct="1"/>
            <a:r>
              <a:rPr lang="en-US" sz="3400" dirty="0" smtClean="0"/>
              <a:t>Where do the signals come from???</a:t>
            </a:r>
            <a:br>
              <a:rPr lang="en-US" sz="3400" dirty="0" smtClean="0"/>
            </a:br>
            <a:r>
              <a:rPr lang="en-US" sz="3400" dirty="0" smtClean="0"/>
              <a:t> </a:t>
            </a:r>
          </a:p>
        </p:txBody>
      </p:sp>
      <p:sp>
        <p:nvSpPr>
          <p:cNvPr id="83971" name="Rectangle 3"/>
          <p:cNvSpPr>
            <a:spLocks noGrp="1" noChangeArrowheads="1"/>
          </p:cNvSpPr>
          <p:nvPr>
            <p:ph type="body" idx="1"/>
          </p:nvPr>
        </p:nvSpPr>
        <p:spPr>
          <a:xfrm>
            <a:off x="0" y="990600"/>
            <a:ext cx="9144000" cy="5562600"/>
          </a:xfrm>
        </p:spPr>
        <p:txBody>
          <a:bodyPr>
            <a:normAutofit/>
          </a:bodyPr>
          <a:lstStyle/>
          <a:p>
            <a:pPr eaLnBrk="1" hangingPunct="1">
              <a:lnSpc>
                <a:spcPct val="80000"/>
              </a:lnSpc>
            </a:pPr>
            <a:r>
              <a:rPr lang="en-US" sz="2900" dirty="0" smtClean="0"/>
              <a:t>Internal Cues:  </a:t>
            </a:r>
            <a:r>
              <a:rPr lang="en-US" sz="2900" dirty="0" err="1" smtClean="0"/>
              <a:t>Cyclin</a:t>
            </a:r>
            <a:r>
              <a:rPr lang="en-US" sz="2900" dirty="0" smtClean="0"/>
              <a:t> is produced on a regular basis within the cell based on the DNA utilized in that cell.</a:t>
            </a:r>
          </a:p>
          <a:p>
            <a:pPr eaLnBrk="1" hangingPunct="1">
              <a:lnSpc>
                <a:spcPct val="80000"/>
              </a:lnSpc>
            </a:pPr>
            <a:endParaRPr lang="en-US" sz="2900" dirty="0" smtClean="0"/>
          </a:p>
          <a:p>
            <a:pPr eaLnBrk="1" hangingPunct="1">
              <a:lnSpc>
                <a:spcPct val="80000"/>
              </a:lnSpc>
            </a:pPr>
            <a:r>
              <a:rPr lang="en-US" sz="2900" dirty="0" smtClean="0"/>
              <a:t>External Cues</a:t>
            </a:r>
          </a:p>
          <a:p>
            <a:pPr lvl="1" eaLnBrk="1" hangingPunct="1">
              <a:lnSpc>
                <a:spcPct val="80000"/>
              </a:lnSpc>
            </a:pPr>
            <a:r>
              <a:rPr lang="en-US" sz="2900" dirty="0" smtClean="0"/>
              <a:t>Growth factors released from other body cells</a:t>
            </a:r>
          </a:p>
          <a:p>
            <a:pPr lvl="2">
              <a:lnSpc>
                <a:spcPct val="80000"/>
              </a:lnSpc>
            </a:pPr>
            <a:r>
              <a:rPr lang="en-US" sz="2900" dirty="0" smtClean="0"/>
              <a:t>Ex: PDGF (platelet-derived growth factor)</a:t>
            </a:r>
          </a:p>
          <a:p>
            <a:pPr lvl="3">
              <a:lnSpc>
                <a:spcPct val="80000"/>
              </a:lnSpc>
            </a:pPr>
            <a:r>
              <a:rPr lang="en-US" sz="2900" dirty="0" smtClean="0"/>
              <a:t>Experiments have shown it is necessary for division of connective tissue cells</a:t>
            </a:r>
          </a:p>
          <a:p>
            <a:pPr lvl="3">
              <a:lnSpc>
                <a:spcPct val="80000"/>
              </a:lnSpc>
            </a:pPr>
            <a:r>
              <a:rPr lang="en-US" sz="2900" dirty="0" smtClean="0"/>
              <a:t>Cells have receptors on surface that bind PDGF molecules</a:t>
            </a:r>
          </a:p>
          <a:p>
            <a:pPr lvl="1" eaLnBrk="1" hangingPunct="1">
              <a:lnSpc>
                <a:spcPct val="80000"/>
              </a:lnSpc>
            </a:pPr>
            <a:r>
              <a:rPr lang="en-US" sz="2900" dirty="0" smtClean="0"/>
              <a:t>Density-dependent inhibition</a:t>
            </a:r>
          </a:p>
          <a:p>
            <a:pPr lvl="2">
              <a:lnSpc>
                <a:spcPct val="80000"/>
              </a:lnSpc>
            </a:pPr>
            <a:r>
              <a:rPr lang="en-US" sz="2900" dirty="0" smtClean="0"/>
              <a:t>Crowded cells stop dividing</a:t>
            </a:r>
          </a:p>
          <a:p>
            <a:pPr lvl="2">
              <a:lnSpc>
                <a:spcPct val="80000"/>
              </a:lnSpc>
            </a:pPr>
            <a:r>
              <a:rPr lang="en-US" sz="2900" dirty="0" smtClean="0"/>
              <a:t>Binding of cell surface protein to another cell send growth inhibition signal to both cells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3971">
                                            <p:txEl>
                                              <p:pRg st="0" end="0"/>
                                            </p:txEl>
                                          </p:spTgt>
                                        </p:tgtEl>
                                        <p:attrNameLst>
                                          <p:attrName>style.visibility</p:attrName>
                                        </p:attrNameLst>
                                      </p:cBhvr>
                                      <p:to>
                                        <p:strVal val="visible"/>
                                      </p:to>
                                    </p:set>
                                    <p:animEffect transition="in" filter="fade">
                                      <p:cBhvr>
                                        <p:cTn id="7" dur="2000"/>
                                        <p:tgtEl>
                                          <p:spTgt spid="839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3971">
                                            <p:txEl>
                                              <p:pRg st="2" end="2"/>
                                            </p:txEl>
                                          </p:spTgt>
                                        </p:tgtEl>
                                        <p:attrNameLst>
                                          <p:attrName>style.visibility</p:attrName>
                                        </p:attrNameLst>
                                      </p:cBhvr>
                                      <p:to>
                                        <p:strVal val="visible"/>
                                      </p:to>
                                    </p:set>
                                    <p:animEffect transition="in" filter="fade">
                                      <p:cBhvr>
                                        <p:cTn id="12" dur="2000"/>
                                        <p:tgtEl>
                                          <p:spTgt spid="83971">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3971">
                                            <p:txEl>
                                              <p:pRg st="3" end="3"/>
                                            </p:txEl>
                                          </p:spTgt>
                                        </p:tgtEl>
                                        <p:attrNameLst>
                                          <p:attrName>style.visibility</p:attrName>
                                        </p:attrNameLst>
                                      </p:cBhvr>
                                      <p:to>
                                        <p:strVal val="visible"/>
                                      </p:to>
                                    </p:set>
                                    <p:animEffect transition="in" filter="fade">
                                      <p:cBhvr>
                                        <p:cTn id="15" dur="2000"/>
                                        <p:tgtEl>
                                          <p:spTgt spid="83971">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3971">
                                            <p:txEl>
                                              <p:pRg st="4" end="4"/>
                                            </p:txEl>
                                          </p:spTgt>
                                        </p:tgtEl>
                                        <p:attrNameLst>
                                          <p:attrName>style.visibility</p:attrName>
                                        </p:attrNameLst>
                                      </p:cBhvr>
                                      <p:to>
                                        <p:strVal val="visible"/>
                                      </p:to>
                                    </p:set>
                                    <p:animEffect transition="in" filter="fade">
                                      <p:cBhvr>
                                        <p:cTn id="18" dur="2000"/>
                                        <p:tgtEl>
                                          <p:spTgt spid="83971">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3971">
                                            <p:txEl>
                                              <p:pRg st="5" end="5"/>
                                            </p:txEl>
                                          </p:spTgt>
                                        </p:tgtEl>
                                        <p:attrNameLst>
                                          <p:attrName>style.visibility</p:attrName>
                                        </p:attrNameLst>
                                      </p:cBhvr>
                                      <p:to>
                                        <p:strVal val="visible"/>
                                      </p:to>
                                    </p:set>
                                    <p:animEffect transition="in" filter="fade">
                                      <p:cBhvr>
                                        <p:cTn id="21" dur="2000"/>
                                        <p:tgtEl>
                                          <p:spTgt spid="83971">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3971">
                                            <p:txEl>
                                              <p:pRg st="6" end="6"/>
                                            </p:txEl>
                                          </p:spTgt>
                                        </p:tgtEl>
                                        <p:attrNameLst>
                                          <p:attrName>style.visibility</p:attrName>
                                        </p:attrNameLst>
                                      </p:cBhvr>
                                      <p:to>
                                        <p:strVal val="visible"/>
                                      </p:to>
                                    </p:set>
                                    <p:animEffect transition="in" filter="fade">
                                      <p:cBhvr>
                                        <p:cTn id="24" dur="2000"/>
                                        <p:tgtEl>
                                          <p:spTgt spid="83971">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83971">
                                            <p:txEl>
                                              <p:pRg st="7" end="7"/>
                                            </p:txEl>
                                          </p:spTgt>
                                        </p:tgtEl>
                                        <p:attrNameLst>
                                          <p:attrName>style.visibility</p:attrName>
                                        </p:attrNameLst>
                                      </p:cBhvr>
                                      <p:to>
                                        <p:strVal val="visible"/>
                                      </p:to>
                                    </p:set>
                                    <p:animEffect transition="in" filter="fade">
                                      <p:cBhvr>
                                        <p:cTn id="27" dur="2000"/>
                                        <p:tgtEl>
                                          <p:spTgt spid="83971">
                                            <p:txEl>
                                              <p:pRg st="7" end="7"/>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3971">
                                            <p:txEl>
                                              <p:pRg st="8" end="8"/>
                                            </p:txEl>
                                          </p:spTgt>
                                        </p:tgtEl>
                                        <p:attrNameLst>
                                          <p:attrName>style.visibility</p:attrName>
                                        </p:attrNameLst>
                                      </p:cBhvr>
                                      <p:to>
                                        <p:strVal val="visible"/>
                                      </p:to>
                                    </p:set>
                                    <p:animEffect transition="in" filter="fade">
                                      <p:cBhvr>
                                        <p:cTn id="30" dur="2000"/>
                                        <p:tgtEl>
                                          <p:spTgt spid="83971">
                                            <p:txEl>
                                              <p:pRg st="8" end="8"/>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83971">
                                            <p:txEl>
                                              <p:pRg st="9" end="9"/>
                                            </p:txEl>
                                          </p:spTgt>
                                        </p:tgtEl>
                                        <p:attrNameLst>
                                          <p:attrName>style.visibility</p:attrName>
                                        </p:attrNameLst>
                                      </p:cBhvr>
                                      <p:to>
                                        <p:strVal val="visible"/>
                                      </p:to>
                                    </p:set>
                                    <p:animEffect transition="in" filter="fade">
                                      <p:cBhvr>
                                        <p:cTn id="33" dur="2000"/>
                                        <p:tgtEl>
                                          <p:spTgt spid="8397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5842" name="Picture 50" descr="12_18_PDGF-U"/>
          <p:cNvPicPr>
            <a:picLocks noChangeAspect="1" noChangeArrowheads="1"/>
          </p:cNvPicPr>
          <p:nvPr/>
        </p:nvPicPr>
        <p:blipFill>
          <a:blip r:embed="rId3" cstate="print"/>
          <a:srcRect/>
          <a:stretch>
            <a:fillRect/>
          </a:stretch>
        </p:blipFill>
        <p:spPr bwMode="auto">
          <a:xfrm>
            <a:off x="296863" y="730250"/>
            <a:ext cx="8548687" cy="5395913"/>
          </a:xfrm>
          <a:prstGeom prst="rect">
            <a:avLst/>
          </a:prstGeom>
          <a:noFill/>
        </p:spPr>
      </p:pic>
      <p:sp>
        <p:nvSpPr>
          <p:cNvPr id="545795" name="Rectangle 3"/>
          <p:cNvSpPr>
            <a:spLocks noGrp="1" noChangeArrowheads="1"/>
          </p:cNvSpPr>
          <p:nvPr>
            <p:ph type="ctrTitle"/>
          </p:nvPr>
        </p:nvSpPr>
        <p:spPr bwMode="auto">
          <a:xfrm>
            <a:off x="152400" y="0"/>
            <a:ext cx="1981200" cy="304800"/>
          </a:xfrm>
          <a:noFill/>
          <a:ln w="3175">
            <a:miter lim="800000"/>
            <a:headEnd/>
            <a:tailEnd/>
          </a:ln>
        </p:spPr>
        <p:txBody>
          <a:bodyPr vert="horz" wrap="square" lIns="91440" tIns="45720" rIns="91440" bIns="45720" numCol="1" anchor="t" anchorCtr="0" compatLnSpc="1">
            <a:prstTxWarp prst="textNoShape">
              <a:avLst/>
            </a:prstTxWarp>
          </a:bodyPr>
          <a:lstStyle/>
          <a:p>
            <a:pPr algn="l"/>
            <a:r>
              <a:rPr lang="en-US" sz="1200">
                <a:latin typeface="Arial" charset="0"/>
              </a:rPr>
              <a:t>Figure 12.18</a:t>
            </a:r>
          </a:p>
        </p:txBody>
      </p:sp>
      <p:sp>
        <p:nvSpPr>
          <p:cNvPr id="545796" name="Text Box 4"/>
          <p:cNvSpPr txBox="1">
            <a:spLocks noChangeArrowheads="1"/>
          </p:cNvSpPr>
          <p:nvPr/>
        </p:nvSpPr>
        <p:spPr bwMode="auto">
          <a:xfrm>
            <a:off x="679450" y="773113"/>
            <a:ext cx="2439988" cy="1131887"/>
          </a:xfrm>
          <a:prstGeom prst="rect">
            <a:avLst/>
          </a:prstGeom>
          <a:noFill/>
          <a:ln w="9525">
            <a:noFill/>
            <a:miter lim="800000"/>
            <a:headEnd/>
            <a:tailEnd/>
          </a:ln>
          <a:effectLst/>
        </p:spPr>
        <p:txBody>
          <a:bodyPr wrap="none" lIns="0" tIns="0" rIns="0" bIns="0"/>
          <a:lstStyle/>
          <a:p>
            <a:pPr>
              <a:lnSpc>
                <a:spcPct val="90000"/>
              </a:lnSpc>
            </a:pPr>
            <a:r>
              <a:rPr lang="en-US" sz="1900" b="1">
                <a:latin typeface="Arial" charset="0"/>
              </a:rPr>
              <a:t>A sample of human</a:t>
            </a:r>
            <a:br>
              <a:rPr lang="en-US" sz="1900" b="1">
                <a:latin typeface="Arial" charset="0"/>
              </a:rPr>
            </a:br>
            <a:r>
              <a:rPr lang="en-US" sz="1900" b="1">
                <a:latin typeface="Arial" charset="0"/>
              </a:rPr>
              <a:t>connective tissue is</a:t>
            </a:r>
            <a:br>
              <a:rPr lang="en-US" sz="1900" b="1">
                <a:latin typeface="Arial" charset="0"/>
              </a:rPr>
            </a:br>
            <a:r>
              <a:rPr lang="en-US" sz="1900" b="1">
                <a:latin typeface="Arial" charset="0"/>
              </a:rPr>
              <a:t>cut up into small</a:t>
            </a:r>
            <a:br>
              <a:rPr lang="en-US" sz="1900" b="1">
                <a:latin typeface="Arial" charset="0"/>
              </a:rPr>
            </a:br>
            <a:r>
              <a:rPr lang="en-US" sz="1900" b="1">
                <a:latin typeface="Arial" charset="0"/>
              </a:rPr>
              <a:t>pieces.</a:t>
            </a:r>
          </a:p>
        </p:txBody>
      </p:sp>
      <p:sp>
        <p:nvSpPr>
          <p:cNvPr id="545818" name="Text Box 26"/>
          <p:cNvSpPr txBox="1">
            <a:spLocks noChangeArrowheads="1"/>
          </p:cNvSpPr>
          <p:nvPr/>
        </p:nvSpPr>
        <p:spPr bwMode="auto">
          <a:xfrm>
            <a:off x="685800" y="2551113"/>
            <a:ext cx="2149475" cy="1330325"/>
          </a:xfrm>
          <a:prstGeom prst="rect">
            <a:avLst/>
          </a:prstGeom>
          <a:noFill/>
          <a:ln w="9525">
            <a:noFill/>
            <a:miter lim="800000"/>
            <a:headEnd/>
            <a:tailEnd/>
          </a:ln>
          <a:effectLst/>
        </p:spPr>
        <p:txBody>
          <a:bodyPr wrap="none" lIns="0" tIns="0" rIns="0" bIns="0"/>
          <a:lstStyle/>
          <a:p>
            <a:pPr>
              <a:lnSpc>
                <a:spcPct val="90000"/>
              </a:lnSpc>
            </a:pPr>
            <a:r>
              <a:rPr lang="en-US" sz="1900" b="1">
                <a:latin typeface="Arial" charset="0"/>
              </a:rPr>
              <a:t>Enzymes digest</a:t>
            </a:r>
            <a:br>
              <a:rPr lang="en-US" sz="1900" b="1">
                <a:latin typeface="Arial" charset="0"/>
              </a:rPr>
            </a:br>
            <a:r>
              <a:rPr lang="en-US" sz="1900" b="1">
                <a:latin typeface="Arial" charset="0"/>
              </a:rPr>
              <a:t>the extracellular</a:t>
            </a:r>
            <a:br>
              <a:rPr lang="en-US" sz="1900" b="1">
                <a:latin typeface="Arial" charset="0"/>
              </a:rPr>
            </a:br>
            <a:r>
              <a:rPr lang="en-US" sz="1900" b="1">
                <a:latin typeface="Arial" charset="0"/>
              </a:rPr>
              <a:t>matrix, resulting in</a:t>
            </a:r>
            <a:br>
              <a:rPr lang="en-US" sz="1900" b="1">
                <a:latin typeface="Arial" charset="0"/>
              </a:rPr>
            </a:br>
            <a:r>
              <a:rPr lang="en-US" sz="1900" b="1">
                <a:latin typeface="Arial" charset="0"/>
              </a:rPr>
              <a:t>a suspension of</a:t>
            </a:r>
            <a:br>
              <a:rPr lang="en-US" sz="1900" b="1">
                <a:latin typeface="Arial" charset="0"/>
              </a:rPr>
            </a:br>
            <a:r>
              <a:rPr lang="en-US" sz="1900" b="1">
                <a:latin typeface="Arial" charset="0"/>
              </a:rPr>
              <a:t>free fibroblasts.</a:t>
            </a:r>
          </a:p>
        </p:txBody>
      </p:sp>
      <p:sp>
        <p:nvSpPr>
          <p:cNvPr id="545819" name="Text Box 27"/>
          <p:cNvSpPr txBox="1">
            <a:spLocks noChangeArrowheads="1"/>
          </p:cNvSpPr>
          <p:nvPr/>
        </p:nvSpPr>
        <p:spPr bwMode="auto">
          <a:xfrm>
            <a:off x="684213" y="4246563"/>
            <a:ext cx="2665412" cy="484187"/>
          </a:xfrm>
          <a:prstGeom prst="rect">
            <a:avLst/>
          </a:prstGeom>
          <a:noFill/>
          <a:ln w="9525">
            <a:noFill/>
            <a:miter lim="800000"/>
            <a:headEnd/>
            <a:tailEnd/>
          </a:ln>
          <a:effectLst/>
        </p:spPr>
        <p:txBody>
          <a:bodyPr wrap="none" lIns="0" tIns="0" rIns="0" bIns="0"/>
          <a:lstStyle/>
          <a:p>
            <a:pPr>
              <a:lnSpc>
                <a:spcPct val="90000"/>
              </a:lnSpc>
            </a:pPr>
            <a:r>
              <a:rPr lang="en-US" sz="1900" b="1">
                <a:latin typeface="Arial" charset="0"/>
              </a:rPr>
              <a:t>Cells are transferred to</a:t>
            </a:r>
            <a:br>
              <a:rPr lang="en-US" sz="1900" b="1">
                <a:latin typeface="Arial" charset="0"/>
              </a:rPr>
            </a:br>
            <a:r>
              <a:rPr lang="en-US" sz="1900" b="1">
                <a:latin typeface="Arial" charset="0"/>
              </a:rPr>
              <a:t>culture vessels.</a:t>
            </a:r>
          </a:p>
        </p:txBody>
      </p:sp>
      <p:sp>
        <p:nvSpPr>
          <p:cNvPr id="545820" name="Text Box 28"/>
          <p:cNvSpPr txBox="1">
            <a:spLocks noChangeArrowheads="1"/>
          </p:cNvSpPr>
          <p:nvPr/>
        </p:nvSpPr>
        <p:spPr bwMode="auto">
          <a:xfrm>
            <a:off x="3635375" y="754063"/>
            <a:ext cx="1076325" cy="298450"/>
          </a:xfrm>
          <a:prstGeom prst="rect">
            <a:avLst/>
          </a:prstGeom>
          <a:noFill/>
          <a:ln w="9525">
            <a:noFill/>
            <a:miter lim="800000"/>
            <a:headEnd/>
            <a:tailEnd/>
          </a:ln>
          <a:effectLst/>
        </p:spPr>
        <p:txBody>
          <a:bodyPr wrap="none" lIns="0" tIns="0" rIns="0" bIns="0"/>
          <a:lstStyle/>
          <a:p>
            <a:pPr>
              <a:lnSpc>
                <a:spcPct val="90000"/>
              </a:lnSpc>
            </a:pPr>
            <a:r>
              <a:rPr lang="en-US" sz="1900" b="1">
                <a:latin typeface="Arial" charset="0"/>
              </a:rPr>
              <a:t>Scalpels</a:t>
            </a:r>
          </a:p>
        </p:txBody>
      </p:sp>
      <p:sp>
        <p:nvSpPr>
          <p:cNvPr id="545821" name="Text Box 29"/>
          <p:cNvSpPr txBox="1">
            <a:spLocks noChangeArrowheads="1"/>
          </p:cNvSpPr>
          <p:nvPr/>
        </p:nvSpPr>
        <p:spPr bwMode="auto">
          <a:xfrm>
            <a:off x="2974975" y="2011363"/>
            <a:ext cx="574675" cy="522287"/>
          </a:xfrm>
          <a:prstGeom prst="rect">
            <a:avLst/>
          </a:prstGeom>
          <a:noFill/>
          <a:ln w="9525">
            <a:noFill/>
            <a:miter lim="800000"/>
            <a:headEnd/>
            <a:tailEnd/>
          </a:ln>
          <a:effectLst/>
        </p:spPr>
        <p:txBody>
          <a:bodyPr wrap="none" lIns="0" tIns="0" rIns="0" bIns="0"/>
          <a:lstStyle/>
          <a:p>
            <a:pPr>
              <a:lnSpc>
                <a:spcPct val="90000"/>
              </a:lnSpc>
            </a:pPr>
            <a:r>
              <a:rPr lang="en-US" sz="1900" b="1">
                <a:latin typeface="Arial" charset="0"/>
              </a:rPr>
              <a:t>Petri</a:t>
            </a:r>
            <a:br>
              <a:rPr lang="en-US" sz="1900" b="1">
                <a:latin typeface="Arial" charset="0"/>
              </a:rPr>
            </a:br>
            <a:r>
              <a:rPr lang="en-US" sz="1900" b="1">
                <a:latin typeface="Arial" charset="0"/>
              </a:rPr>
              <a:t>dish</a:t>
            </a:r>
          </a:p>
        </p:txBody>
      </p:sp>
      <p:sp>
        <p:nvSpPr>
          <p:cNvPr id="545822" name="Text Box 30"/>
          <p:cNvSpPr txBox="1">
            <a:spLocks noChangeArrowheads="1"/>
          </p:cNvSpPr>
          <p:nvPr/>
        </p:nvSpPr>
        <p:spPr bwMode="auto">
          <a:xfrm>
            <a:off x="4600575" y="3902075"/>
            <a:ext cx="1752600" cy="774700"/>
          </a:xfrm>
          <a:prstGeom prst="rect">
            <a:avLst/>
          </a:prstGeom>
          <a:noFill/>
          <a:ln w="9525">
            <a:noFill/>
            <a:miter lim="800000"/>
            <a:headEnd/>
            <a:tailEnd/>
          </a:ln>
          <a:effectLst/>
        </p:spPr>
        <p:txBody>
          <a:bodyPr wrap="none" lIns="0" tIns="0" rIns="0" bIns="0"/>
          <a:lstStyle/>
          <a:p>
            <a:pPr>
              <a:lnSpc>
                <a:spcPct val="90000"/>
              </a:lnSpc>
            </a:pPr>
            <a:r>
              <a:rPr lang="en-US" sz="1900" b="1">
                <a:latin typeface="Arial" charset="0"/>
              </a:rPr>
              <a:t>PDGF is added</a:t>
            </a:r>
            <a:br>
              <a:rPr lang="en-US" sz="1900" b="1">
                <a:latin typeface="Arial" charset="0"/>
              </a:rPr>
            </a:br>
            <a:r>
              <a:rPr lang="en-US" sz="1900" b="1">
                <a:latin typeface="Arial" charset="0"/>
              </a:rPr>
              <a:t>to half the</a:t>
            </a:r>
            <a:br>
              <a:rPr lang="en-US" sz="1900" b="1">
                <a:latin typeface="Arial" charset="0"/>
              </a:rPr>
            </a:br>
            <a:r>
              <a:rPr lang="en-US" sz="1900" b="1">
                <a:latin typeface="Arial" charset="0"/>
              </a:rPr>
              <a:t>vessels.</a:t>
            </a:r>
          </a:p>
        </p:txBody>
      </p:sp>
      <p:sp>
        <p:nvSpPr>
          <p:cNvPr id="545823" name="Text Box 31"/>
          <p:cNvSpPr txBox="1">
            <a:spLocks noChangeArrowheads="1"/>
          </p:cNvSpPr>
          <p:nvPr/>
        </p:nvSpPr>
        <p:spPr bwMode="auto">
          <a:xfrm>
            <a:off x="2060575" y="5727700"/>
            <a:ext cx="1673225" cy="273050"/>
          </a:xfrm>
          <a:prstGeom prst="rect">
            <a:avLst/>
          </a:prstGeom>
          <a:noFill/>
          <a:ln w="9525">
            <a:noFill/>
            <a:miter lim="800000"/>
            <a:headEnd/>
            <a:tailEnd/>
          </a:ln>
          <a:effectLst/>
        </p:spPr>
        <p:txBody>
          <a:bodyPr wrap="none" lIns="0" tIns="0" rIns="0" bIns="0"/>
          <a:lstStyle/>
          <a:p>
            <a:pPr>
              <a:lnSpc>
                <a:spcPct val="90000"/>
              </a:lnSpc>
            </a:pPr>
            <a:r>
              <a:rPr lang="en-US" sz="1900" b="1">
                <a:latin typeface="Arial" charset="0"/>
              </a:rPr>
              <a:t>Without PDGF</a:t>
            </a:r>
          </a:p>
        </p:txBody>
      </p:sp>
      <p:sp>
        <p:nvSpPr>
          <p:cNvPr id="545824" name="Text Box 32"/>
          <p:cNvSpPr txBox="1">
            <a:spLocks noChangeArrowheads="1"/>
          </p:cNvSpPr>
          <p:nvPr/>
        </p:nvSpPr>
        <p:spPr bwMode="auto">
          <a:xfrm>
            <a:off x="4433888" y="5721350"/>
            <a:ext cx="1328737" cy="273050"/>
          </a:xfrm>
          <a:prstGeom prst="rect">
            <a:avLst/>
          </a:prstGeom>
          <a:noFill/>
          <a:ln w="9525">
            <a:noFill/>
            <a:miter lim="800000"/>
            <a:headEnd/>
            <a:tailEnd/>
          </a:ln>
          <a:effectLst/>
        </p:spPr>
        <p:txBody>
          <a:bodyPr wrap="none" lIns="0" tIns="0" rIns="0" bIns="0"/>
          <a:lstStyle/>
          <a:p>
            <a:pPr>
              <a:lnSpc>
                <a:spcPct val="90000"/>
              </a:lnSpc>
            </a:pPr>
            <a:r>
              <a:rPr lang="en-US" sz="1900" b="1">
                <a:latin typeface="Arial" charset="0"/>
              </a:rPr>
              <a:t>With PDGF</a:t>
            </a:r>
          </a:p>
        </p:txBody>
      </p:sp>
      <p:sp>
        <p:nvSpPr>
          <p:cNvPr id="545825" name="Text Box 33"/>
          <p:cNvSpPr txBox="1">
            <a:spLocks noChangeArrowheads="1"/>
          </p:cNvSpPr>
          <p:nvPr/>
        </p:nvSpPr>
        <p:spPr bwMode="auto">
          <a:xfrm>
            <a:off x="8099425" y="3841750"/>
            <a:ext cx="708025" cy="285750"/>
          </a:xfrm>
          <a:prstGeom prst="rect">
            <a:avLst/>
          </a:prstGeom>
          <a:noFill/>
          <a:ln w="9525">
            <a:noFill/>
            <a:miter lim="800000"/>
            <a:headEnd/>
            <a:tailEnd/>
          </a:ln>
          <a:effectLst/>
        </p:spPr>
        <p:txBody>
          <a:bodyPr wrap="none" lIns="0" tIns="0" rIns="0" bIns="0"/>
          <a:lstStyle/>
          <a:p>
            <a:pPr>
              <a:lnSpc>
                <a:spcPct val="90000"/>
              </a:lnSpc>
            </a:pPr>
            <a:r>
              <a:rPr lang="en-US" sz="1900" b="1">
                <a:latin typeface="Arial" charset="0"/>
              </a:rPr>
              <a:t>10 </a:t>
            </a:r>
            <a:r>
              <a:rPr lang="en-US" sz="1900" b="1">
                <a:latin typeface="Arial" charset="0"/>
                <a:sym typeface="Symbol" pitchFamily="84" charset="2"/>
              </a:rPr>
              <a:t></a:t>
            </a:r>
            <a:r>
              <a:rPr lang="en-US" sz="1900" b="1">
                <a:latin typeface="Arial" charset="0"/>
              </a:rPr>
              <a:t>m</a:t>
            </a:r>
          </a:p>
        </p:txBody>
      </p:sp>
      <p:sp>
        <p:nvSpPr>
          <p:cNvPr id="545826" name="Line 34"/>
          <p:cNvSpPr>
            <a:spLocks noChangeShapeType="1"/>
          </p:cNvSpPr>
          <p:nvPr/>
        </p:nvSpPr>
        <p:spPr bwMode="auto">
          <a:xfrm flipH="1">
            <a:off x="3849688" y="1031875"/>
            <a:ext cx="250825" cy="344488"/>
          </a:xfrm>
          <a:prstGeom prst="line">
            <a:avLst/>
          </a:prstGeom>
          <a:noFill/>
          <a:ln w="12700">
            <a:solidFill>
              <a:schemeClr val="tx1"/>
            </a:solidFill>
            <a:round/>
            <a:headEnd/>
            <a:tailEnd/>
          </a:ln>
          <a:effectLst/>
        </p:spPr>
        <p:txBody>
          <a:bodyPr wrap="none" anchor="ctr"/>
          <a:lstStyle/>
          <a:p>
            <a:endParaRPr lang="en-US"/>
          </a:p>
        </p:txBody>
      </p:sp>
      <p:sp>
        <p:nvSpPr>
          <p:cNvPr id="545827" name="Line 35"/>
          <p:cNvSpPr>
            <a:spLocks noChangeShapeType="1"/>
          </p:cNvSpPr>
          <p:nvPr/>
        </p:nvSpPr>
        <p:spPr bwMode="auto">
          <a:xfrm>
            <a:off x="4100513" y="1031875"/>
            <a:ext cx="238125" cy="317500"/>
          </a:xfrm>
          <a:prstGeom prst="line">
            <a:avLst/>
          </a:prstGeom>
          <a:noFill/>
          <a:ln w="12700">
            <a:solidFill>
              <a:schemeClr val="tx1"/>
            </a:solidFill>
            <a:round/>
            <a:headEnd/>
            <a:tailEnd/>
          </a:ln>
          <a:effectLst/>
        </p:spPr>
        <p:txBody>
          <a:bodyPr wrap="none" anchor="ctr"/>
          <a:lstStyle/>
          <a:p>
            <a:endParaRPr lang="en-US"/>
          </a:p>
        </p:txBody>
      </p:sp>
      <p:sp>
        <p:nvSpPr>
          <p:cNvPr id="545828" name="Line 36"/>
          <p:cNvSpPr>
            <a:spLocks noChangeShapeType="1"/>
          </p:cNvSpPr>
          <p:nvPr/>
        </p:nvSpPr>
        <p:spPr bwMode="auto">
          <a:xfrm flipV="1">
            <a:off x="3519488" y="2063750"/>
            <a:ext cx="196850" cy="39688"/>
          </a:xfrm>
          <a:prstGeom prst="line">
            <a:avLst/>
          </a:prstGeom>
          <a:noFill/>
          <a:ln w="12700">
            <a:solidFill>
              <a:schemeClr val="tx1"/>
            </a:solidFill>
            <a:round/>
            <a:headEnd/>
            <a:tailEnd/>
          </a:ln>
          <a:effectLst/>
        </p:spPr>
        <p:txBody>
          <a:bodyPr wrap="none" anchor="ctr"/>
          <a:lstStyle/>
          <a:p>
            <a:endParaRPr lang="en-US"/>
          </a:p>
        </p:txBody>
      </p:sp>
      <p:sp>
        <p:nvSpPr>
          <p:cNvPr id="545829" name="Line 37"/>
          <p:cNvSpPr>
            <a:spLocks noChangeShapeType="1"/>
          </p:cNvSpPr>
          <p:nvPr/>
        </p:nvSpPr>
        <p:spPr bwMode="auto">
          <a:xfrm>
            <a:off x="8280400" y="4087813"/>
            <a:ext cx="0" cy="106362"/>
          </a:xfrm>
          <a:prstGeom prst="line">
            <a:avLst/>
          </a:prstGeom>
          <a:noFill/>
          <a:ln w="12700">
            <a:solidFill>
              <a:schemeClr val="tx1"/>
            </a:solidFill>
            <a:round/>
            <a:headEnd/>
            <a:tailEnd/>
          </a:ln>
          <a:effectLst/>
        </p:spPr>
        <p:txBody>
          <a:bodyPr wrap="none" anchor="ctr"/>
          <a:lstStyle/>
          <a:p>
            <a:endParaRPr lang="en-US"/>
          </a:p>
        </p:txBody>
      </p:sp>
      <p:sp>
        <p:nvSpPr>
          <p:cNvPr id="545830" name="Line 38"/>
          <p:cNvSpPr>
            <a:spLocks noChangeShapeType="1"/>
          </p:cNvSpPr>
          <p:nvPr/>
        </p:nvSpPr>
        <p:spPr bwMode="auto">
          <a:xfrm>
            <a:off x="8677275" y="4087813"/>
            <a:ext cx="0" cy="106362"/>
          </a:xfrm>
          <a:prstGeom prst="line">
            <a:avLst/>
          </a:prstGeom>
          <a:noFill/>
          <a:ln w="12700">
            <a:solidFill>
              <a:schemeClr val="tx1"/>
            </a:solidFill>
            <a:round/>
            <a:headEnd/>
            <a:tailEnd/>
          </a:ln>
          <a:effectLst/>
        </p:spPr>
        <p:txBody>
          <a:bodyPr wrap="none" anchor="ctr"/>
          <a:lstStyle/>
          <a:p>
            <a:endParaRPr lang="en-US"/>
          </a:p>
        </p:txBody>
      </p:sp>
      <p:sp>
        <p:nvSpPr>
          <p:cNvPr id="545831" name="Line 39"/>
          <p:cNvSpPr>
            <a:spLocks noChangeShapeType="1"/>
          </p:cNvSpPr>
          <p:nvPr/>
        </p:nvSpPr>
        <p:spPr bwMode="auto">
          <a:xfrm>
            <a:off x="8280400" y="4140200"/>
            <a:ext cx="396875" cy="0"/>
          </a:xfrm>
          <a:prstGeom prst="line">
            <a:avLst/>
          </a:prstGeom>
          <a:noFill/>
          <a:ln w="12700">
            <a:solidFill>
              <a:schemeClr val="tx1"/>
            </a:solidFill>
            <a:round/>
            <a:headEnd/>
            <a:tailEnd/>
          </a:ln>
          <a:effectLst/>
        </p:spPr>
        <p:txBody>
          <a:bodyPr wrap="none" anchor="ctr"/>
          <a:lstStyle/>
          <a:p>
            <a:endParaRPr lang="en-US"/>
          </a:p>
        </p:txBody>
      </p:sp>
      <p:sp>
        <p:nvSpPr>
          <p:cNvPr id="545833" name="Oval 41"/>
          <p:cNvSpPr>
            <a:spLocks noChangeArrowheads="1"/>
          </p:cNvSpPr>
          <p:nvPr/>
        </p:nvSpPr>
        <p:spPr bwMode="auto">
          <a:xfrm>
            <a:off x="304800" y="739775"/>
            <a:ext cx="279400" cy="279400"/>
          </a:xfrm>
          <a:prstGeom prst="ellipse">
            <a:avLst/>
          </a:prstGeom>
          <a:solidFill>
            <a:srgbClr val="0072CA"/>
          </a:solidFill>
          <a:ln w="12700">
            <a:noFill/>
            <a:round/>
            <a:headEnd/>
            <a:tailEnd/>
          </a:ln>
          <a:effectLst/>
        </p:spPr>
        <p:txBody>
          <a:bodyPr wrap="none" anchor="ctr"/>
          <a:lstStyle/>
          <a:p>
            <a:endParaRPr lang="en-US"/>
          </a:p>
        </p:txBody>
      </p:sp>
      <p:sp>
        <p:nvSpPr>
          <p:cNvPr id="545832" name="Text Box 40"/>
          <p:cNvSpPr txBox="1">
            <a:spLocks noChangeArrowheads="1"/>
          </p:cNvSpPr>
          <p:nvPr/>
        </p:nvSpPr>
        <p:spPr bwMode="auto">
          <a:xfrm>
            <a:off x="374650" y="760413"/>
            <a:ext cx="230188" cy="269875"/>
          </a:xfrm>
          <a:prstGeom prst="rect">
            <a:avLst/>
          </a:prstGeom>
          <a:noFill/>
          <a:ln w="9525">
            <a:noFill/>
            <a:miter lim="800000"/>
            <a:headEnd/>
            <a:tailEnd/>
          </a:ln>
          <a:effectLst/>
        </p:spPr>
        <p:txBody>
          <a:bodyPr wrap="none" lIns="0" tIns="0" rIns="0" bIns="0"/>
          <a:lstStyle/>
          <a:p>
            <a:pPr>
              <a:lnSpc>
                <a:spcPct val="90000"/>
              </a:lnSpc>
            </a:pPr>
            <a:r>
              <a:rPr lang="en-US" sz="1900" b="1">
                <a:solidFill>
                  <a:schemeClr val="bg1"/>
                </a:solidFill>
                <a:latin typeface="Arial" charset="0"/>
              </a:rPr>
              <a:t>1</a:t>
            </a:r>
          </a:p>
        </p:txBody>
      </p:sp>
      <p:sp>
        <p:nvSpPr>
          <p:cNvPr id="545834" name="Oval 42"/>
          <p:cNvSpPr>
            <a:spLocks noChangeArrowheads="1"/>
          </p:cNvSpPr>
          <p:nvPr/>
        </p:nvSpPr>
        <p:spPr bwMode="auto">
          <a:xfrm>
            <a:off x="298450" y="2506663"/>
            <a:ext cx="279400" cy="279400"/>
          </a:xfrm>
          <a:prstGeom prst="ellipse">
            <a:avLst/>
          </a:prstGeom>
          <a:solidFill>
            <a:srgbClr val="0072CA"/>
          </a:solidFill>
          <a:ln w="12700">
            <a:noFill/>
            <a:round/>
            <a:headEnd/>
            <a:tailEnd/>
          </a:ln>
          <a:effectLst/>
        </p:spPr>
        <p:txBody>
          <a:bodyPr wrap="none" anchor="ctr"/>
          <a:lstStyle/>
          <a:p>
            <a:endParaRPr lang="en-US"/>
          </a:p>
        </p:txBody>
      </p:sp>
      <p:sp>
        <p:nvSpPr>
          <p:cNvPr id="545835" name="Text Box 43"/>
          <p:cNvSpPr txBox="1">
            <a:spLocks noChangeArrowheads="1"/>
          </p:cNvSpPr>
          <p:nvPr/>
        </p:nvSpPr>
        <p:spPr bwMode="auto">
          <a:xfrm>
            <a:off x="368300" y="2527300"/>
            <a:ext cx="230188" cy="269875"/>
          </a:xfrm>
          <a:prstGeom prst="rect">
            <a:avLst/>
          </a:prstGeom>
          <a:noFill/>
          <a:ln w="9525">
            <a:noFill/>
            <a:miter lim="800000"/>
            <a:headEnd/>
            <a:tailEnd/>
          </a:ln>
          <a:effectLst/>
        </p:spPr>
        <p:txBody>
          <a:bodyPr wrap="none" lIns="0" tIns="0" rIns="0" bIns="0"/>
          <a:lstStyle/>
          <a:p>
            <a:pPr>
              <a:lnSpc>
                <a:spcPct val="90000"/>
              </a:lnSpc>
            </a:pPr>
            <a:r>
              <a:rPr lang="en-US" sz="1900" b="1">
                <a:solidFill>
                  <a:schemeClr val="bg1"/>
                </a:solidFill>
                <a:latin typeface="Arial" charset="0"/>
              </a:rPr>
              <a:t>2</a:t>
            </a:r>
          </a:p>
        </p:txBody>
      </p:sp>
      <p:sp>
        <p:nvSpPr>
          <p:cNvPr id="545836" name="Oval 44"/>
          <p:cNvSpPr>
            <a:spLocks noChangeArrowheads="1"/>
          </p:cNvSpPr>
          <p:nvPr/>
        </p:nvSpPr>
        <p:spPr bwMode="auto">
          <a:xfrm>
            <a:off x="298450" y="4198938"/>
            <a:ext cx="279400" cy="279400"/>
          </a:xfrm>
          <a:prstGeom prst="ellipse">
            <a:avLst/>
          </a:prstGeom>
          <a:solidFill>
            <a:srgbClr val="0072CA"/>
          </a:solidFill>
          <a:ln w="12700">
            <a:noFill/>
            <a:round/>
            <a:headEnd/>
            <a:tailEnd/>
          </a:ln>
          <a:effectLst/>
        </p:spPr>
        <p:txBody>
          <a:bodyPr wrap="none" anchor="ctr"/>
          <a:lstStyle/>
          <a:p>
            <a:endParaRPr lang="en-US"/>
          </a:p>
        </p:txBody>
      </p:sp>
      <p:sp>
        <p:nvSpPr>
          <p:cNvPr id="545837" name="Text Box 45"/>
          <p:cNvSpPr txBox="1">
            <a:spLocks noChangeArrowheads="1"/>
          </p:cNvSpPr>
          <p:nvPr/>
        </p:nvSpPr>
        <p:spPr bwMode="auto">
          <a:xfrm>
            <a:off x="368300" y="4219575"/>
            <a:ext cx="230188" cy="269875"/>
          </a:xfrm>
          <a:prstGeom prst="rect">
            <a:avLst/>
          </a:prstGeom>
          <a:noFill/>
          <a:ln w="9525">
            <a:noFill/>
            <a:miter lim="800000"/>
            <a:headEnd/>
            <a:tailEnd/>
          </a:ln>
          <a:effectLst/>
        </p:spPr>
        <p:txBody>
          <a:bodyPr wrap="none" lIns="0" tIns="0" rIns="0" bIns="0"/>
          <a:lstStyle/>
          <a:p>
            <a:pPr>
              <a:lnSpc>
                <a:spcPct val="90000"/>
              </a:lnSpc>
            </a:pPr>
            <a:r>
              <a:rPr lang="en-US" sz="1900" b="1">
                <a:solidFill>
                  <a:schemeClr val="bg1"/>
                </a:solidFill>
                <a:latin typeface="Arial" charset="0"/>
              </a:rPr>
              <a:t>3</a:t>
            </a:r>
          </a:p>
        </p:txBody>
      </p:sp>
      <p:sp>
        <p:nvSpPr>
          <p:cNvPr id="545838" name="Oval 46"/>
          <p:cNvSpPr>
            <a:spLocks noChangeArrowheads="1"/>
          </p:cNvSpPr>
          <p:nvPr/>
        </p:nvSpPr>
        <p:spPr bwMode="auto">
          <a:xfrm>
            <a:off x="4227513" y="3854450"/>
            <a:ext cx="279400" cy="279400"/>
          </a:xfrm>
          <a:prstGeom prst="ellipse">
            <a:avLst/>
          </a:prstGeom>
          <a:solidFill>
            <a:srgbClr val="0072CA"/>
          </a:solidFill>
          <a:ln w="12700">
            <a:noFill/>
            <a:round/>
            <a:headEnd/>
            <a:tailEnd/>
          </a:ln>
          <a:effectLst/>
        </p:spPr>
        <p:txBody>
          <a:bodyPr wrap="none" anchor="ctr"/>
          <a:lstStyle/>
          <a:p>
            <a:endParaRPr lang="en-US"/>
          </a:p>
        </p:txBody>
      </p:sp>
      <p:sp>
        <p:nvSpPr>
          <p:cNvPr id="545839" name="Text Box 47"/>
          <p:cNvSpPr txBox="1">
            <a:spLocks noChangeArrowheads="1"/>
          </p:cNvSpPr>
          <p:nvPr/>
        </p:nvSpPr>
        <p:spPr bwMode="auto">
          <a:xfrm>
            <a:off x="4297363" y="3875088"/>
            <a:ext cx="230187" cy="269875"/>
          </a:xfrm>
          <a:prstGeom prst="rect">
            <a:avLst/>
          </a:prstGeom>
          <a:noFill/>
          <a:ln w="9525">
            <a:noFill/>
            <a:miter lim="800000"/>
            <a:headEnd/>
            <a:tailEnd/>
          </a:ln>
          <a:effectLst/>
        </p:spPr>
        <p:txBody>
          <a:bodyPr wrap="none" lIns="0" tIns="0" rIns="0" bIns="0"/>
          <a:lstStyle/>
          <a:p>
            <a:pPr>
              <a:lnSpc>
                <a:spcPct val="90000"/>
              </a:lnSpc>
            </a:pPr>
            <a:r>
              <a:rPr lang="en-US" sz="1900" b="1">
                <a:solidFill>
                  <a:schemeClr val="bg1"/>
                </a:solidFill>
                <a:latin typeface="Arial" charset="0"/>
              </a:rPr>
              <a:t>4</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9914" name="Picture 26" descr="12_19_CellDivInhibition-U"/>
          <p:cNvPicPr>
            <a:picLocks noChangeAspect="1" noChangeArrowheads="1"/>
          </p:cNvPicPr>
          <p:nvPr/>
        </p:nvPicPr>
        <p:blipFill>
          <a:blip r:embed="rId3" cstate="print"/>
          <a:srcRect/>
          <a:stretch>
            <a:fillRect/>
          </a:stretch>
        </p:blipFill>
        <p:spPr bwMode="auto">
          <a:xfrm>
            <a:off x="296863" y="733425"/>
            <a:ext cx="8548687" cy="5389563"/>
          </a:xfrm>
          <a:prstGeom prst="rect">
            <a:avLst/>
          </a:prstGeom>
          <a:noFill/>
        </p:spPr>
      </p:pic>
      <p:sp>
        <p:nvSpPr>
          <p:cNvPr id="549891" name="Rectangle 3"/>
          <p:cNvSpPr>
            <a:spLocks noGrp="1" noChangeArrowheads="1"/>
          </p:cNvSpPr>
          <p:nvPr>
            <p:ph type="ctrTitle"/>
          </p:nvPr>
        </p:nvSpPr>
        <p:spPr bwMode="auto">
          <a:xfrm>
            <a:off x="152400" y="0"/>
            <a:ext cx="1981200" cy="304800"/>
          </a:xfrm>
          <a:noFill/>
          <a:ln w="3175">
            <a:miter lim="800000"/>
            <a:headEnd/>
            <a:tailEnd/>
          </a:ln>
        </p:spPr>
        <p:txBody>
          <a:bodyPr vert="horz" wrap="square" lIns="91440" tIns="45720" rIns="91440" bIns="45720" numCol="1" anchor="t" anchorCtr="0" compatLnSpc="1">
            <a:prstTxWarp prst="textNoShape">
              <a:avLst/>
            </a:prstTxWarp>
          </a:bodyPr>
          <a:lstStyle/>
          <a:p>
            <a:pPr algn="l"/>
            <a:r>
              <a:rPr lang="en-US" sz="1200">
                <a:latin typeface="Arial" charset="0"/>
              </a:rPr>
              <a:t>Figure 12.19</a:t>
            </a:r>
          </a:p>
        </p:txBody>
      </p:sp>
      <p:sp>
        <p:nvSpPr>
          <p:cNvPr id="549892" name="Text Box 4"/>
          <p:cNvSpPr txBox="1">
            <a:spLocks noChangeArrowheads="1"/>
          </p:cNvSpPr>
          <p:nvPr/>
        </p:nvSpPr>
        <p:spPr bwMode="auto">
          <a:xfrm>
            <a:off x="2409825" y="1060450"/>
            <a:ext cx="2943225" cy="417513"/>
          </a:xfrm>
          <a:prstGeom prst="rect">
            <a:avLst/>
          </a:prstGeom>
          <a:noFill/>
          <a:ln w="9525">
            <a:noFill/>
            <a:miter lim="800000"/>
            <a:headEnd/>
            <a:tailEnd/>
          </a:ln>
          <a:effectLst/>
        </p:spPr>
        <p:txBody>
          <a:bodyPr wrap="none" lIns="0" tIns="0" rIns="0" bIns="0"/>
          <a:lstStyle/>
          <a:p>
            <a:pPr>
              <a:lnSpc>
                <a:spcPct val="90000"/>
              </a:lnSpc>
            </a:pPr>
            <a:r>
              <a:rPr lang="en-US" sz="2000" b="1">
                <a:latin typeface="Arial" charset="0"/>
              </a:rPr>
              <a:t>Anchorage dependence</a:t>
            </a:r>
          </a:p>
        </p:txBody>
      </p:sp>
      <p:sp>
        <p:nvSpPr>
          <p:cNvPr id="549897" name="Text Box 9"/>
          <p:cNvSpPr txBox="1">
            <a:spLocks noChangeArrowheads="1"/>
          </p:cNvSpPr>
          <p:nvPr/>
        </p:nvSpPr>
        <p:spPr bwMode="auto">
          <a:xfrm>
            <a:off x="2403475" y="2179638"/>
            <a:ext cx="3538538" cy="311150"/>
          </a:xfrm>
          <a:prstGeom prst="rect">
            <a:avLst/>
          </a:prstGeom>
          <a:noFill/>
          <a:ln w="9525">
            <a:noFill/>
            <a:miter lim="800000"/>
            <a:headEnd/>
            <a:tailEnd/>
          </a:ln>
          <a:effectLst/>
        </p:spPr>
        <p:txBody>
          <a:bodyPr wrap="none" lIns="0" tIns="0" rIns="0" bIns="0"/>
          <a:lstStyle/>
          <a:p>
            <a:pPr>
              <a:lnSpc>
                <a:spcPct val="90000"/>
              </a:lnSpc>
            </a:pPr>
            <a:r>
              <a:rPr lang="en-US" sz="2000" b="1">
                <a:latin typeface="Arial" charset="0"/>
              </a:rPr>
              <a:t>Density-dependent inhibition</a:t>
            </a:r>
          </a:p>
        </p:txBody>
      </p:sp>
      <p:sp>
        <p:nvSpPr>
          <p:cNvPr id="549898" name="Text Box 10"/>
          <p:cNvSpPr txBox="1">
            <a:spLocks noChangeArrowheads="1"/>
          </p:cNvSpPr>
          <p:nvPr/>
        </p:nvSpPr>
        <p:spPr bwMode="auto">
          <a:xfrm>
            <a:off x="2401888" y="3262313"/>
            <a:ext cx="3578225" cy="284162"/>
          </a:xfrm>
          <a:prstGeom prst="rect">
            <a:avLst/>
          </a:prstGeom>
          <a:noFill/>
          <a:ln w="9525">
            <a:noFill/>
            <a:miter lim="800000"/>
            <a:headEnd/>
            <a:tailEnd/>
          </a:ln>
          <a:effectLst/>
        </p:spPr>
        <p:txBody>
          <a:bodyPr wrap="none" lIns="0" tIns="0" rIns="0" bIns="0"/>
          <a:lstStyle/>
          <a:p>
            <a:pPr>
              <a:lnSpc>
                <a:spcPct val="90000"/>
              </a:lnSpc>
            </a:pPr>
            <a:r>
              <a:rPr lang="en-US" sz="2000" b="1">
                <a:latin typeface="Arial" charset="0"/>
              </a:rPr>
              <a:t>Density-dependent inhibition</a:t>
            </a:r>
          </a:p>
        </p:txBody>
      </p:sp>
      <p:sp>
        <p:nvSpPr>
          <p:cNvPr id="549899" name="Text Box 11"/>
          <p:cNvSpPr txBox="1">
            <a:spLocks noChangeArrowheads="1"/>
          </p:cNvSpPr>
          <p:nvPr/>
        </p:nvSpPr>
        <p:spPr bwMode="auto">
          <a:xfrm>
            <a:off x="339725" y="5672138"/>
            <a:ext cx="3433763" cy="338137"/>
          </a:xfrm>
          <a:prstGeom prst="rect">
            <a:avLst/>
          </a:prstGeom>
          <a:noFill/>
          <a:ln w="9525">
            <a:noFill/>
            <a:miter lim="800000"/>
            <a:headEnd/>
            <a:tailEnd/>
          </a:ln>
          <a:effectLst/>
        </p:spPr>
        <p:txBody>
          <a:bodyPr wrap="none" lIns="0" tIns="0" rIns="0" bIns="0"/>
          <a:lstStyle/>
          <a:p>
            <a:pPr>
              <a:lnSpc>
                <a:spcPct val="90000"/>
              </a:lnSpc>
            </a:pPr>
            <a:r>
              <a:rPr lang="en-US" sz="2000" b="1">
                <a:latin typeface="Arial" charset="0"/>
              </a:rPr>
              <a:t>(a) Normal mammalian cells</a:t>
            </a:r>
          </a:p>
        </p:txBody>
      </p:sp>
      <p:sp>
        <p:nvSpPr>
          <p:cNvPr id="549900" name="Text Box 12"/>
          <p:cNvSpPr txBox="1">
            <a:spLocks noChangeArrowheads="1"/>
          </p:cNvSpPr>
          <p:nvPr/>
        </p:nvSpPr>
        <p:spPr bwMode="auto">
          <a:xfrm>
            <a:off x="4883150" y="5667375"/>
            <a:ext cx="1992313" cy="298450"/>
          </a:xfrm>
          <a:prstGeom prst="rect">
            <a:avLst/>
          </a:prstGeom>
          <a:noFill/>
          <a:ln w="9525">
            <a:noFill/>
            <a:miter lim="800000"/>
            <a:headEnd/>
            <a:tailEnd/>
          </a:ln>
          <a:effectLst/>
        </p:spPr>
        <p:txBody>
          <a:bodyPr wrap="none" lIns="0" tIns="0" rIns="0" bIns="0"/>
          <a:lstStyle/>
          <a:p>
            <a:pPr>
              <a:lnSpc>
                <a:spcPct val="90000"/>
              </a:lnSpc>
            </a:pPr>
            <a:r>
              <a:rPr lang="en-US" sz="2000" b="1">
                <a:latin typeface="Arial" charset="0"/>
              </a:rPr>
              <a:t>(b) Cancer cells</a:t>
            </a:r>
          </a:p>
        </p:txBody>
      </p:sp>
      <p:sp>
        <p:nvSpPr>
          <p:cNvPr id="549901" name="Text Box 13"/>
          <p:cNvSpPr txBox="1">
            <a:spLocks noChangeArrowheads="1"/>
          </p:cNvSpPr>
          <p:nvPr/>
        </p:nvSpPr>
        <p:spPr bwMode="auto">
          <a:xfrm>
            <a:off x="3705225" y="5308600"/>
            <a:ext cx="787400" cy="285750"/>
          </a:xfrm>
          <a:prstGeom prst="rect">
            <a:avLst/>
          </a:prstGeom>
          <a:noFill/>
          <a:ln w="9525">
            <a:noFill/>
            <a:miter lim="800000"/>
            <a:headEnd/>
            <a:tailEnd/>
          </a:ln>
          <a:effectLst/>
        </p:spPr>
        <p:txBody>
          <a:bodyPr wrap="none" lIns="0" tIns="0" rIns="0" bIns="0"/>
          <a:lstStyle/>
          <a:p>
            <a:pPr>
              <a:lnSpc>
                <a:spcPct val="90000"/>
              </a:lnSpc>
            </a:pPr>
            <a:r>
              <a:rPr lang="en-US" sz="2000" b="1">
                <a:latin typeface="Arial" charset="0"/>
              </a:rPr>
              <a:t>20 </a:t>
            </a:r>
            <a:r>
              <a:rPr lang="en-US" sz="2000" b="1">
                <a:latin typeface="Arial" charset="0"/>
                <a:sym typeface="Symbol" pitchFamily="84" charset="2"/>
              </a:rPr>
              <a:t></a:t>
            </a:r>
            <a:r>
              <a:rPr lang="en-US" sz="2000" b="1">
                <a:latin typeface="Arial" charset="0"/>
              </a:rPr>
              <a:t>m</a:t>
            </a:r>
          </a:p>
        </p:txBody>
      </p:sp>
      <p:sp>
        <p:nvSpPr>
          <p:cNvPr id="549903" name="Line 15"/>
          <p:cNvSpPr>
            <a:spLocks noChangeShapeType="1"/>
          </p:cNvSpPr>
          <p:nvPr/>
        </p:nvSpPr>
        <p:spPr bwMode="auto">
          <a:xfrm>
            <a:off x="3862388" y="5167313"/>
            <a:ext cx="0" cy="98425"/>
          </a:xfrm>
          <a:prstGeom prst="line">
            <a:avLst/>
          </a:prstGeom>
          <a:noFill/>
          <a:ln w="12700">
            <a:solidFill>
              <a:schemeClr val="tx1"/>
            </a:solidFill>
            <a:round/>
            <a:headEnd/>
            <a:tailEnd/>
          </a:ln>
          <a:effectLst/>
        </p:spPr>
        <p:txBody>
          <a:bodyPr wrap="none" anchor="ctr"/>
          <a:lstStyle/>
          <a:p>
            <a:endParaRPr lang="en-US"/>
          </a:p>
        </p:txBody>
      </p:sp>
      <p:sp>
        <p:nvSpPr>
          <p:cNvPr id="549904" name="Line 16"/>
          <p:cNvSpPr>
            <a:spLocks noChangeShapeType="1"/>
          </p:cNvSpPr>
          <p:nvPr/>
        </p:nvSpPr>
        <p:spPr bwMode="auto">
          <a:xfrm>
            <a:off x="4338638" y="5172075"/>
            <a:ext cx="0" cy="93663"/>
          </a:xfrm>
          <a:prstGeom prst="line">
            <a:avLst/>
          </a:prstGeom>
          <a:noFill/>
          <a:ln w="12700">
            <a:solidFill>
              <a:schemeClr val="tx1"/>
            </a:solidFill>
            <a:round/>
            <a:headEnd/>
            <a:tailEnd/>
          </a:ln>
          <a:effectLst/>
        </p:spPr>
        <p:txBody>
          <a:bodyPr wrap="none" anchor="ctr"/>
          <a:lstStyle/>
          <a:p>
            <a:endParaRPr lang="en-US"/>
          </a:p>
        </p:txBody>
      </p:sp>
      <p:sp>
        <p:nvSpPr>
          <p:cNvPr id="549905" name="Line 17"/>
          <p:cNvSpPr>
            <a:spLocks noChangeShapeType="1"/>
          </p:cNvSpPr>
          <p:nvPr/>
        </p:nvSpPr>
        <p:spPr bwMode="auto">
          <a:xfrm>
            <a:off x="3868738" y="5226050"/>
            <a:ext cx="463550" cy="0"/>
          </a:xfrm>
          <a:prstGeom prst="line">
            <a:avLst/>
          </a:prstGeom>
          <a:noFill/>
          <a:ln w="12700">
            <a:solidFill>
              <a:schemeClr val="tx1"/>
            </a:solidFill>
            <a:round/>
            <a:headEnd/>
            <a:tailEnd/>
          </a:ln>
          <a:effectLst/>
        </p:spPr>
        <p:txBody>
          <a:bodyPr wrap="none" anchor="ctr"/>
          <a:lstStyle/>
          <a:p>
            <a:endParaRPr lang="en-US"/>
          </a:p>
        </p:txBody>
      </p:sp>
      <p:sp>
        <p:nvSpPr>
          <p:cNvPr id="549908" name="Text Box 20"/>
          <p:cNvSpPr txBox="1">
            <a:spLocks noChangeArrowheads="1"/>
          </p:cNvSpPr>
          <p:nvPr/>
        </p:nvSpPr>
        <p:spPr bwMode="auto">
          <a:xfrm>
            <a:off x="8077200" y="5303838"/>
            <a:ext cx="787400" cy="285750"/>
          </a:xfrm>
          <a:prstGeom prst="rect">
            <a:avLst/>
          </a:prstGeom>
          <a:noFill/>
          <a:ln w="9525">
            <a:noFill/>
            <a:miter lim="800000"/>
            <a:headEnd/>
            <a:tailEnd/>
          </a:ln>
          <a:effectLst/>
        </p:spPr>
        <p:txBody>
          <a:bodyPr wrap="none" lIns="0" tIns="0" rIns="0" bIns="0"/>
          <a:lstStyle/>
          <a:p>
            <a:pPr>
              <a:lnSpc>
                <a:spcPct val="90000"/>
              </a:lnSpc>
            </a:pPr>
            <a:r>
              <a:rPr lang="en-US" sz="2000" b="1">
                <a:latin typeface="Arial" charset="0"/>
              </a:rPr>
              <a:t>20 </a:t>
            </a:r>
            <a:r>
              <a:rPr lang="en-US" sz="2000" b="1">
                <a:latin typeface="Arial" charset="0"/>
                <a:sym typeface="Symbol" pitchFamily="84" charset="2"/>
              </a:rPr>
              <a:t></a:t>
            </a:r>
            <a:r>
              <a:rPr lang="en-US" sz="2000" b="1">
                <a:latin typeface="Arial" charset="0"/>
              </a:rPr>
              <a:t>m</a:t>
            </a:r>
          </a:p>
        </p:txBody>
      </p:sp>
      <p:sp>
        <p:nvSpPr>
          <p:cNvPr id="549909" name="Line 21"/>
          <p:cNvSpPr>
            <a:spLocks noChangeShapeType="1"/>
          </p:cNvSpPr>
          <p:nvPr/>
        </p:nvSpPr>
        <p:spPr bwMode="auto">
          <a:xfrm>
            <a:off x="8234363" y="5162550"/>
            <a:ext cx="0" cy="98425"/>
          </a:xfrm>
          <a:prstGeom prst="line">
            <a:avLst/>
          </a:prstGeom>
          <a:noFill/>
          <a:ln w="12700">
            <a:solidFill>
              <a:schemeClr val="tx1"/>
            </a:solidFill>
            <a:round/>
            <a:headEnd/>
            <a:tailEnd/>
          </a:ln>
          <a:effectLst/>
        </p:spPr>
        <p:txBody>
          <a:bodyPr wrap="none" anchor="ctr"/>
          <a:lstStyle/>
          <a:p>
            <a:endParaRPr lang="en-US"/>
          </a:p>
        </p:txBody>
      </p:sp>
      <p:sp>
        <p:nvSpPr>
          <p:cNvPr id="549910" name="Line 22"/>
          <p:cNvSpPr>
            <a:spLocks noChangeShapeType="1"/>
          </p:cNvSpPr>
          <p:nvPr/>
        </p:nvSpPr>
        <p:spPr bwMode="auto">
          <a:xfrm>
            <a:off x="8710613" y="5167313"/>
            <a:ext cx="0" cy="93662"/>
          </a:xfrm>
          <a:prstGeom prst="line">
            <a:avLst/>
          </a:prstGeom>
          <a:noFill/>
          <a:ln w="12700">
            <a:solidFill>
              <a:schemeClr val="tx1"/>
            </a:solidFill>
            <a:round/>
            <a:headEnd/>
            <a:tailEnd/>
          </a:ln>
          <a:effectLst/>
        </p:spPr>
        <p:txBody>
          <a:bodyPr wrap="none" anchor="ctr"/>
          <a:lstStyle/>
          <a:p>
            <a:endParaRPr lang="en-US"/>
          </a:p>
        </p:txBody>
      </p:sp>
      <p:sp>
        <p:nvSpPr>
          <p:cNvPr id="549911" name="Line 23"/>
          <p:cNvSpPr>
            <a:spLocks noChangeShapeType="1"/>
          </p:cNvSpPr>
          <p:nvPr/>
        </p:nvSpPr>
        <p:spPr bwMode="auto">
          <a:xfrm>
            <a:off x="8240713" y="5221288"/>
            <a:ext cx="463550" cy="0"/>
          </a:xfrm>
          <a:prstGeom prst="line">
            <a:avLst/>
          </a:prstGeom>
          <a:noFill/>
          <a:ln w="12700">
            <a:solidFill>
              <a:schemeClr val="tx1"/>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r>
              <a:rPr lang="en-US" smtClean="0"/>
              <a:t>Cancer</a:t>
            </a:r>
          </a:p>
        </p:txBody>
      </p:sp>
      <p:sp>
        <p:nvSpPr>
          <p:cNvPr id="86019" name="Rectangle 3"/>
          <p:cNvSpPr>
            <a:spLocks noGrp="1" noChangeArrowheads="1"/>
          </p:cNvSpPr>
          <p:nvPr>
            <p:ph type="body" idx="1"/>
          </p:nvPr>
        </p:nvSpPr>
        <p:spPr>
          <a:xfrm>
            <a:off x="228600" y="1447800"/>
            <a:ext cx="8763000" cy="5029200"/>
          </a:xfrm>
        </p:spPr>
        <p:txBody>
          <a:bodyPr>
            <a:normAutofit/>
          </a:bodyPr>
          <a:lstStyle/>
          <a:p>
            <a:pPr eaLnBrk="1" hangingPunct="1">
              <a:lnSpc>
                <a:spcPct val="90000"/>
              </a:lnSpc>
            </a:pPr>
            <a:r>
              <a:rPr lang="en-US" sz="2400" dirty="0" smtClean="0"/>
              <a:t>Cells that are cancerous do not respond to the cell’s normal controls of the cell cycle</a:t>
            </a:r>
          </a:p>
          <a:p>
            <a:pPr lvl="1">
              <a:lnSpc>
                <a:spcPct val="90000"/>
              </a:lnSpc>
            </a:pPr>
            <a:r>
              <a:rPr lang="en-US" sz="2200" dirty="0" smtClean="0"/>
              <a:t>Usually involves a change in genes that regulate the necessary proteins</a:t>
            </a:r>
          </a:p>
          <a:p>
            <a:pPr eaLnBrk="1" hangingPunct="1">
              <a:lnSpc>
                <a:spcPct val="90000"/>
              </a:lnSpc>
            </a:pPr>
            <a:r>
              <a:rPr lang="en-US" sz="2400" dirty="0" smtClean="0"/>
              <a:t>Some cancerous cells divide continuously and spread easily, while others stop completely at one of the various checkpoints</a:t>
            </a:r>
          </a:p>
          <a:p>
            <a:pPr eaLnBrk="1" hangingPunct="1">
              <a:lnSpc>
                <a:spcPct val="90000"/>
              </a:lnSpc>
            </a:pPr>
            <a:r>
              <a:rPr lang="en-US" sz="2400" dirty="0" smtClean="0"/>
              <a:t>Cancers can transform adjacent cells to form tumors</a:t>
            </a:r>
          </a:p>
          <a:p>
            <a:pPr lvl="1" eaLnBrk="1" hangingPunct="1">
              <a:lnSpc>
                <a:spcPct val="90000"/>
              </a:lnSpc>
            </a:pPr>
            <a:r>
              <a:rPr lang="en-US" dirty="0" smtClean="0"/>
              <a:t>Benign=cells remain unchanged within the tumor</a:t>
            </a:r>
          </a:p>
          <a:p>
            <a:pPr lvl="1" eaLnBrk="1" hangingPunct="1">
              <a:lnSpc>
                <a:spcPct val="90000"/>
              </a:lnSpc>
            </a:pPr>
            <a:r>
              <a:rPr lang="en-US" dirty="0" smtClean="0"/>
              <a:t>Malignant=tumor becomes invasive and impairs the organ’s function</a:t>
            </a:r>
          </a:p>
          <a:p>
            <a:pPr lvl="1" eaLnBrk="1" hangingPunct="1">
              <a:lnSpc>
                <a:spcPct val="90000"/>
              </a:lnSpc>
            </a:pPr>
            <a:r>
              <a:rPr lang="en-US" dirty="0" smtClean="0"/>
              <a:t>If cells break away from the tumor and spread through the blood stream, we say they metastasize</a:t>
            </a:r>
          </a:p>
          <a:p>
            <a:pPr>
              <a:lnSpc>
                <a:spcPct val="90000"/>
              </a:lnSpc>
            </a:pPr>
            <a:r>
              <a:rPr lang="en-US" dirty="0" smtClean="0"/>
              <a:t>If a tumor appears localized it is treated with radiation, once it has metastasized chemotherapy </a:t>
            </a:r>
            <a:r>
              <a:rPr lang="en-US" smtClean="0"/>
              <a:t>is usually </a:t>
            </a:r>
            <a:r>
              <a:rPr lang="en-US" dirty="0" smtClean="0"/>
              <a:t>used</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8126" name="Picture 46" descr="12_20MalignantTumor-U"/>
          <p:cNvPicPr>
            <a:picLocks noChangeAspect="1" noChangeArrowheads="1"/>
          </p:cNvPicPr>
          <p:nvPr/>
        </p:nvPicPr>
        <p:blipFill>
          <a:blip r:embed="rId3" cstate="print"/>
          <a:srcRect/>
          <a:stretch>
            <a:fillRect/>
          </a:stretch>
        </p:blipFill>
        <p:spPr bwMode="auto">
          <a:xfrm>
            <a:off x="296863" y="1023938"/>
            <a:ext cx="8548687" cy="4810125"/>
          </a:xfrm>
          <a:prstGeom prst="rect">
            <a:avLst/>
          </a:prstGeom>
          <a:noFill/>
        </p:spPr>
      </p:pic>
      <p:sp>
        <p:nvSpPr>
          <p:cNvPr id="558083" name="Rectangle 3"/>
          <p:cNvSpPr>
            <a:spLocks noGrp="1" noChangeArrowheads="1"/>
          </p:cNvSpPr>
          <p:nvPr>
            <p:ph type="ctrTitle"/>
          </p:nvPr>
        </p:nvSpPr>
        <p:spPr bwMode="auto">
          <a:xfrm>
            <a:off x="152400" y="0"/>
            <a:ext cx="1981200" cy="304800"/>
          </a:xfrm>
          <a:noFill/>
          <a:ln w="3175">
            <a:miter lim="800000"/>
            <a:headEnd/>
            <a:tailEnd/>
          </a:ln>
        </p:spPr>
        <p:txBody>
          <a:bodyPr vert="horz" wrap="square" lIns="91440" tIns="45720" rIns="91440" bIns="45720" numCol="1" anchor="t" anchorCtr="0" compatLnSpc="1">
            <a:prstTxWarp prst="textNoShape">
              <a:avLst/>
            </a:prstTxWarp>
          </a:bodyPr>
          <a:lstStyle/>
          <a:p>
            <a:pPr algn="l"/>
            <a:r>
              <a:rPr lang="en-US" sz="1200">
                <a:latin typeface="Arial" charset="0"/>
              </a:rPr>
              <a:t>Figure 12.20</a:t>
            </a:r>
          </a:p>
        </p:txBody>
      </p:sp>
      <p:sp>
        <p:nvSpPr>
          <p:cNvPr id="558084" name="Text Box 4"/>
          <p:cNvSpPr txBox="1">
            <a:spLocks noChangeArrowheads="1"/>
          </p:cNvSpPr>
          <p:nvPr/>
        </p:nvSpPr>
        <p:spPr bwMode="auto">
          <a:xfrm>
            <a:off x="1481138" y="3378200"/>
            <a:ext cx="1065212" cy="406400"/>
          </a:xfrm>
          <a:prstGeom prst="rect">
            <a:avLst/>
          </a:prstGeom>
          <a:noFill/>
          <a:ln w="9525">
            <a:noFill/>
            <a:miter lim="800000"/>
            <a:headEnd/>
            <a:tailEnd/>
          </a:ln>
          <a:effectLst/>
        </p:spPr>
        <p:txBody>
          <a:bodyPr wrap="none" lIns="0" tIns="0" rIns="0" bIns="0"/>
          <a:lstStyle/>
          <a:p>
            <a:pPr>
              <a:lnSpc>
                <a:spcPct val="80000"/>
              </a:lnSpc>
            </a:pPr>
            <a:r>
              <a:rPr lang="en-US" sz="1700" b="1">
                <a:latin typeface="Arial" charset="0"/>
              </a:rPr>
              <a:t>Glandular</a:t>
            </a:r>
            <a:br>
              <a:rPr lang="en-US" sz="1700" b="1">
                <a:latin typeface="Arial" charset="0"/>
              </a:rPr>
            </a:br>
            <a:r>
              <a:rPr lang="en-US" sz="1700" b="1">
                <a:latin typeface="Arial" charset="0"/>
              </a:rPr>
              <a:t>tissue</a:t>
            </a:r>
          </a:p>
        </p:txBody>
      </p:sp>
      <p:sp>
        <p:nvSpPr>
          <p:cNvPr id="558089" name="Text Box 9"/>
          <p:cNvSpPr txBox="1">
            <a:spLocks noChangeArrowheads="1"/>
          </p:cNvSpPr>
          <p:nvPr/>
        </p:nvSpPr>
        <p:spPr bwMode="auto">
          <a:xfrm>
            <a:off x="1471613" y="2497138"/>
            <a:ext cx="641350" cy="193675"/>
          </a:xfrm>
          <a:prstGeom prst="rect">
            <a:avLst/>
          </a:prstGeom>
          <a:noFill/>
          <a:ln w="9525">
            <a:noFill/>
            <a:miter lim="800000"/>
            <a:headEnd/>
            <a:tailEnd/>
          </a:ln>
          <a:effectLst/>
        </p:spPr>
        <p:txBody>
          <a:bodyPr wrap="none" lIns="0" tIns="0" rIns="0" bIns="0"/>
          <a:lstStyle/>
          <a:p>
            <a:pPr>
              <a:lnSpc>
                <a:spcPct val="80000"/>
              </a:lnSpc>
            </a:pPr>
            <a:r>
              <a:rPr lang="en-US" sz="1700" b="1">
                <a:latin typeface="Arial" charset="0"/>
              </a:rPr>
              <a:t>Tumor</a:t>
            </a:r>
          </a:p>
        </p:txBody>
      </p:sp>
      <p:sp>
        <p:nvSpPr>
          <p:cNvPr id="558090" name="Text Box 10"/>
          <p:cNvSpPr txBox="1">
            <a:spLocks noChangeArrowheads="1"/>
          </p:cNvSpPr>
          <p:nvPr/>
        </p:nvSpPr>
        <p:spPr bwMode="auto">
          <a:xfrm>
            <a:off x="6465888" y="2106613"/>
            <a:ext cx="760412" cy="444500"/>
          </a:xfrm>
          <a:prstGeom prst="rect">
            <a:avLst/>
          </a:prstGeom>
          <a:noFill/>
          <a:ln w="9525">
            <a:noFill/>
            <a:miter lim="800000"/>
            <a:headEnd/>
            <a:tailEnd/>
          </a:ln>
          <a:effectLst/>
        </p:spPr>
        <p:txBody>
          <a:bodyPr wrap="none" lIns="0" tIns="0" rIns="0" bIns="0"/>
          <a:lstStyle/>
          <a:p>
            <a:pPr>
              <a:lnSpc>
                <a:spcPct val="80000"/>
              </a:lnSpc>
            </a:pPr>
            <a:r>
              <a:rPr lang="en-US" sz="1700" b="1">
                <a:latin typeface="Arial" charset="0"/>
              </a:rPr>
              <a:t>Lymph </a:t>
            </a:r>
            <a:br>
              <a:rPr lang="en-US" sz="1700" b="1">
                <a:latin typeface="Arial" charset="0"/>
              </a:rPr>
            </a:br>
            <a:r>
              <a:rPr lang="en-US" sz="1700" b="1">
                <a:latin typeface="Arial" charset="0"/>
              </a:rPr>
              <a:t>vessel</a:t>
            </a:r>
          </a:p>
        </p:txBody>
      </p:sp>
      <p:sp>
        <p:nvSpPr>
          <p:cNvPr id="558091" name="Text Box 11"/>
          <p:cNvSpPr txBox="1">
            <a:spLocks noChangeArrowheads="1"/>
          </p:cNvSpPr>
          <p:nvPr/>
        </p:nvSpPr>
        <p:spPr bwMode="auto">
          <a:xfrm>
            <a:off x="6481763" y="2609850"/>
            <a:ext cx="720725" cy="471488"/>
          </a:xfrm>
          <a:prstGeom prst="rect">
            <a:avLst/>
          </a:prstGeom>
          <a:noFill/>
          <a:ln w="9525">
            <a:noFill/>
            <a:miter lim="800000"/>
            <a:headEnd/>
            <a:tailEnd/>
          </a:ln>
          <a:effectLst/>
        </p:spPr>
        <p:txBody>
          <a:bodyPr wrap="none" lIns="0" tIns="0" rIns="0" bIns="0"/>
          <a:lstStyle/>
          <a:p>
            <a:pPr>
              <a:lnSpc>
                <a:spcPct val="80000"/>
              </a:lnSpc>
            </a:pPr>
            <a:r>
              <a:rPr lang="en-US" sz="1700" b="1">
                <a:latin typeface="Arial" charset="0"/>
              </a:rPr>
              <a:t>Blood</a:t>
            </a:r>
            <a:br>
              <a:rPr lang="en-US" sz="1700" b="1">
                <a:latin typeface="Arial" charset="0"/>
              </a:rPr>
            </a:br>
            <a:r>
              <a:rPr lang="en-US" sz="1700" b="1">
                <a:latin typeface="Arial" charset="0"/>
              </a:rPr>
              <a:t>vessel</a:t>
            </a:r>
          </a:p>
        </p:txBody>
      </p:sp>
      <p:sp>
        <p:nvSpPr>
          <p:cNvPr id="558092" name="Text Box 12"/>
          <p:cNvSpPr txBox="1">
            <a:spLocks noChangeArrowheads="1"/>
          </p:cNvSpPr>
          <p:nvPr/>
        </p:nvSpPr>
        <p:spPr bwMode="auto">
          <a:xfrm>
            <a:off x="6481763" y="3271838"/>
            <a:ext cx="800100" cy="365125"/>
          </a:xfrm>
          <a:prstGeom prst="rect">
            <a:avLst/>
          </a:prstGeom>
          <a:noFill/>
          <a:ln w="9525">
            <a:noFill/>
            <a:miter lim="800000"/>
            <a:headEnd/>
            <a:tailEnd/>
          </a:ln>
          <a:effectLst/>
        </p:spPr>
        <p:txBody>
          <a:bodyPr wrap="none" lIns="0" tIns="0" rIns="0" bIns="0"/>
          <a:lstStyle/>
          <a:p>
            <a:pPr>
              <a:lnSpc>
                <a:spcPct val="80000"/>
              </a:lnSpc>
            </a:pPr>
            <a:r>
              <a:rPr lang="en-US" sz="1700" b="1">
                <a:latin typeface="Arial" charset="0"/>
              </a:rPr>
              <a:t>Cancer</a:t>
            </a:r>
            <a:br>
              <a:rPr lang="en-US" sz="1700" b="1">
                <a:latin typeface="Arial" charset="0"/>
              </a:rPr>
            </a:br>
            <a:r>
              <a:rPr lang="en-US" sz="1700" b="1">
                <a:latin typeface="Arial" charset="0"/>
              </a:rPr>
              <a:t>cell</a:t>
            </a:r>
          </a:p>
        </p:txBody>
      </p:sp>
      <p:sp>
        <p:nvSpPr>
          <p:cNvPr id="558093" name="Text Box 13"/>
          <p:cNvSpPr txBox="1">
            <a:spLocks noChangeArrowheads="1"/>
          </p:cNvSpPr>
          <p:nvPr/>
        </p:nvSpPr>
        <p:spPr bwMode="auto">
          <a:xfrm>
            <a:off x="7380288" y="3732213"/>
            <a:ext cx="1116012" cy="433387"/>
          </a:xfrm>
          <a:prstGeom prst="rect">
            <a:avLst/>
          </a:prstGeom>
          <a:noFill/>
          <a:ln w="9525">
            <a:noFill/>
            <a:miter lim="800000"/>
            <a:headEnd/>
            <a:tailEnd/>
          </a:ln>
          <a:effectLst/>
        </p:spPr>
        <p:txBody>
          <a:bodyPr wrap="none" lIns="0" tIns="0" rIns="0" bIns="0"/>
          <a:lstStyle/>
          <a:p>
            <a:pPr>
              <a:lnSpc>
                <a:spcPct val="80000"/>
              </a:lnSpc>
            </a:pPr>
            <a:r>
              <a:rPr lang="en-US" sz="1700" b="1">
                <a:latin typeface="Arial" charset="0"/>
              </a:rPr>
              <a:t>Metastatic</a:t>
            </a:r>
            <a:br>
              <a:rPr lang="en-US" sz="1700" b="1">
                <a:latin typeface="Arial" charset="0"/>
              </a:rPr>
            </a:br>
            <a:r>
              <a:rPr lang="en-US" sz="1700" b="1">
                <a:latin typeface="Arial" charset="0"/>
              </a:rPr>
              <a:t>tumor</a:t>
            </a:r>
          </a:p>
        </p:txBody>
      </p:sp>
      <p:sp>
        <p:nvSpPr>
          <p:cNvPr id="558100" name="Text Box 20"/>
          <p:cNvSpPr txBox="1">
            <a:spLocks noChangeArrowheads="1"/>
          </p:cNvSpPr>
          <p:nvPr/>
        </p:nvSpPr>
        <p:spPr bwMode="auto">
          <a:xfrm>
            <a:off x="646113" y="4271963"/>
            <a:ext cx="1422400" cy="590550"/>
          </a:xfrm>
          <a:prstGeom prst="rect">
            <a:avLst/>
          </a:prstGeom>
          <a:noFill/>
          <a:ln w="9525">
            <a:noFill/>
            <a:miter lim="800000"/>
            <a:headEnd/>
            <a:tailEnd/>
          </a:ln>
          <a:effectLst/>
        </p:spPr>
        <p:txBody>
          <a:bodyPr wrap="none" lIns="0" tIns="0" rIns="0" bIns="0"/>
          <a:lstStyle/>
          <a:p>
            <a:pPr>
              <a:lnSpc>
                <a:spcPct val="90000"/>
              </a:lnSpc>
            </a:pPr>
            <a:r>
              <a:rPr lang="en-US" sz="1700" b="1">
                <a:latin typeface="Arial" charset="0"/>
              </a:rPr>
              <a:t>A tumor grows</a:t>
            </a:r>
            <a:br>
              <a:rPr lang="en-US" sz="1700" b="1">
                <a:latin typeface="Arial" charset="0"/>
              </a:rPr>
            </a:br>
            <a:r>
              <a:rPr lang="en-US" sz="1700" b="1">
                <a:latin typeface="Arial" charset="0"/>
              </a:rPr>
              <a:t>from a single</a:t>
            </a:r>
            <a:br>
              <a:rPr lang="en-US" sz="1700" b="1">
                <a:latin typeface="Arial" charset="0"/>
              </a:rPr>
            </a:br>
            <a:r>
              <a:rPr lang="en-US" sz="1700" b="1">
                <a:latin typeface="Arial" charset="0"/>
              </a:rPr>
              <a:t>cancer cell.</a:t>
            </a:r>
          </a:p>
        </p:txBody>
      </p:sp>
      <p:sp>
        <p:nvSpPr>
          <p:cNvPr id="558101" name="Text Box 21"/>
          <p:cNvSpPr txBox="1">
            <a:spLocks noChangeArrowheads="1"/>
          </p:cNvSpPr>
          <p:nvPr/>
        </p:nvSpPr>
        <p:spPr bwMode="auto">
          <a:xfrm>
            <a:off x="2754313" y="4271963"/>
            <a:ext cx="1328737" cy="855662"/>
          </a:xfrm>
          <a:prstGeom prst="rect">
            <a:avLst/>
          </a:prstGeom>
          <a:noFill/>
          <a:ln w="9525">
            <a:noFill/>
            <a:miter lim="800000"/>
            <a:headEnd/>
            <a:tailEnd/>
          </a:ln>
          <a:effectLst/>
        </p:spPr>
        <p:txBody>
          <a:bodyPr wrap="none" lIns="0" tIns="0" rIns="0" bIns="0"/>
          <a:lstStyle/>
          <a:p>
            <a:pPr>
              <a:lnSpc>
                <a:spcPct val="90000"/>
              </a:lnSpc>
            </a:pPr>
            <a:r>
              <a:rPr lang="en-US" sz="1700" b="1">
                <a:latin typeface="Arial" charset="0"/>
              </a:rPr>
              <a:t>Cancer </a:t>
            </a:r>
            <a:br>
              <a:rPr lang="en-US" sz="1700" b="1">
                <a:latin typeface="Arial" charset="0"/>
              </a:rPr>
            </a:br>
            <a:r>
              <a:rPr lang="en-US" sz="1700" b="1">
                <a:latin typeface="Arial" charset="0"/>
              </a:rPr>
              <a:t>cells invade </a:t>
            </a:r>
            <a:br>
              <a:rPr lang="en-US" sz="1700" b="1">
                <a:latin typeface="Arial" charset="0"/>
              </a:rPr>
            </a:br>
            <a:r>
              <a:rPr lang="en-US" sz="1700" b="1">
                <a:latin typeface="Arial" charset="0"/>
              </a:rPr>
              <a:t>neighboring</a:t>
            </a:r>
            <a:br>
              <a:rPr lang="en-US" sz="1700" b="1">
                <a:latin typeface="Arial" charset="0"/>
              </a:rPr>
            </a:br>
            <a:r>
              <a:rPr lang="en-US" sz="1700" b="1">
                <a:latin typeface="Arial" charset="0"/>
              </a:rPr>
              <a:t>tissue.</a:t>
            </a:r>
          </a:p>
        </p:txBody>
      </p:sp>
      <p:sp>
        <p:nvSpPr>
          <p:cNvPr id="558102" name="Text Box 22"/>
          <p:cNvSpPr txBox="1">
            <a:spLocks noChangeArrowheads="1"/>
          </p:cNvSpPr>
          <p:nvPr/>
        </p:nvSpPr>
        <p:spPr bwMode="auto">
          <a:xfrm>
            <a:off x="4608513" y="4271963"/>
            <a:ext cx="2136775" cy="1185862"/>
          </a:xfrm>
          <a:prstGeom prst="rect">
            <a:avLst/>
          </a:prstGeom>
          <a:noFill/>
          <a:ln w="9525">
            <a:noFill/>
            <a:miter lim="800000"/>
            <a:headEnd/>
            <a:tailEnd/>
          </a:ln>
          <a:effectLst/>
        </p:spPr>
        <p:txBody>
          <a:bodyPr wrap="none" lIns="0" tIns="0" rIns="0" bIns="0"/>
          <a:lstStyle/>
          <a:p>
            <a:pPr>
              <a:lnSpc>
                <a:spcPct val="90000"/>
              </a:lnSpc>
            </a:pPr>
            <a:r>
              <a:rPr lang="en-US" sz="1700" b="1">
                <a:latin typeface="Arial" charset="0"/>
              </a:rPr>
              <a:t>Cancer cells spread</a:t>
            </a:r>
            <a:br>
              <a:rPr lang="en-US" sz="1700" b="1">
                <a:latin typeface="Arial" charset="0"/>
              </a:rPr>
            </a:br>
            <a:r>
              <a:rPr lang="en-US" sz="1700" b="1">
                <a:latin typeface="Arial" charset="0"/>
              </a:rPr>
              <a:t>through lymph and</a:t>
            </a:r>
            <a:br>
              <a:rPr lang="en-US" sz="1700" b="1">
                <a:latin typeface="Arial" charset="0"/>
              </a:rPr>
            </a:br>
            <a:r>
              <a:rPr lang="en-US" sz="1700" b="1">
                <a:latin typeface="Arial" charset="0"/>
              </a:rPr>
              <a:t>blood vessels to </a:t>
            </a:r>
            <a:br>
              <a:rPr lang="en-US" sz="1700" b="1">
                <a:latin typeface="Arial" charset="0"/>
              </a:rPr>
            </a:br>
            <a:r>
              <a:rPr lang="en-US" sz="1700" b="1">
                <a:latin typeface="Arial" charset="0"/>
              </a:rPr>
              <a:t>other parts of the </a:t>
            </a:r>
            <a:br>
              <a:rPr lang="en-US" sz="1700" b="1">
                <a:latin typeface="Arial" charset="0"/>
              </a:rPr>
            </a:br>
            <a:r>
              <a:rPr lang="en-US" sz="1700" b="1">
                <a:latin typeface="Arial" charset="0"/>
              </a:rPr>
              <a:t>body.</a:t>
            </a:r>
          </a:p>
        </p:txBody>
      </p:sp>
      <p:sp>
        <p:nvSpPr>
          <p:cNvPr id="558103" name="Text Box 23"/>
          <p:cNvSpPr txBox="1">
            <a:spLocks noChangeArrowheads="1"/>
          </p:cNvSpPr>
          <p:nvPr/>
        </p:nvSpPr>
        <p:spPr bwMode="auto">
          <a:xfrm>
            <a:off x="7278688" y="4273550"/>
            <a:ext cx="1563687" cy="1452563"/>
          </a:xfrm>
          <a:prstGeom prst="rect">
            <a:avLst/>
          </a:prstGeom>
          <a:noFill/>
          <a:ln w="9525">
            <a:noFill/>
            <a:miter lim="800000"/>
            <a:headEnd/>
            <a:tailEnd/>
          </a:ln>
          <a:effectLst/>
        </p:spPr>
        <p:txBody>
          <a:bodyPr wrap="none" lIns="0" tIns="0" rIns="0" bIns="0"/>
          <a:lstStyle/>
          <a:p>
            <a:pPr>
              <a:lnSpc>
                <a:spcPct val="90000"/>
              </a:lnSpc>
            </a:pPr>
            <a:r>
              <a:rPr lang="en-US" sz="1700" b="1">
                <a:latin typeface="Arial" charset="0"/>
              </a:rPr>
              <a:t>Cancer cells </a:t>
            </a:r>
            <a:br>
              <a:rPr lang="en-US" sz="1700" b="1">
                <a:latin typeface="Arial" charset="0"/>
              </a:rPr>
            </a:br>
            <a:r>
              <a:rPr lang="en-US" sz="1700" b="1">
                <a:latin typeface="Arial" charset="0"/>
              </a:rPr>
              <a:t>may survive </a:t>
            </a:r>
            <a:br>
              <a:rPr lang="en-US" sz="1700" b="1">
                <a:latin typeface="Arial" charset="0"/>
              </a:rPr>
            </a:br>
            <a:r>
              <a:rPr lang="en-US" sz="1700" b="1">
                <a:latin typeface="Arial" charset="0"/>
              </a:rPr>
              <a:t>and establish</a:t>
            </a:r>
            <a:br>
              <a:rPr lang="en-US" sz="1700" b="1">
                <a:latin typeface="Arial" charset="0"/>
              </a:rPr>
            </a:br>
            <a:r>
              <a:rPr lang="en-US" sz="1700" b="1">
                <a:latin typeface="Arial" charset="0"/>
              </a:rPr>
              <a:t>a new tumor </a:t>
            </a:r>
            <a:br>
              <a:rPr lang="en-US" sz="1700" b="1">
                <a:latin typeface="Arial" charset="0"/>
              </a:rPr>
            </a:br>
            <a:r>
              <a:rPr lang="en-US" sz="1700" b="1">
                <a:latin typeface="Arial" charset="0"/>
              </a:rPr>
              <a:t>in another part </a:t>
            </a:r>
            <a:br>
              <a:rPr lang="en-US" sz="1700" b="1">
                <a:latin typeface="Arial" charset="0"/>
              </a:rPr>
            </a:br>
            <a:r>
              <a:rPr lang="en-US" sz="1700" b="1">
                <a:latin typeface="Arial" charset="0"/>
              </a:rPr>
              <a:t>of the body.</a:t>
            </a:r>
          </a:p>
        </p:txBody>
      </p:sp>
      <p:sp>
        <p:nvSpPr>
          <p:cNvPr id="558110" name="Oval 30"/>
          <p:cNvSpPr>
            <a:spLocks noChangeArrowheads="1"/>
          </p:cNvSpPr>
          <p:nvPr/>
        </p:nvSpPr>
        <p:spPr bwMode="auto">
          <a:xfrm>
            <a:off x="6965950" y="4265613"/>
            <a:ext cx="225425" cy="238125"/>
          </a:xfrm>
          <a:prstGeom prst="ellipse">
            <a:avLst/>
          </a:prstGeom>
          <a:solidFill>
            <a:srgbClr val="0072CA"/>
          </a:solidFill>
          <a:ln w="12700">
            <a:noFill/>
            <a:round/>
            <a:headEnd/>
            <a:tailEnd/>
          </a:ln>
          <a:effectLst/>
        </p:spPr>
        <p:txBody>
          <a:bodyPr wrap="none" anchor="ctr"/>
          <a:lstStyle/>
          <a:p>
            <a:endParaRPr lang="en-US"/>
          </a:p>
        </p:txBody>
      </p:sp>
      <p:sp>
        <p:nvSpPr>
          <p:cNvPr id="558111" name="Text Box 31"/>
          <p:cNvSpPr txBox="1">
            <a:spLocks noChangeArrowheads="1"/>
          </p:cNvSpPr>
          <p:nvPr/>
        </p:nvSpPr>
        <p:spPr bwMode="auto">
          <a:xfrm>
            <a:off x="7018338" y="4292600"/>
            <a:ext cx="177800" cy="166688"/>
          </a:xfrm>
          <a:prstGeom prst="rect">
            <a:avLst/>
          </a:prstGeom>
          <a:noFill/>
          <a:ln w="9525">
            <a:noFill/>
            <a:miter lim="800000"/>
            <a:headEnd/>
            <a:tailEnd/>
          </a:ln>
          <a:effectLst/>
        </p:spPr>
        <p:txBody>
          <a:bodyPr wrap="none" lIns="0" tIns="0" rIns="0" bIns="0"/>
          <a:lstStyle/>
          <a:p>
            <a:pPr>
              <a:lnSpc>
                <a:spcPct val="80000"/>
              </a:lnSpc>
            </a:pPr>
            <a:r>
              <a:rPr lang="en-US" sz="1600" b="1">
                <a:solidFill>
                  <a:schemeClr val="bg1"/>
                </a:solidFill>
                <a:latin typeface="Arial" charset="0"/>
              </a:rPr>
              <a:t>4</a:t>
            </a:r>
            <a:endParaRPr lang="en-US" sz="1600" b="1">
              <a:latin typeface="Arial" charset="0"/>
            </a:endParaRPr>
          </a:p>
        </p:txBody>
      </p:sp>
      <p:sp>
        <p:nvSpPr>
          <p:cNvPr id="558114" name="Oval 34"/>
          <p:cNvSpPr>
            <a:spLocks noChangeArrowheads="1"/>
          </p:cNvSpPr>
          <p:nvPr/>
        </p:nvSpPr>
        <p:spPr bwMode="auto">
          <a:xfrm>
            <a:off x="4287838" y="4265613"/>
            <a:ext cx="225425" cy="238125"/>
          </a:xfrm>
          <a:prstGeom prst="ellipse">
            <a:avLst/>
          </a:prstGeom>
          <a:solidFill>
            <a:srgbClr val="0072CA"/>
          </a:solidFill>
          <a:ln w="12700">
            <a:noFill/>
            <a:round/>
            <a:headEnd/>
            <a:tailEnd/>
          </a:ln>
          <a:effectLst/>
        </p:spPr>
        <p:txBody>
          <a:bodyPr wrap="none" anchor="ctr"/>
          <a:lstStyle/>
          <a:p>
            <a:endParaRPr lang="en-US"/>
          </a:p>
        </p:txBody>
      </p:sp>
      <p:sp>
        <p:nvSpPr>
          <p:cNvPr id="558115" name="Text Box 35"/>
          <p:cNvSpPr txBox="1">
            <a:spLocks noChangeArrowheads="1"/>
          </p:cNvSpPr>
          <p:nvPr/>
        </p:nvSpPr>
        <p:spPr bwMode="auto">
          <a:xfrm>
            <a:off x="4340225" y="4292600"/>
            <a:ext cx="177800" cy="166688"/>
          </a:xfrm>
          <a:prstGeom prst="rect">
            <a:avLst/>
          </a:prstGeom>
          <a:noFill/>
          <a:ln w="9525">
            <a:noFill/>
            <a:miter lim="800000"/>
            <a:headEnd/>
            <a:tailEnd/>
          </a:ln>
          <a:effectLst/>
        </p:spPr>
        <p:txBody>
          <a:bodyPr wrap="none" lIns="0" tIns="0" rIns="0" bIns="0"/>
          <a:lstStyle/>
          <a:p>
            <a:pPr>
              <a:lnSpc>
                <a:spcPct val="80000"/>
              </a:lnSpc>
            </a:pPr>
            <a:r>
              <a:rPr lang="en-US" sz="1600" b="1">
                <a:solidFill>
                  <a:schemeClr val="bg1"/>
                </a:solidFill>
                <a:latin typeface="Arial" charset="0"/>
              </a:rPr>
              <a:t>3</a:t>
            </a:r>
            <a:endParaRPr lang="en-US" sz="1600" b="1">
              <a:latin typeface="Arial" charset="0"/>
            </a:endParaRPr>
          </a:p>
        </p:txBody>
      </p:sp>
      <p:sp>
        <p:nvSpPr>
          <p:cNvPr id="558116" name="Oval 36"/>
          <p:cNvSpPr>
            <a:spLocks noChangeArrowheads="1"/>
          </p:cNvSpPr>
          <p:nvPr/>
        </p:nvSpPr>
        <p:spPr bwMode="auto">
          <a:xfrm>
            <a:off x="2449513" y="4265613"/>
            <a:ext cx="225425" cy="238125"/>
          </a:xfrm>
          <a:prstGeom prst="ellipse">
            <a:avLst/>
          </a:prstGeom>
          <a:solidFill>
            <a:srgbClr val="0072CA"/>
          </a:solidFill>
          <a:ln w="12700">
            <a:noFill/>
            <a:round/>
            <a:headEnd/>
            <a:tailEnd/>
          </a:ln>
          <a:effectLst/>
        </p:spPr>
        <p:txBody>
          <a:bodyPr wrap="none" anchor="ctr"/>
          <a:lstStyle/>
          <a:p>
            <a:endParaRPr lang="en-US"/>
          </a:p>
        </p:txBody>
      </p:sp>
      <p:sp>
        <p:nvSpPr>
          <p:cNvPr id="558117" name="Text Box 37"/>
          <p:cNvSpPr txBox="1">
            <a:spLocks noChangeArrowheads="1"/>
          </p:cNvSpPr>
          <p:nvPr/>
        </p:nvSpPr>
        <p:spPr bwMode="auto">
          <a:xfrm>
            <a:off x="2501900" y="4292600"/>
            <a:ext cx="177800" cy="166688"/>
          </a:xfrm>
          <a:prstGeom prst="rect">
            <a:avLst/>
          </a:prstGeom>
          <a:noFill/>
          <a:ln w="9525">
            <a:noFill/>
            <a:miter lim="800000"/>
            <a:headEnd/>
            <a:tailEnd/>
          </a:ln>
          <a:effectLst/>
        </p:spPr>
        <p:txBody>
          <a:bodyPr wrap="none" lIns="0" tIns="0" rIns="0" bIns="0"/>
          <a:lstStyle/>
          <a:p>
            <a:pPr>
              <a:lnSpc>
                <a:spcPct val="80000"/>
              </a:lnSpc>
            </a:pPr>
            <a:r>
              <a:rPr lang="en-US" sz="1600" b="1">
                <a:solidFill>
                  <a:schemeClr val="bg1"/>
                </a:solidFill>
                <a:latin typeface="Arial" charset="0"/>
              </a:rPr>
              <a:t>2</a:t>
            </a:r>
            <a:endParaRPr lang="en-US" sz="1600" b="1">
              <a:latin typeface="Arial" charset="0"/>
            </a:endParaRPr>
          </a:p>
        </p:txBody>
      </p:sp>
      <p:sp>
        <p:nvSpPr>
          <p:cNvPr id="558118" name="Oval 38"/>
          <p:cNvSpPr>
            <a:spLocks noChangeArrowheads="1"/>
          </p:cNvSpPr>
          <p:nvPr/>
        </p:nvSpPr>
        <p:spPr bwMode="auto">
          <a:xfrm>
            <a:off x="331788" y="4265613"/>
            <a:ext cx="225425" cy="238125"/>
          </a:xfrm>
          <a:prstGeom prst="ellipse">
            <a:avLst/>
          </a:prstGeom>
          <a:solidFill>
            <a:srgbClr val="0072CA"/>
          </a:solidFill>
          <a:ln w="12700">
            <a:noFill/>
            <a:round/>
            <a:headEnd/>
            <a:tailEnd/>
          </a:ln>
          <a:effectLst/>
        </p:spPr>
        <p:txBody>
          <a:bodyPr wrap="none" anchor="ctr"/>
          <a:lstStyle/>
          <a:p>
            <a:endParaRPr lang="en-US"/>
          </a:p>
        </p:txBody>
      </p:sp>
      <p:sp>
        <p:nvSpPr>
          <p:cNvPr id="558119" name="Text Box 39"/>
          <p:cNvSpPr txBox="1">
            <a:spLocks noChangeArrowheads="1"/>
          </p:cNvSpPr>
          <p:nvPr/>
        </p:nvSpPr>
        <p:spPr bwMode="auto">
          <a:xfrm>
            <a:off x="384175" y="4292600"/>
            <a:ext cx="177800" cy="166688"/>
          </a:xfrm>
          <a:prstGeom prst="rect">
            <a:avLst/>
          </a:prstGeom>
          <a:noFill/>
          <a:ln w="9525">
            <a:noFill/>
            <a:miter lim="800000"/>
            <a:headEnd/>
            <a:tailEnd/>
          </a:ln>
          <a:effectLst/>
        </p:spPr>
        <p:txBody>
          <a:bodyPr wrap="none" lIns="0" tIns="0" rIns="0" bIns="0"/>
          <a:lstStyle/>
          <a:p>
            <a:pPr>
              <a:lnSpc>
                <a:spcPct val="80000"/>
              </a:lnSpc>
            </a:pPr>
            <a:r>
              <a:rPr lang="en-US" sz="1600" b="1">
                <a:solidFill>
                  <a:schemeClr val="bg1"/>
                </a:solidFill>
                <a:latin typeface="Arial" charset="0"/>
              </a:rPr>
              <a:t>1</a:t>
            </a:r>
            <a:endParaRPr lang="en-US" sz="1600" b="1">
              <a:latin typeface="Arial" charset="0"/>
            </a:endParaRPr>
          </a:p>
        </p:txBody>
      </p:sp>
      <p:sp>
        <p:nvSpPr>
          <p:cNvPr id="558120" name="Line 40"/>
          <p:cNvSpPr>
            <a:spLocks noChangeShapeType="1"/>
          </p:cNvSpPr>
          <p:nvPr/>
        </p:nvSpPr>
        <p:spPr bwMode="auto">
          <a:xfrm flipV="1">
            <a:off x="1138238" y="2579688"/>
            <a:ext cx="290512" cy="106362"/>
          </a:xfrm>
          <a:prstGeom prst="line">
            <a:avLst/>
          </a:prstGeom>
          <a:noFill/>
          <a:ln w="12700">
            <a:solidFill>
              <a:schemeClr val="tx1"/>
            </a:solidFill>
            <a:round/>
            <a:headEnd/>
            <a:tailEnd/>
          </a:ln>
          <a:effectLst/>
        </p:spPr>
        <p:txBody>
          <a:bodyPr wrap="none" anchor="ctr"/>
          <a:lstStyle/>
          <a:p>
            <a:endParaRPr lang="en-US"/>
          </a:p>
        </p:txBody>
      </p:sp>
      <p:sp>
        <p:nvSpPr>
          <p:cNvPr id="558121" name="Line 41"/>
          <p:cNvSpPr>
            <a:spLocks noChangeShapeType="1"/>
          </p:cNvSpPr>
          <p:nvPr/>
        </p:nvSpPr>
        <p:spPr bwMode="auto">
          <a:xfrm>
            <a:off x="1111250" y="3294063"/>
            <a:ext cx="330200" cy="158750"/>
          </a:xfrm>
          <a:prstGeom prst="line">
            <a:avLst/>
          </a:prstGeom>
          <a:noFill/>
          <a:ln w="12700">
            <a:solidFill>
              <a:schemeClr val="tx1"/>
            </a:solidFill>
            <a:round/>
            <a:headEnd/>
            <a:tailEnd/>
          </a:ln>
          <a:effectLst/>
        </p:spPr>
        <p:txBody>
          <a:bodyPr wrap="none" anchor="ctr"/>
          <a:lstStyle/>
          <a:p>
            <a:endParaRPr lang="en-US"/>
          </a:p>
        </p:txBody>
      </p:sp>
      <p:sp>
        <p:nvSpPr>
          <p:cNvPr id="558122" name="Line 42"/>
          <p:cNvSpPr>
            <a:spLocks noChangeShapeType="1"/>
          </p:cNvSpPr>
          <p:nvPr/>
        </p:nvSpPr>
        <p:spPr bwMode="auto">
          <a:xfrm>
            <a:off x="6243638" y="2182813"/>
            <a:ext cx="185737" cy="0"/>
          </a:xfrm>
          <a:prstGeom prst="line">
            <a:avLst/>
          </a:prstGeom>
          <a:noFill/>
          <a:ln w="12700">
            <a:solidFill>
              <a:schemeClr val="tx1"/>
            </a:solidFill>
            <a:round/>
            <a:headEnd/>
            <a:tailEnd/>
          </a:ln>
          <a:effectLst/>
        </p:spPr>
        <p:txBody>
          <a:bodyPr wrap="none" anchor="ctr"/>
          <a:lstStyle/>
          <a:p>
            <a:endParaRPr lang="en-US"/>
          </a:p>
        </p:txBody>
      </p:sp>
      <p:sp>
        <p:nvSpPr>
          <p:cNvPr id="558123" name="Line 43"/>
          <p:cNvSpPr>
            <a:spLocks noChangeShapeType="1"/>
          </p:cNvSpPr>
          <p:nvPr/>
        </p:nvSpPr>
        <p:spPr bwMode="auto">
          <a:xfrm flipV="1">
            <a:off x="6072188" y="2686050"/>
            <a:ext cx="342900" cy="12700"/>
          </a:xfrm>
          <a:prstGeom prst="line">
            <a:avLst/>
          </a:prstGeom>
          <a:noFill/>
          <a:ln w="12700">
            <a:solidFill>
              <a:schemeClr val="tx1"/>
            </a:solidFill>
            <a:round/>
            <a:headEnd/>
            <a:tailEnd/>
          </a:ln>
          <a:effectLst/>
        </p:spPr>
        <p:txBody>
          <a:bodyPr wrap="none" anchor="ctr"/>
          <a:lstStyle/>
          <a:p>
            <a:endParaRPr lang="en-US"/>
          </a:p>
        </p:txBody>
      </p:sp>
      <p:sp>
        <p:nvSpPr>
          <p:cNvPr id="558124" name="Line 44"/>
          <p:cNvSpPr>
            <a:spLocks noChangeShapeType="1"/>
          </p:cNvSpPr>
          <p:nvPr/>
        </p:nvSpPr>
        <p:spPr bwMode="auto">
          <a:xfrm flipV="1">
            <a:off x="6270625" y="3333750"/>
            <a:ext cx="131763" cy="0"/>
          </a:xfrm>
          <a:prstGeom prst="line">
            <a:avLst/>
          </a:prstGeom>
          <a:noFill/>
          <a:ln w="12700">
            <a:solidFill>
              <a:schemeClr val="tx1"/>
            </a:solidFill>
            <a:round/>
            <a:headEnd/>
            <a:tailEnd/>
          </a:ln>
          <a:effectLst/>
        </p:spPr>
        <p:txBody>
          <a:bodyPr wrap="none" anchor="ctr"/>
          <a:lstStyle/>
          <a:p>
            <a:endParaRPr lang="en-US"/>
          </a:p>
        </p:txBody>
      </p:sp>
      <p:sp>
        <p:nvSpPr>
          <p:cNvPr id="558125" name="Line 45"/>
          <p:cNvSpPr>
            <a:spLocks noChangeShapeType="1"/>
          </p:cNvSpPr>
          <p:nvPr/>
        </p:nvSpPr>
        <p:spPr bwMode="auto">
          <a:xfrm flipH="1">
            <a:off x="7910513" y="3452813"/>
            <a:ext cx="265112" cy="265112"/>
          </a:xfrm>
          <a:prstGeom prst="line">
            <a:avLst/>
          </a:prstGeom>
          <a:noFill/>
          <a:ln w="12700">
            <a:solidFill>
              <a:schemeClr val="tx1"/>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563562"/>
          </a:xfrm>
        </p:spPr>
        <p:txBody>
          <a:bodyPr>
            <a:normAutofit fontScale="90000"/>
          </a:bodyPr>
          <a:lstStyle/>
          <a:p>
            <a:r>
              <a:rPr lang="en-US" dirty="0" smtClean="0"/>
              <a:t>Cancer Across Cultures Part B</a:t>
            </a:r>
            <a:endParaRPr lang="en-US" dirty="0"/>
          </a:p>
        </p:txBody>
      </p:sp>
      <p:sp>
        <p:nvSpPr>
          <p:cNvPr id="3" name="Content Placeholder 2"/>
          <p:cNvSpPr>
            <a:spLocks noGrp="1"/>
          </p:cNvSpPr>
          <p:nvPr>
            <p:ph sz="quarter" idx="1"/>
          </p:nvPr>
        </p:nvSpPr>
        <p:spPr>
          <a:xfrm>
            <a:off x="533400" y="914400"/>
            <a:ext cx="8229600" cy="5715000"/>
          </a:xfrm>
        </p:spPr>
        <p:txBody>
          <a:bodyPr/>
          <a:lstStyle/>
          <a:p>
            <a:r>
              <a:rPr lang="en-US" sz="3200" dirty="0" smtClean="0"/>
              <a:t>As a table, make a cancer awareness poster for the ethnic group that your table was assigned.  Be sure to include the most common types of cancer(s) for that ethnic group, list signs/symptoms of that cancer, risk factors for that type of cancer, and what people can do to minimize the risks of life-threatening cancers.  </a:t>
            </a:r>
          </a:p>
          <a:p>
            <a:endParaRPr lang="en-US" dirty="0" smtClean="0"/>
          </a:p>
          <a:p>
            <a:r>
              <a:rPr lang="en-US" dirty="0" smtClean="0"/>
              <a:t>Posters should be informative, intriguing and appealing while also being respectful to the </a:t>
            </a:r>
            <a:r>
              <a:rPr lang="en-US" smtClean="0"/>
              <a:t>focus group.</a:t>
            </a:r>
            <a:endParaRPr lang="en-US"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6744</TotalTime>
  <Words>5112</Words>
  <Application>Microsoft Office PowerPoint</Application>
  <PresentationFormat>On-screen Show (4:3)</PresentationFormat>
  <Paragraphs>1104</Paragraphs>
  <Slides>95</Slides>
  <Notes>66</Notes>
  <HiddenSlides>9</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95</vt:i4>
      </vt:variant>
    </vt:vector>
  </HeadingPairs>
  <TitlesOfParts>
    <vt:vector size="105" baseType="lpstr">
      <vt:lpstr>Arial</vt:lpstr>
      <vt:lpstr>Calibri</vt:lpstr>
      <vt:lpstr>Franklin Gothic Book</vt:lpstr>
      <vt:lpstr>Perpetua</vt:lpstr>
      <vt:lpstr>Symbol</vt:lpstr>
      <vt:lpstr>Times New Roman</vt:lpstr>
      <vt:lpstr>Wingdings</vt:lpstr>
      <vt:lpstr>Wingdings 2</vt:lpstr>
      <vt:lpstr>ヒラギノ角ゴ Pro W3</vt:lpstr>
      <vt:lpstr>Equity</vt:lpstr>
      <vt:lpstr>AP Biology Unit 3</vt:lpstr>
      <vt:lpstr>Cell Theory</vt:lpstr>
      <vt:lpstr>Where did cells come from????</vt:lpstr>
      <vt:lpstr>PowerPoint Presentation</vt:lpstr>
      <vt:lpstr>PowerPoint Presentation</vt:lpstr>
      <vt:lpstr>2 Main Cell Types</vt:lpstr>
      <vt:lpstr> Endosymbiont Theory</vt:lpstr>
      <vt:lpstr>Cells Background</vt:lpstr>
      <vt:lpstr>Figure 6.5</vt:lpstr>
      <vt:lpstr>PowerPoint Presentation</vt:lpstr>
      <vt:lpstr>PowerPoint Presentation</vt:lpstr>
      <vt:lpstr>Figure 6.8a</vt:lpstr>
      <vt:lpstr>Nucleus</vt:lpstr>
      <vt:lpstr>Figure 6.9</vt:lpstr>
      <vt:lpstr>  The Endomembrane System – membrane bound pathway of organelles/compartments that work to break down, create, transport materials. </vt:lpstr>
      <vt:lpstr>Figure 6.11</vt:lpstr>
      <vt:lpstr>3. Golgi Apparatus</vt:lpstr>
      <vt:lpstr>Figure 6.12</vt:lpstr>
      <vt:lpstr>4.  Lysosomes and Vacuoles</vt:lpstr>
      <vt:lpstr>Figure 6.13</vt:lpstr>
      <vt:lpstr>How is a protein made?</vt:lpstr>
      <vt:lpstr>Figure 6.14</vt:lpstr>
      <vt:lpstr>Ribosomes</vt:lpstr>
      <vt:lpstr>Figure 6.10</vt:lpstr>
      <vt:lpstr> Energy Organelles-skip for now…..</vt:lpstr>
      <vt:lpstr>Figure 6.17</vt:lpstr>
      <vt:lpstr>Figure 6.18</vt:lpstr>
      <vt:lpstr>Cell Surfaces</vt:lpstr>
      <vt:lpstr>Plasma(Cell) Membrane - Structure</vt:lpstr>
      <vt:lpstr>Figure 7.2</vt:lpstr>
      <vt:lpstr>The Fluid Mosaic Model of the membrane.</vt:lpstr>
      <vt:lpstr>Figure 7.5</vt:lpstr>
      <vt:lpstr>Membrane Proteins</vt:lpstr>
      <vt:lpstr>Figure 7.3</vt:lpstr>
      <vt:lpstr>Cell Membrane Diagram Color!</vt:lpstr>
      <vt:lpstr>Membrane Functions</vt:lpstr>
      <vt:lpstr>Figure 7.10</vt:lpstr>
      <vt:lpstr>Surface Area &amp; Volume Activity/ Classwork</vt:lpstr>
      <vt:lpstr>Osmosis/Diffusion Lab Part I:“party gel”</vt:lpstr>
      <vt:lpstr>Transport across membranes</vt:lpstr>
      <vt:lpstr>Concentration and transport Rules</vt:lpstr>
      <vt:lpstr>Figure 7.13</vt:lpstr>
      <vt:lpstr>Figure 7.14</vt:lpstr>
      <vt:lpstr>Concentration descriptors</vt:lpstr>
      <vt:lpstr>Examples</vt:lpstr>
      <vt:lpstr> </vt:lpstr>
      <vt:lpstr>Osmoregulation</vt:lpstr>
      <vt:lpstr>Figure 7.15</vt:lpstr>
      <vt:lpstr>Protein-Facilitated Diffusion</vt:lpstr>
      <vt:lpstr>Figure 7.17</vt:lpstr>
      <vt:lpstr>Active Transport </vt:lpstr>
      <vt:lpstr>Figure 7.19</vt:lpstr>
      <vt:lpstr>Figure 7.22</vt:lpstr>
      <vt:lpstr>Water Potential</vt:lpstr>
      <vt:lpstr> Water potential is calculated with two components:  </vt:lpstr>
      <vt:lpstr>Practice #1</vt:lpstr>
      <vt:lpstr>Practice #2 </vt:lpstr>
      <vt:lpstr>Lab Part II</vt:lpstr>
      <vt:lpstr>Osmosis/Diffusion Lab Part 2:  Solutions in Disguise</vt:lpstr>
      <vt:lpstr>Cell Communication Notes/  Interactions </vt:lpstr>
      <vt:lpstr>Cell Communication</vt:lpstr>
      <vt:lpstr>Cell Communication Articles:  read like a detective/ Interactions</vt:lpstr>
      <vt:lpstr>Multicellular Organisms</vt:lpstr>
      <vt:lpstr>Figure 11.4</vt:lpstr>
      <vt:lpstr>Figure 11.5</vt:lpstr>
      <vt:lpstr>The 3 Stages of Cell Signaling</vt:lpstr>
      <vt:lpstr>Figure 11.6-3</vt:lpstr>
      <vt:lpstr>Pause to review ATP-needed for energy and to alter molecules in the pathway.</vt:lpstr>
      <vt:lpstr>Receptors</vt:lpstr>
      <vt:lpstr>Figure 11.7b</vt:lpstr>
      <vt:lpstr>Pause to review ATP-needed for energy and to alter molecules in the pathway.</vt:lpstr>
      <vt:lpstr>Signal Transduction Pathways</vt:lpstr>
      <vt:lpstr>Figure 11.10</vt:lpstr>
      <vt:lpstr>Figure 11.12</vt:lpstr>
      <vt:lpstr>Signal Problems</vt:lpstr>
      <vt:lpstr>Cell Signaling Activity- 25 pts.   (not in notebook)  </vt:lpstr>
      <vt:lpstr>Cellular Responses</vt:lpstr>
      <vt:lpstr>Figure 11.16</vt:lpstr>
      <vt:lpstr>Figure 11.12</vt:lpstr>
      <vt:lpstr>Homework for tonight:</vt:lpstr>
      <vt:lpstr>The Cell Cycle</vt:lpstr>
      <vt:lpstr>Figure 12.5-3</vt:lpstr>
      <vt:lpstr>PowerPoint Presentation</vt:lpstr>
      <vt:lpstr> </vt:lpstr>
      <vt:lpstr>Figure 12.7</vt:lpstr>
      <vt:lpstr>Figure 12.10</vt:lpstr>
      <vt:lpstr>Figure 12.11</vt:lpstr>
      <vt:lpstr>Controlling the cell cycle</vt:lpstr>
      <vt:lpstr>Figure 12.17</vt:lpstr>
      <vt:lpstr>Where do the signals come from???  </vt:lpstr>
      <vt:lpstr>Figure 12.18</vt:lpstr>
      <vt:lpstr>Figure 12.19</vt:lpstr>
      <vt:lpstr>Cancer</vt:lpstr>
      <vt:lpstr>Figure 12.20</vt:lpstr>
      <vt:lpstr>Cancer Across Cultures Part B</vt:lpstr>
    </vt:vector>
  </TitlesOfParts>
  <Company>Wake County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 Biology Unit 2</dc:title>
  <dc:creator>Sarah Kuszaj</dc:creator>
  <cp:lastModifiedBy>mhandest</cp:lastModifiedBy>
  <cp:revision>471</cp:revision>
  <cp:lastPrinted>2015-10-06T14:40:50Z</cp:lastPrinted>
  <dcterms:created xsi:type="dcterms:W3CDTF">2012-08-06T13:47:53Z</dcterms:created>
  <dcterms:modified xsi:type="dcterms:W3CDTF">2016-10-05T19:26:42Z</dcterms:modified>
</cp:coreProperties>
</file>