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7" r:id="rId3"/>
    <p:sldId id="268" r:id="rId4"/>
    <p:sldId id="258" r:id="rId5"/>
    <p:sldId id="259" r:id="rId6"/>
    <p:sldId id="260" r:id="rId7"/>
    <p:sldId id="261" r:id="rId8"/>
    <p:sldId id="262" r:id="rId9"/>
    <p:sldId id="263" r:id="rId10"/>
    <p:sldId id="264" r:id="rId11"/>
    <p:sldId id="265" r:id="rId12"/>
    <p:sldId id="269" r:id="rId13"/>
    <p:sldId id="270" r:id="rId14"/>
    <p:sldId id="271"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199CD5-2719-4A5F-BC41-7BCF98A6152B}" type="datetimeFigureOut">
              <a:rPr lang="en-US" smtClean="0"/>
              <a:t>10/8/2015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84B5A-193F-49CD-851D-9736EA04A263}" type="slidenum">
              <a:rPr lang="en-US" smtClean="0"/>
              <a:t>‹#›</a:t>
            </a:fld>
            <a:endParaRPr lang="en-US"/>
          </a:p>
        </p:txBody>
      </p:sp>
    </p:spTree>
    <p:extLst>
      <p:ext uri="{BB962C8B-B14F-4D97-AF65-F5344CB8AC3E}">
        <p14:creationId xmlns:p14="http://schemas.microsoft.com/office/powerpoint/2010/main" val="1375863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FD31EE-EDC4-4712-9148-13CEFAFB746C}" type="slidenum">
              <a:rPr lang="en-US"/>
              <a:pPr/>
              <a:t>5</a:t>
            </a:fld>
            <a:endParaRPr lang="en-US"/>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r>
              <a:rPr lang="en-US"/>
              <a:t>Figure 11.4 Communication by direct contact between cells.</a:t>
            </a:r>
          </a:p>
        </p:txBody>
      </p:sp>
    </p:spTree>
    <p:extLst>
      <p:ext uri="{BB962C8B-B14F-4D97-AF65-F5344CB8AC3E}">
        <p14:creationId xmlns:p14="http://schemas.microsoft.com/office/powerpoint/2010/main" val="877141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E2584-42EE-46D5-9797-C8A63BD6E709}" type="slidenum">
              <a:rPr lang="en-US"/>
              <a:pPr/>
              <a:t>6</a:t>
            </a:fld>
            <a:endParaRPr lang="en-US"/>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r>
              <a:rPr lang="en-US"/>
              <a:t>Figure 11.5 Local and long-distance cell signaling by secreted molecules in animals.</a:t>
            </a:r>
          </a:p>
        </p:txBody>
      </p:sp>
    </p:spTree>
    <p:extLst>
      <p:ext uri="{BB962C8B-B14F-4D97-AF65-F5344CB8AC3E}">
        <p14:creationId xmlns:p14="http://schemas.microsoft.com/office/powerpoint/2010/main" val="3434895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48411F-3E5F-4F9F-8C3A-55E0A35AB541}" type="slidenum">
              <a:rPr lang="en-US"/>
              <a:pPr/>
              <a:t>8</a:t>
            </a:fld>
            <a:endParaRPr lang="en-US"/>
          </a:p>
        </p:txBody>
      </p:sp>
      <p:sp>
        <p:nvSpPr>
          <p:cNvPr id="466946" name="Rectangle 2"/>
          <p:cNvSpPr>
            <a:spLocks noGrp="1" noRot="1" noChangeAspect="1" noChangeArrowheads="1" noTextEdit="1"/>
          </p:cNvSpPr>
          <p:nvPr>
            <p:ph type="sldImg"/>
          </p:nvPr>
        </p:nvSpPr>
        <p:spPr>
          <a:ln/>
        </p:spPr>
      </p:sp>
      <p:sp>
        <p:nvSpPr>
          <p:cNvPr id="466947" name="Rectangle 3"/>
          <p:cNvSpPr>
            <a:spLocks noGrp="1" noChangeArrowheads="1"/>
          </p:cNvSpPr>
          <p:nvPr>
            <p:ph type="body" idx="1"/>
          </p:nvPr>
        </p:nvSpPr>
        <p:spPr/>
        <p:txBody>
          <a:bodyPr/>
          <a:lstStyle/>
          <a:p>
            <a:r>
              <a:rPr lang="en-US"/>
              <a:t>Figure 11.6 Overview of cell signaling.</a:t>
            </a:r>
          </a:p>
          <a:p>
            <a:endParaRPr lang="en-US"/>
          </a:p>
        </p:txBody>
      </p:sp>
    </p:spTree>
    <p:extLst>
      <p:ext uri="{BB962C8B-B14F-4D97-AF65-F5344CB8AC3E}">
        <p14:creationId xmlns:p14="http://schemas.microsoft.com/office/powerpoint/2010/main" val="4186698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668D8E-D1B8-424A-8851-D2E02C95E0EA}" type="slidenum">
              <a:rPr lang="en-US"/>
              <a:pPr/>
              <a:t>11</a:t>
            </a:fld>
            <a:endParaRPr lang="en-US"/>
          </a:p>
        </p:txBody>
      </p:sp>
      <p:sp>
        <p:nvSpPr>
          <p:cNvPr id="471042" name="Rectangle 2"/>
          <p:cNvSpPr>
            <a:spLocks noGrp="1" noRot="1" noChangeAspect="1" noChangeArrowheads="1" noTextEdit="1"/>
          </p:cNvSpPr>
          <p:nvPr>
            <p:ph type="sldImg"/>
          </p:nvPr>
        </p:nvSpPr>
        <p:spPr>
          <a:ln/>
        </p:spPr>
      </p:sp>
      <p:sp>
        <p:nvSpPr>
          <p:cNvPr id="471043" name="Rectangle 3"/>
          <p:cNvSpPr>
            <a:spLocks noGrp="1" noChangeArrowheads="1"/>
          </p:cNvSpPr>
          <p:nvPr>
            <p:ph type="body" idx="1"/>
          </p:nvPr>
        </p:nvSpPr>
        <p:spPr/>
        <p:txBody>
          <a:bodyPr/>
          <a:lstStyle/>
          <a:p>
            <a:r>
              <a:rPr lang="en-US"/>
              <a:t>Figure 11.7 Exploring: Cell-Surface Transmembrane Receptors</a:t>
            </a:r>
          </a:p>
          <a:p>
            <a:endParaRPr lang="en-US"/>
          </a:p>
        </p:txBody>
      </p:sp>
    </p:spTree>
    <p:extLst>
      <p:ext uri="{BB962C8B-B14F-4D97-AF65-F5344CB8AC3E}">
        <p14:creationId xmlns:p14="http://schemas.microsoft.com/office/powerpoint/2010/main" val="10794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50A59B-BED0-40D7-8A06-D87226F52C9D}" type="slidenum">
              <a:rPr lang="en-US"/>
              <a:pPr/>
              <a:t>13</a:t>
            </a:fld>
            <a:endParaRPr lang="en-US"/>
          </a:p>
        </p:txBody>
      </p:sp>
      <p:sp>
        <p:nvSpPr>
          <p:cNvPr id="501762" name="Rectangle 2"/>
          <p:cNvSpPr>
            <a:spLocks noGrp="1" noRot="1" noChangeAspect="1" noChangeArrowheads="1" noTextEdit="1"/>
          </p:cNvSpPr>
          <p:nvPr>
            <p:ph type="sldImg"/>
          </p:nvPr>
        </p:nvSpPr>
        <p:spPr>
          <a:ln/>
        </p:spPr>
      </p:sp>
      <p:sp>
        <p:nvSpPr>
          <p:cNvPr id="501763" name="Rectangle 3"/>
          <p:cNvSpPr>
            <a:spLocks noGrp="1" noChangeArrowheads="1"/>
          </p:cNvSpPr>
          <p:nvPr>
            <p:ph type="body" idx="1"/>
          </p:nvPr>
        </p:nvSpPr>
        <p:spPr/>
        <p:txBody>
          <a:bodyPr/>
          <a:lstStyle/>
          <a:p>
            <a:r>
              <a:rPr lang="en-US"/>
              <a:t>Figure 11.12 cAMP as a second messenger in a G protein signaling pathway.</a:t>
            </a:r>
          </a:p>
        </p:txBody>
      </p:sp>
    </p:spTree>
    <p:extLst>
      <p:ext uri="{BB962C8B-B14F-4D97-AF65-F5344CB8AC3E}">
        <p14:creationId xmlns:p14="http://schemas.microsoft.com/office/powerpoint/2010/main" val="2582514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AFC793-711A-454A-9F03-DC3A1EA916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FC793-711A-454A-9F03-DC3A1EA916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FC793-711A-454A-9F03-DC3A1EA916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FC793-711A-454A-9F03-DC3A1EA916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AFC793-711A-454A-9F03-DC3A1EA916B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AFC793-711A-454A-9F03-DC3A1EA916B6}"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AFC793-711A-454A-9F03-DC3A1EA916B6}"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AFC793-711A-454A-9F03-DC3A1EA916B6}"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FC793-711A-454A-9F03-DC3A1EA916B6}"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AFC793-711A-454A-9F03-DC3A1EA916B6}"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AFC793-711A-454A-9F03-DC3A1EA916B6}"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913E3-C9D9-4CD0-8D20-90374A4243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FC793-711A-454A-9F03-DC3A1EA916B6}" type="datetimeFigureOut">
              <a:rPr lang="en-US" smtClean="0"/>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913E3-C9D9-4CD0-8D20-90374A4243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09600" y="152400"/>
            <a:ext cx="7772400" cy="1143000"/>
          </a:xfrm>
        </p:spPr>
        <p:txBody>
          <a:bodyPr/>
          <a:lstStyle/>
          <a:p>
            <a:pPr eaLnBrk="1" hangingPunct="1"/>
            <a:r>
              <a:rPr lang="en-US" dirty="0" smtClean="0"/>
              <a:t>Cell Communication</a:t>
            </a:r>
          </a:p>
        </p:txBody>
      </p:sp>
      <p:sp>
        <p:nvSpPr>
          <p:cNvPr id="62467" name="Rectangle 3"/>
          <p:cNvSpPr>
            <a:spLocks noGrp="1" noChangeArrowheads="1"/>
          </p:cNvSpPr>
          <p:nvPr>
            <p:ph type="body" idx="1"/>
          </p:nvPr>
        </p:nvSpPr>
        <p:spPr>
          <a:xfrm>
            <a:off x="0" y="990600"/>
            <a:ext cx="9144000" cy="5867400"/>
          </a:xfrm>
        </p:spPr>
        <p:txBody>
          <a:bodyPr>
            <a:noAutofit/>
          </a:bodyPr>
          <a:lstStyle/>
          <a:p>
            <a:pPr>
              <a:lnSpc>
                <a:spcPct val="90000"/>
              </a:lnSpc>
            </a:pPr>
            <a:r>
              <a:rPr lang="en-US" sz="2800" dirty="0" smtClean="0"/>
              <a:t>Involves transduction of stimulatory or inhibitory signals from other cells, organisms or the environment</a:t>
            </a:r>
          </a:p>
          <a:p>
            <a:pPr eaLnBrk="1" hangingPunct="1">
              <a:lnSpc>
                <a:spcPct val="90000"/>
              </a:lnSpc>
            </a:pPr>
            <a:endParaRPr lang="en-US" sz="2800" dirty="0" smtClean="0"/>
          </a:p>
          <a:p>
            <a:pPr eaLnBrk="1" hangingPunct="1">
              <a:lnSpc>
                <a:spcPct val="90000"/>
              </a:lnSpc>
            </a:pPr>
            <a:r>
              <a:rPr lang="en-US" sz="2800" dirty="0" smtClean="0"/>
              <a:t>Believed to have evolved in prokaryotes and single-celled eukaryotes</a:t>
            </a:r>
          </a:p>
          <a:p>
            <a:pPr eaLnBrk="1" hangingPunct="1">
              <a:lnSpc>
                <a:spcPct val="90000"/>
              </a:lnSpc>
            </a:pPr>
            <a:r>
              <a:rPr lang="en-US" sz="2800" dirty="0" smtClean="0"/>
              <a:t>Single-celled organisms</a:t>
            </a:r>
          </a:p>
          <a:p>
            <a:pPr lvl="1">
              <a:lnSpc>
                <a:spcPct val="90000"/>
              </a:lnSpc>
            </a:pPr>
            <a:r>
              <a:rPr lang="en-US" dirty="0" smtClean="0"/>
              <a:t>Bacteria use communication in quorum sensing</a:t>
            </a:r>
          </a:p>
          <a:p>
            <a:pPr lvl="2">
              <a:lnSpc>
                <a:spcPct val="90000"/>
              </a:lnSpc>
            </a:pPr>
            <a:r>
              <a:rPr lang="en-US" dirty="0" smtClean="0"/>
              <a:t>Short distance communication using local regulators</a:t>
            </a:r>
          </a:p>
          <a:p>
            <a:pPr lvl="2">
              <a:lnSpc>
                <a:spcPct val="90000"/>
              </a:lnSpc>
            </a:pPr>
            <a:r>
              <a:rPr lang="en-US" dirty="0" smtClean="0"/>
              <a:t>Secrete </a:t>
            </a:r>
            <a:r>
              <a:rPr lang="en-US" smtClean="0"/>
              <a:t>small </a:t>
            </a:r>
            <a:r>
              <a:rPr lang="en-US" smtClean="0"/>
              <a:t>molecules </a:t>
            </a:r>
            <a:r>
              <a:rPr lang="en-US" dirty="0" smtClean="0"/>
              <a:t>that other bacteria can detect</a:t>
            </a:r>
          </a:p>
          <a:p>
            <a:pPr lvl="2">
              <a:lnSpc>
                <a:spcPct val="90000"/>
              </a:lnSpc>
            </a:pPr>
            <a:r>
              <a:rPr lang="en-US" dirty="0" smtClean="0"/>
              <a:t>Allows monitoring of local density of cells</a:t>
            </a:r>
          </a:p>
          <a:p>
            <a:pPr lvl="2">
              <a:lnSpc>
                <a:spcPct val="90000"/>
              </a:lnSpc>
            </a:pPr>
            <a:r>
              <a:rPr lang="en-US" dirty="0" smtClean="0"/>
              <a:t>Bacteria can then coordinate activities that are beneficial for a large number of cells</a:t>
            </a:r>
          </a:p>
          <a:p>
            <a:pPr lvl="2">
              <a:lnSpc>
                <a:spcPct val="90000"/>
              </a:lnSpc>
            </a:pPr>
            <a:r>
              <a:rPr lang="en-US" dirty="0" smtClean="0"/>
              <a:t>Ex: Fuzzy teeth(</a:t>
            </a:r>
            <a:r>
              <a:rPr lang="en-US" dirty="0" err="1" smtClean="0"/>
              <a:t>biofilm</a:t>
            </a:r>
            <a:r>
              <a:rPr lang="en-US" dirty="0" smtClean="0"/>
              <a:t>)</a:t>
            </a:r>
          </a:p>
          <a:p>
            <a:pPr lvl="1">
              <a:lnSpc>
                <a:spcPct val="90000"/>
              </a:lnSpc>
            </a:pPr>
            <a:endParaRPr lang="en-US" dirty="0" smtClean="0"/>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09600" y="152400"/>
            <a:ext cx="7772400" cy="1143000"/>
          </a:xfrm>
        </p:spPr>
        <p:txBody>
          <a:bodyPr/>
          <a:lstStyle/>
          <a:p>
            <a:pPr eaLnBrk="1" hangingPunct="1"/>
            <a:r>
              <a:rPr lang="en-US" dirty="0" smtClean="0"/>
              <a:t>Receptors</a:t>
            </a:r>
          </a:p>
        </p:txBody>
      </p:sp>
      <p:sp>
        <p:nvSpPr>
          <p:cNvPr id="65539" name="Rectangle 3"/>
          <p:cNvSpPr>
            <a:spLocks noGrp="1" noChangeArrowheads="1"/>
          </p:cNvSpPr>
          <p:nvPr>
            <p:ph type="body" idx="1"/>
          </p:nvPr>
        </p:nvSpPr>
        <p:spPr>
          <a:xfrm>
            <a:off x="228600" y="1066800"/>
            <a:ext cx="8305800" cy="5562600"/>
          </a:xfrm>
        </p:spPr>
        <p:txBody>
          <a:bodyPr>
            <a:normAutofit/>
          </a:bodyPr>
          <a:lstStyle/>
          <a:p>
            <a:pPr eaLnBrk="1" hangingPunct="1">
              <a:lnSpc>
                <a:spcPct val="80000"/>
              </a:lnSpc>
            </a:pPr>
            <a:r>
              <a:rPr lang="en-US" sz="2800" dirty="0" smtClean="0"/>
              <a:t>Just as with enzymes, signaling molecule and receptor shape must be complimentary</a:t>
            </a:r>
          </a:p>
          <a:p>
            <a:pPr eaLnBrk="1" hangingPunct="1">
              <a:lnSpc>
                <a:spcPct val="80000"/>
              </a:lnSpc>
            </a:pPr>
            <a:r>
              <a:rPr lang="en-US" sz="2800" dirty="0" smtClean="0"/>
              <a:t>Most receptors are plasma membrane proteins</a:t>
            </a:r>
          </a:p>
          <a:p>
            <a:pPr lvl="1">
              <a:lnSpc>
                <a:spcPct val="80000"/>
              </a:lnSpc>
            </a:pPr>
            <a:r>
              <a:rPr lang="en-US" dirty="0" smtClean="0"/>
              <a:t>This binding generally causes a change in the shape of the protein receptor, enabling it to react with other cellular molecules</a:t>
            </a:r>
          </a:p>
          <a:p>
            <a:pPr lvl="1">
              <a:lnSpc>
                <a:spcPct val="80000"/>
              </a:lnSpc>
            </a:pPr>
            <a:r>
              <a:rPr lang="en-US" dirty="0" smtClean="0"/>
              <a:t>G- protein is a common type of protein receptor for cell signaling found in the membrane.</a:t>
            </a:r>
          </a:p>
          <a:p>
            <a:pPr eaLnBrk="1" hangingPunct="1">
              <a:lnSpc>
                <a:spcPct val="80000"/>
              </a:lnSpc>
            </a:pPr>
            <a:endParaRPr lang="en-US" sz="2800" dirty="0" smtClean="0"/>
          </a:p>
          <a:p>
            <a:pPr eaLnBrk="1" hangingPunct="1">
              <a:lnSpc>
                <a:spcPct val="80000"/>
              </a:lnSpc>
            </a:pPr>
            <a:endParaRPr lang="en-US" sz="2800" dirty="0" smtClean="0"/>
          </a:p>
          <a:p>
            <a:pPr eaLnBrk="1" hangingPunct="1">
              <a:lnSpc>
                <a:spcPct val="80000"/>
              </a:lnSpc>
            </a:pPr>
            <a:r>
              <a:rPr lang="en-US" sz="2800" dirty="0" smtClean="0"/>
              <a:t>Some receptors are found within the cell, so the signal molecule has to pass through the membrane to dock with the receptor (ex: testosterone)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 calcmode="lin" valueType="num">
                                      <p:cBhvr additive="base">
                                        <p:cTn id="17"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553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5539">
                                            <p:txEl>
                                              <p:pRg st="3" end="3"/>
                                            </p:txEl>
                                          </p:spTgt>
                                        </p:tgtEl>
                                        <p:attrNameLst>
                                          <p:attrName>style.visibility</p:attrName>
                                        </p:attrNameLst>
                                      </p:cBhvr>
                                      <p:to>
                                        <p:strVal val="visible"/>
                                      </p:to>
                                    </p:set>
                                    <p:anim calcmode="lin" valueType="num">
                                      <p:cBhvr additive="base">
                                        <p:cTn id="21" dur="5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5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5539">
                                            <p:txEl>
                                              <p:pRg st="6" end="6"/>
                                            </p:txEl>
                                          </p:spTgt>
                                        </p:tgtEl>
                                        <p:attrNameLst>
                                          <p:attrName>style.visibility</p:attrName>
                                        </p:attrNameLst>
                                      </p:cBhvr>
                                      <p:to>
                                        <p:strVal val="visible"/>
                                      </p:to>
                                    </p:set>
                                    <p:anim calcmode="lin" valueType="num">
                                      <p:cBhvr additive="base">
                                        <p:cTn id="27" dur="500" fill="hold"/>
                                        <p:tgtEl>
                                          <p:spTgt spid="65539">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55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0062" name="Picture 46" descr="11_07bGProteinCoupled-U"/>
          <p:cNvPicPr>
            <a:picLocks noChangeAspect="1" noChangeArrowheads="1"/>
          </p:cNvPicPr>
          <p:nvPr/>
        </p:nvPicPr>
        <p:blipFill>
          <a:blip r:embed="rId3" cstate="print"/>
          <a:srcRect/>
          <a:stretch>
            <a:fillRect/>
          </a:stretch>
        </p:blipFill>
        <p:spPr bwMode="auto">
          <a:xfrm>
            <a:off x="296863" y="1090613"/>
            <a:ext cx="8548687" cy="4676775"/>
          </a:xfrm>
          <a:prstGeom prst="rect">
            <a:avLst/>
          </a:prstGeom>
          <a:noFill/>
        </p:spPr>
      </p:pic>
      <p:sp>
        <p:nvSpPr>
          <p:cNvPr id="470019" name="Rectangle 3"/>
          <p:cNvSpPr>
            <a:spLocks noGrp="1" noChangeArrowheads="1"/>
          </p:cNvSpPr>
          <p:nvPr>
            <p:ph type="ctrTitle"/>
          </p:nvPr>
        </p:nvSpPr>
        <p:spPr bwMode="auto">
          <a:xfrm>
            <a:off x="152400" y="0"/>
            <a:ext cx="1981200" cy="304800"/>
          </a:xfrm>
          <a:noFill/>
          <a:ln w="3175">
            <a:miter lim="800000"/>
            <a:headEnd/>
            <a:tailEnd/>
          </a:ln>
        </p:spPr>
        <p:txBody>
          <a:bodyPr vert="horz" wrap="square" lIns="91440" tIns="45720" rIns="91440" bIns="45720" numCol="1" anchor="t" anchorCtr="0" compatLnSpc="1">
            <a:prstTxWarp prst="textNoShape">
              <a:avLst/>
            </a:prstTxWarp>
          </a:bodyPr>
          <a:lstStyle/>
          <a:p>
            <a:pPr algn="l"/>
            <a:r>
              <a:rPr lang="en-US" sz="1200">
                <a:latin typeface="Arial" charset="0"/>
              </a:rPr>
              <a:t>Figure 11.7b</a:t>
            </a:r>
          </a:p>
        </p:txBody>
      </p:sp>
      <p:sp>
        <p:nvSpPr>
          <p:cNvPr id="470021" name="Text Box 5"/>
          <p:cNvSpPr txBox="1">
            <a:spLocks noChangeArrowheads="1"/>
          </p:cNvSpPr>
          <p:nvPr/>
        </p:nvSpPr>
        <p:spPr bwMode="auto">
          <a:xfrm>
            <a:off x="376238" y="1128713"/>
            <a:ext cx="1800225" cy="493712"/>
          </a:xfrm>
          <a:prstGeom prst="rect">
            <a:avLst/>
          </a:prstGeom>
          <a:noFill/>
          <a:ln w="9525">
            <a:noFill/>
            <a:miter lim="800000"/>
            <a:headEnd/>
            <a:tailEnd/>
          </a:ln>
          <a:effectLst/>
        </p:spPr>
        <p:txBody>
          <a:bodyPr wrap="none" lIns="0" tIns="0" rIns="0" bIns="0"/>
          <a:lstStyle/>
          <a:p>
            <a:r>
              <a:rPr lang="en-US" sz="1600" b="1">
                <a:latin typeface="Arial" charset="0"/>
              </a:rPr>
              <a:t>G protein-coupled</a:t>
            </a:r>
            <a:br>
              <a:rPr lang="en-US" sz="1600" b="1">
                <a:latin typeface="Arial" charset="0"/>
              </a:rPr>
            </a:br>
            <a:r>
              <a:rPr lang="en-US" sz="1600" b="1">
                <a:latin typeface="Arial" charset="0"/>
              </a:rPr>
              <a:t>receptor</a:t>
            </a:r>
          </a:p>
        </p:txBody>
      </p:sp>
      <p:grpSp>
        <p:nvGrpSpPr>
          <p:cNvPr id="2" name="Group 49"/>
          <p:cNvGrpSpPr>
            <a:grpSpLocks/>
          </p:cNvGrpSpPr>
          <p:nvPr/>
        </p:nvGrpSpPr>
        <p:grpSpPr bwMode="auto">
          <a:xfrm>
            <a:off x="4699000" y="2771775"/>
            <a:ext cx="257175" cy="279400"/>
            <a:chOff x="2960" y="1746"/>
            <a:chExt cx="162" cy="176"/>
          </a:xfrm>
        </p:grpSpPr>
        <p:sp>
          <p:nvSpPr>
            <p:cNvPr id="470027" name="Oval 11"/>
            <p:cNvSpPr>
              <a:spLocks noChangeArrowheads="1"/>
            </p:cNvSpPr>
            <p:nvPr/>
          </p:nvSpPr>
          <p:spPr bwMode="auto">
            <a:xfrm>
              <a:off x="2960" y="1753"/>
              <a:ext cx="152" cy="151"/>
            </a:xfrm>
            <a:prstGeom prst="ellipse">
              <a:avLst/>
            </a:prstGeom>
            <a:solidFill>
              <a:srgbClr val="0072CA"/>
            </a:solidFill>
            <a:ln w="25400">
              <a:noFill/>
              <a:round/>
              <a:headEnd/>
              <a:tailEnd/>
            </a:ln>
            <a:effectLst/>
          </p:spPr>
          <p:txBody>
            <a:bodyPr wrap="none" anchor="ctr"/>
            <a:lstStyle/>
            <a:p>
              <a:endParaRPr lang="en-US"/>
            </a:p>
          </p:txBody>
        </p:sp>
        <p:sp>
          <p:nvSpPr>
            <p:cNvPr id="470028" name="Text Box 12"/>
            <p:cNvSpPr txBox="1">
              <a:spLocks noChangeArrowheads="1"/>
            </p:cNvSpPr>
            <p:nvPr/>
          </p:nvSpPr>
          <p:spPr bwMode="auto">
            <a:xfrm>
              <a:off x="2996" y="1746"/>
              <a:ext cx="126" cy="176"/>
            </a:xfrm>
            <a:prstGeom prst="rect">
              <a:avLst/>
            </a:prstGeom>
            <a:noFill/>
            <a:ln w="9525">
              <a:noFill/>
              <a:miter lim="800000"/>
              <a:headEnd/>
              <a:tailEnd/>
            </a:ln>
            <a:effectLst/>
          </p:spPr>
          <p:txBody>
            <a:bodyPr wrap="none" lIns="0" tIns="0" rIns="0" bIns="0"/>
            <a:lstStyle/>
            <a:p>
              <a:r>
                <a:rPr lang="en-US" sz="1600" b="1">
                  <a:solidFill>
                    <a:schemeClr val="bg1"/>
                  </a:solidFill>
                  <a:latin typeface="Arial" charset="0"/>
                </a:rPr>
                <a:t>2</a:t>
              </a:r>
              <a:endParaRPr lang="en-US" sz="1600" b="1">
                <a:latin typeface="Arial" charset="0"/>
              </a:endParaRPr>
            </a:p>
          </p:txBody>
        </p:sp>
      </p:grpSp>
      <p:grpSp>
        <p:nvGrpSpPr>
          <p:cNvPr id="3" name="Group 48"/>
          <p:cNvGrpSpPr>
            <a:grpSpLocks/>
          </p:cNvGrpSpPr>
          <p:nvPr/>
        </p:nvGrpSpPr>
        <p:grpSpPr bwMode="auto">
          <a:xfrm>
            <a:off x="387350" y="2771775"/>
            <a:ext cx="257175" cy="279400"/>
            <a:chOff x="244" y="1746"/>
            <a:chExt cx="162" cy="176"/>
          </a:xfrm>
        </p:grpSpPr>
        <p:sp>
          <p:nvSpPr>
            <p:cNvPr id="470030" name="Oval 14"/>
            <p:cNvSpPr>
              <a:spLocks noChangeArrowheads="1"/>
            </p:cNvSpPr>
            <p:nvPr/>
          </p:nvSpPr>
          <p:spPr bwMode="auto">
            <a:xfrm>
              <a:off x="244" y="1753"/>
              <a:ext cx="152" cy="151"/>
            </a:xfrm>
            <a:prstGeom prst="ellipse">
              <a:avLst/>
            </a:prstGeom>
            <a:solidFill>
              <a:srgbClr val="0072CA"/>
            </a:solidFill>
            <a:ln w="25400">
              <a:noFill/>
              <a:round/>
              <a:headEnd/>
              <a:tailEnd/>
            </a:ln>
            <a:effectLst/>
          </p:spPr>
          <p:txBody>
            <a:bodyPr wrap="none" anchor="ctr"/>
            <a:lstStyle/>
            <a:p>
              <a:endParaRPr lang="en-US"/>
            </a:p>
          </p:txBody>
        </p:sp>
        <p:sp>
          <p:nvSpPr>
            <p:cNvPr id="470031" name="Text Box 15"/>
            <p:cNvSpPr txBox="1">
              <a:spLocks noChangeArrowheads="1"/>
            </p:cNvSpPr>
            <p:nvPr/>
          </p:nvSpPr>
          <p:spPr bwMode="auto">
            <a:xfrm>
              <a:off x="280" y="1746"/>
              <a:ext cx="126" cy="176"/>
            </a:xfrm>
            <a:prstGeom prst="rect">
              <a:avLst/>
            </a:prstGeom>
            <a:noFill/>
            <a:ln w="9525">
              <a:noFill/>
              <a:miter lim="800000"/>
              <a:headEnd/>
              <a:tailEnd/>
            </a:ln>
            <a:effectLst/>
          </p:spPr>
          <p:txBody>
            <a:bodyPr wrap="none" lIns="0" tIns="0" rIns="0" bIns="0"/>
            <a:lstStyle/>
            <a:p>
              <a:r>
                <a:rPr lang="en-US" sz="1600" b="1">
                  <a:solidFill>
                    <a:schemeClr val="bg1"/>
                  </a:solidFill>
                  <a:latin typeface="Arial" charset="0"/>
                </a:rPr>
                <a:t>1</a:t>
              </a:r>
              <a:endParaRPr lang="en-US" sz="1600" b="1">
                <a:latin typeface="Arial" charset="0"/>
              </a:endParaRPr>
            </a:p>
          </p:txBody>
        </p:sp>
      </p:grpSp>
      <p:grpSp>
        <p:nvGrpSpPr>
          <p:cNvPr id="4" name="Group 47"/>
          <p:cNvGrpSpPr>
            <a:grpSpLocks/>
          </p:cNvGrpSpPr>
          <p:nvPr/>
        </p:nvGrpSpPr>
        <p:grpSpPr bwMode="auto">
          <a:xfrm>
            <a:off x="374650" y="5272088"/>
            <a:ext cx="257175" cy="279400"/>
            <a:chOff x="236" y="3321"/>
            <a:chExt cx="162" cy="176"/>
          </a:xfrm>
        </p:grpSpPr>
        <p:sp>
          <p:nvSpPr>
            <p:cNvPr id="470033" name="Oval 17"/>
            <p:cNvSpPr>
              <a:spLocks noChangeArrowheads="1"/>
            </p:cNvSpPr>
            <p:nvPr/>
          </p:nvSpPr>
          <p:spPr bwMode="auto">
            <a:xfrm>
              <a:off x="236" y="3328"/>
              <a:ext cx="152" cy="151"/>
            </a:xfrm>
            <a:prstGeom prst="ellipse">
              <a:avLst/>
            </a:prstGeom>
            <a:solidFill>
              <a:srgbClr val="0072CA"/>
            </a:solidFill>
            <a:ln w="25400">
              <a:noFill/>
              <a:round/>
              <a:headEnd/>
              <a:tailEnd/>
            </a:ln>
            <a:effectLst/>
          </p:spPr>
          <p:txBody>
            <a:bodyPr wrap="none" anchor="ctr"/>
            <a:lstStyle/>
            <a:p>
              <a:endParaRPr lang="en-US"/>
            </a:p>
          </p:txBody>
        </p:sp>
        <p:sp>
          <p:nvSpPr>
            <p:cNvPr id="470034" name="Text Box 18"/>
            <p:cNvSpPr txBox="1">
              <a:spLocks noChangeArrowheads="1"/>
            </p:cNvSpPr>
            <p:nvPr/>
          </p:nvSpPr>
          <p:spPr bwMode="auto">
            <a:xfrm>
              <a:off x="272" y="3321"/>
              <a:ext cx="126" cy="176"/>
            </a:xfrm>
            <a:prstGeom prst="rect">
              <a:avLst/>
            </a:prstGeom>
            <a:noFill/>
            <a:ln w="9525">
              <a:noFill/>
              <a:miter lim="800000"/>
              <a:headEnd/>
              <a:tailEnd/>
            </a:ln>
            <a:effectLst/>
          </p:spPr>
          <p:txBody>
            <a:bodyPr wrap="none" lIns="0" tIns="0" rIns="0" bIns="0"/>
            <a:lstStyle/>
            <a:p>
              <a:r>
                <a:rPr lang="en-US" sz="1600" b="1">
                  <a:solidFill>
                    <a:schemeClr val="bg1"/>
                  </a:solidFill>
                  <a:latin typeface="Arial" charset="0"/>
                </a:rPr>
                <a:t>3</a:t>
              </a:r>
              <a:endParaRPr lang="en-US" sz="1600" b="1">
                <a:latin typeface="Arial" charset="0"/>
              </a:endParaRPr>
            </a:p>
          </p:txBody>
        </p:sp>
      </p:grpSp>
      <p:grpSp>
        <p:nvGrpSpPr>
          <p:cNvPr id="5" name="Group 50"/>
          <p:cNvGrpSpPr>
            <a:grpSpLocks/>
          </p:cNvGrpSpPr>
          <p:nvPr/>
        </p:nvGrpSpPr>
        <p:grpSpPr bwMode="auto">
          <a:xfrm>
            <a:off x="4686300" y="5270500"/>
            <a:ext cx="257175" cy="279400"/>
            <a:chOff x="2952" y="3320"/>
            <a:chExt cx="162" cy="176"/>
          </a:xfrm>
        </p:grpSpPr>
        <p:sp>
          <p:nvSpPr>
            <p:cNvPr id="470036" name="Oval 20"/>
            <p:cNvSpPr>
              <a:spLocks noChangeArrowheads="1"/>
            </p:cNvSpPr>
            <p:nvPr/>
          </p:nvSpPr>
          <p:spPr bwMode="auto">
            <a:xfrm>
              <a:off x="2952" y="3327"/>
              <a:ext cx="152" cy="151"/>
            </a:xfrm>
            <a:prstGeom prst="ellipse">
              <a:avLst/>
            </a:prstGeom>
            <a:solidFill>
              <a:srgbClr val="0072CA"/>
            </a:solidFill>
            <a:ln w="25400">
              <a:noFill/>
              <a:round/>
              <a:headEnd/>
              <a:tailEnd/>
            </a:ln>
            <a:effectLst/>
          </p:spPr>
          <p:txBody>
            <a:bodyPr wrap="none" anchor="ctr"/>
            <a:lstStyle/>
            <a:p>
              <a:endParaRPr lang="en-US"/>
            </a:p>
          </p:txBody>
        </p:sp>
        <p:sp>
          <p:nvSpPr>
            <p:cNvPr id="470037" name="Text Box 21"/>
            <p:cNvSpPr txBox="1">
              <a:spLocks noChangeArrowheads="1"/>
            </p:cNvSpPr>
            <p:nvPr/>
          </p:nvSpPr>
          <p:spPr bwMode="auto">
            <a:xfrm>
              <a:off x="2988" y="3320"/>
              <a:ext cx="126" cy="176"/>
            </a:xfrm>
            <a:prstGeom prst="rect">
              <a:avLst/>
            </a:prstGeom>
            <a:noFill/>
            <a:ln w="9525">
              <a:noFill/>
              <a:miter lim="800000"/>
              <a:headEnd/>
              <a:tailEnd/>
            </a:ln>
            <a:effectLst/>
          </p:spPr>
          <p:txBody>
            <a:bodyPr wrap="none" lIns="0" tIns="0" rIns="0" bIns="0"/>
            <a:lstStyle/>
            <a:p>
              <a:r>
                <a:rPr lang="en-US" sz="1600" b="1">
                  <a:solidFill>
                    <a:schemeClr val="bg1"/>
                  </a:solidFill>
                  <a:latin typeface="Arial" charset="0"/>
                </a:rPr>
                <a:t>4</a:t>
              </a:r>
              <a:endParaRPr lang="en-US" sz="1600" b="1">
                <a:latin typeface="Arial" charset="0"/>
              </a:endParaRPr>
            </a:p>
          </p:txBody>
        </p:sp>
      </p:grpSp>
      <p:sp>
        <p:nvSpPr>
          <p:cNvPr id="470038" name="Text Box 22"/>
          <p:cNvSpPr txBox="1">
            <a:spLocks noChangeArrowheads="1"/>
          </p:cNvSpPr>
          <p:nvPr/>
        </p:nvSpPr>
        <p:spPr bwMode="auto">
          <a:xfrm>
            <a:off x="2354263" y="1149350"/>
            <a:ext cx="1073150" cy="481013"/>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Plasma</a:t>
            </a:r>
            <a:br>
              <a:rPr lang="en-US" sz="1600" b="1">
                <a:latin typeface="Arial" charset="0"/>
              </a:rPr>
            </a:br>
            <a:r>
              <a:rPr lang="en-US" sz="1600" b="1">
                <a:latin typeface="Arial" charset="0"/>
              </a:rPr>
              <a:t>membrane</a:t>
            </a:r>
          </a:p>
        </p:txBody>
      </p:sp>
      <p:sp>
        <p:nvSpPr>
          <p:cNvPr id="470039" name="Text Box 23"/>
          <p:cNvSpPr txBox="1">
            <a:spLocks noChangeArrowheads="1"/>
          </p:cNvSpPr>
          <p:nvPr/>
        </p:nvSpPr>
        <p:spPr bwMode="auto">
          <a:xfrm>
            <a:off x="1978025" y="2598738"/>
            <a:ext cx="1073150" cy="481012"/>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G protein</a:t>
            </a:r>
            <a:br>
              <a:rPr lang="en-US" sz="1600" b="1">
                <a:latin typeface="Arial" charset="0"/>
              </a:rPr>
            </a:br>
            <a:r>
              <a:rPr lang="en-US" sz="1600" b="1">
                <a:latin typeface="Arial" charset="0"/>
              </a:rPr>
              <a:t>(inactive)</a:t>
            </a:r>
          </a:p>
        </p:txBody>
      </p:sp>
      <p:sp>
        <p:nvSpPr>
          <p:cNvPr id="470040" name="Text Box 24"/>
          <p:cNvSpPr txBox="1">
            <a:spLocks noChangeArrowheads="1"/>
          </p:cNvSpPr>
          <p:nvPr/>
        </p:nvSpPr>
        <p:spPr bwMode="auto">
          <a:xfrm>
            <a:off x="403225" y="2478088"/>
            <a:ext cx="1311275" cy="215900"/>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CYTOPLASM</a:t>
            </a:r>
          </a:p>
        </p:txBody>
      </p:sp>
      <p:sp>
        <p:nvSpPr>
          <p:cNvPr id="470041" name="Text Box 25"/>
          <p:cNvSpPr txBox="1">
            <a:spLocks noChangeArrowheads="1"/>
          </p:cNvSpPr>
          <p:nvPr/>
        </p:nvSpPr>
        <p:spPr bwMode="auto">
          <a:xfrm>
            <a:off x="3511550" y="2586038"/>
            <a:ext cx="862013" cy="230187"/>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Enzyme</a:t>
            </a:r>
          </a:p>
        </p:txBody>
      </p:sp>
      <p:sp>
        <p:nvSpPr>
          <p:cNvPr id="470042" name="Text Box 26"/>
          <p:cNvSpPr txBox="1">
            <a:spLocks noChangeArrowheads="1"/>
          </p:cNvSpPr>
          <p:nvPr/>
        </p:nvSpPr>
        <p:spPr bwMode="auto">
          <a:xfrm>
            <a:off x="4662488" y="1157288"/>
            <a:ext cx="1073150" cy="481012"/>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Activated</a:t>
            </a:r>
            <a:br>
              <a:rPr lang="en-US" sz="1600" b="1">
                <a:latin typeface="Arial" charset="0"/>
              </a:rPr>
            </a:br>
            <a:r>
              <a:rPr lang="en-US" sz="1600" b="1">
                <a:latin typeface="Arial" charset="0"/>
              </a:rPr>
              <a:t>receptor</a:t>
            </a:r>
          </a:p>
        </p:txBody>
      </p:sp>
      <p:sp>
        <p:nvSpPr>
          <p:cNvPr id="470043" name="Text Box 27"/>
          <p:cNvSpPr txBox="1">
            <a:spLocks noChangeArrowheads="1"/>
          </p:cNvSpPr>
          <p:nvPr/>
        </p:nvSpPr>
        <p:spPr bwMode="auto">
          <a:xfrm>
            <a:off x="5932488" y="1157288"/>
            <a:ext cx="1073150" cy="481012"/>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Signaling</a:t>
            </a:r>
            <a:br>
              <a:rPr lang="en-US" sz="1600" b="1">
                <a:latin typeface="Arial" charset="0"/>
              </a:rPr>
            </a:br>
            <a:r>
              <a:rPr lang="en-US" sz="1600" b="1">
                <a:latin typeface="Arial" charset="0"/>
              </a:rPr>
              <a:t>molecule</a:t>
            </a:r>
          </a:p>
        </p:txBody>
      </p:sp>
      <p:sp>
        <p:nvSpPr>
          <p:cNvPr id="470044" name="Text Box 28"/>
          <p:cNvSpPr txBox="1">
            <a:spLocks noChangeArrowheads="1"/>
          </p:cNvSpPr>
          <p:nvPr/>
        </p:nvSpPr>
        <p:spPr bwMode="auto">
          <a:xfrm>
            <a:off x="7745413" y="1168400"/>
            <a:ext cx="835025" cy="493713"/>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Inactive</a:t>
            </a:r>
            <a:br>
              <a:rPr lang="en-US" sz="1600" b="1">
                <a:latin typeface="Arial" charset="0"/>
              </a:rPr>
            </a:br>
            <a:r>
              <a:rPr lang="en-US" sz="1600" b="1">
                <a:latin typeface="Arial" charset="0"/>
              </a:rPr>
              <a:t>enzyme</a:t>
            </a:r>
          </a:p>
        </p:txBody>
      </p:sp>
      <p:sp>
        <p:nvSpPr>
          <p:cNvPr id="470045" name="Text Box 29"/>
          <p:cNvSpPr txBox="1">
            <a:spLocks noChangeArrowheads="1"/>
          </p:cNvSpPr>
          <p:nvPr/>
        </p:nvSpPr>
        <p:spPr bwMode="auto">
          <a:xfrm>
            <a:off x="3459163" y="3379788"/>
            <a:ext cx="914400" cy="468312"/>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Activated</a:t>
            </a:r>
            <a:br>
              <a:rPr lang="en-US" sz="1600" b="1">
                <a:latin typeface="Arial" charset="0"/>
              </a:rPr>
            </a:br>
            <a:r>
              <a:rPr lang="en-US" sz="1600" b="1">
                <a:latin typeface="Arial" charset="0"/>
              </a:rPr>
              <a:t>enzyme</a:t>
            </a:r>
          </a:p>
        </p:txBody>
      </p:sp>
      <p:sp>
        <p:nvSpPr>
          <p:cNvPr id="470046" name="Text Box 30"/>
          <p:cNvSpPr txBox="1">
            <a:spLocks noChangeArrowheads="1"/>
          </p:cNvSpPr>
          <p:nvPr/>
        </p:nvSpPr>
        <p:spPr bwMode="auto">
          <a:xfrm>
            <a:off x="2705100" y="5218113"/>
            <a:ext cx="1747838" cy="228600"/>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Cellular response</a:t>
            </a:r>
          </a:p>
        </p:txBody>
      </p:sp>
      <p:sp>
        <p:nvSpPr>
          <p:cNvPr id="470047" name="Text Box 31"/>
          <p:cNvSpPr txBox="1">
            <a:spLocks noChangeArrowheads="1"/>
          </p:cNvSpPr>
          <p:nvPr/>
        </p:nvSpPr>
        <p:spPr bwMode="auto">
          <a:xfrm>
            <a:off x="1924050" y="2371725"/>
            <a:ext cx="358775" cy="150813"/>
          </a:xfrm>
          <a:prstGeom prst="rect">
            <a:avLst/>
          </a:prstGeom>
          <a:noFill/>
          <a:ln w="9525">
            <a:noFill/>
            <a:miter lim="800000"/>
            <a:headEnd/>
            <a:tailEnd/>
          </a:ln>
          <a:effectLst/>
        </p:spPr>
        <p:txBody>
          <a:bodyPr wrap="none" lIns="0" tIns="0" rIns="0" bIns="0"/>
          <a:lstStyle/>
          <a:p>
            <a:pPr>
              <a:lnSpc>
                <a:spcPct val="90000"/>
              </a:lnSpc>
            </a:pPr>
            <a:r>
              <a:rPr lang="en-US" sz="1000" b="1">
                <a:latin typeface="Arial" charset="0"/>
              </a:rPr>
              <a:t>GDP</a:t>
            </a:r>
          </a:p>
        </p:txBody>
      </p:sp>
      <p:sp>
        <p:nvSpPr>
          <p:cNvPr id="470048" name="Text Box 32"/>
          <p:cNvSpPr txBox="1">
            <a:spLocks noChangeArrowheads="1"/>
          </p:cNvSpPr>
          <p:nvPr/>
        </p:nvSpPr>
        <p:spPr bwMode="auto">
          <a:xfrm>
            <a:off x="5791200" y="2271713"/>
            <a:ext cx="358775" cy="150812"/>
          </a:xfrm>
          <a:prstGeom prst="rect">
            <a:avLst/>
          </a:prstGeom>
          <a:noFill/>
          <a:ln w="9525">
            <a:noFill/>
            <a:miter lim="800000"/>
            <a:headEnd/>
            <a:tailEnd/>
          </a:ln>
          <a:effectLst/>
        </p:spPr>
        <p:txBody>
          <a:bodyPr wrap="none" lIns="0" tIns="0" rIns="0" bIns="0"/>
          <a:lstStyle/>
          <a:p>
            <a:pPr>
              <a:lnSpc>
                <a:spcPct val="90000"/>
              </a:lnSpc>
            </a:pPr>
            <a:r>
              <a:rPr lang="en-US" sz="1000" b="1">
                <a:latin typeface="Arial" charset="0"/>
              </a:rPr>
              <a:t>GTP</a:t>
            </a:r>
          </a:p>
        </p:txBody>
      </p:sp>
      <p:sp>
        <p:nvSpPr>
          <p:cNvPr id="470049" name="Text Box 33"/>
          <p:cNvSpPr txBox="1">
            <a:spLocks noChangeArrowheads="1"/>
          </p:cNvSpPr>
          <p:nvPr/>
        </p:nvSpPr>
        <p:spPr bwMode="auto">
          <a:xfrm>
            <a:off x="6229350" y="4587875"/>
            <a:ext cx="358775" cy="150813"/>
          </a:xfrm>
          <a:prstGeom prst="rect">
            <a:avLst/>
          </a:prstGeom>
          <a:noFill/>
          <a:ln w="9525">
            <a:noFill/>
            <a:miter lim="800000"/>
            <a:headEnd/>
            <a:tailEnd/>
          </a:ln>
          <a:effectLst/>
        </p:spPr>
        <p:txBody>
          <a:bodyPr wrap="none" lIns="0" tIns="0" rIns="0" bIns="0"/>
          <a:lstStyle/>
          <a:p>
            <a:pPr>
              <a:lnSpc>
                <a:spcPct val="90000"/>
              </a:lnSpc>
            </a:pPr>
            <a:r>
              <a:rPr lang="en-US" sz="1000" b="1">
                <a:latin typeface="Arial" charset="0"/>
              </a:rPr>
              <a:t>GDP</a:t>
            </a:r>
          </a:p>
        </p:txBody>
      </p:sp>
      <p:sp>
        <p:nvSpPr>
          <p:cNvPr id="470050" name="Text Box 34"/>
          <p:cNvSpPr txBox="1">
            <a:spLocks noChangeArrowheads="1"/>
          </p:cNvSpPr>
          <p:nvPr/>
        </p:nvSpPr>
        <p:spPr bwMode="auto">
          <a:xfrm>
            <a:off x="3040063" y="4508500"/>
            <a:ext cx="358775" cy="150813"/>
          </a:xfrm>
          <a:prstGeom prst="rect">
            <a:avLst/>
          </a:prstGeom>
          <a:noFill/>
          <a:ln w="9525">
            <a:noFill/>
            <a:miter lim="800000"/>
            <a:headEnd/>
            <a:tailEnd/>
          </a:ln>
          <a:effectLst/>
        </p:spPr>
        <p:txBody>
          <a:bodyPr wrap="none" lIns="0" tIns="0" rIns="0" bIns="0"/>
          <a:lstStyle/>
          <a:p>
            <a:pPr>
              <a:lnSpc>
                <a:spcPct val="90000"/>
              </a:lnSpc>
            </a:pPr>
            <a:r>
              <a:rPr lang="en-US" sz="1000" b="1">
                <a:latin typeface="Arial" charset="0"/>
              </a:rPr>
              <a:t>GTP</a:t>
            </a:r>
          </a:p>
        </p:txBody>
      </p:sp>
      <p:sp>
        <p:nvSpPr>
          <p:cNvPr id="470051" name="Text Box 35"/>
          <p:cNvSpPr txBox="1">
            <a:spLocks noChangeArrowheads="1"/>
          </p:cNvSpPr>
          <p:nvPr/>
        </p:nvSpPr>
        <p:spPr bwMode="auto">
          <a:xfrm>
            <a:off x="6427788" y="2668588"/>
            <a:ext cx="358775" cy="150812"/>
          </a:xfrm>
          <a:prstGeom prst="rect">
            <a:avLst/>
          </a:prstGeom>
          <a:noFill/>
          <a:ln w="9525">
            <a:noFill/>
            <a:miter lim="800000"/>
            <a:headEnd/>
            <a:tailEnd/>
          </a:ln>
          <a:effectLst/>
        </p:spPr>
        <p:txBody>
          <a:bodyPr wrap="none" lIns="0" tIns="0" rIns="0" bIns="0"/>
          <a:lstStyle/>
          <a:p>
            <a:pPr>
              <a:lnSpc>
                <a:spcPct val="90000"/>
              </a:lnSpc>
            </a:pPr>
            <a:r>
              <a:rPr lang="en-US" sz="1000" b="1">
                <a:solidFill>
                  <a:schemeClr val="bg2"/>
                </a:solidFill>
                <a:latin typeface="Arial" charset="0"/>
              </a:rPr>
              <a:t>GTP</a:t>
            </a:r>
          </a:p>
        </p:txBody>
      </p:sp>
      <p:sp>
        <p:nvSpPr>
          <p:cNvPr id="470052" name="Text Box 36"/>
          <p:cNvSpPr txBox="1">
            <a:spLocks noChangeArrowheads="1"/>
          </p:cNvSpPr>
          <p:nvPr/>
        </p:nvSpPr>
        <p:spPr bwMode="auto">
          <a:xfrm>
            <a:off x="7062788" y="4826000"/>
            <a:ext cx="239712" cy="176213"/>
          </a:xfrm>
          <a:prstGeom prst="rect">
            <a:avLst/>
          </a:prstGeom>
          <a:noFill/>
          <a:ln w="9525">
            <a:noFill/>
            <a:miter lim="800000"/>
            <a:headEnd/>
            <a:tailEnd/>
          </a:ln>
          <a:effectLst/>
        </p:spPr>
        <p:txBody>
          <a:bodyPr wrap="none" lIns="0" tIns="0" rIns="0" bIns="0"/>
          <a:lstStyle/>
          <a:p>
            <a:pPr>
              <a:lnSpc>
                <a:spcPct val="90000"/>
              </a:lnSpc>
            </a:pPr>
            <a:r>
              <a:rPr lang="en-US" sz="1000" b="1">
                <a:latin typeface="Arial" charset="0"/>
              </a:rPr>
              <a:t>P </a:t>
            </a:r>
            <a:r>
              <a:rPr lang="en-US" sz="1000" b="1" baseline="-25000">
                <a:latin typeface="Arial" charset="0"/>
              </a:rPr>
              <a:t>i</a:t>
            </a:r>
            <a:endParaRPr lang="en-US" sz="1000" b="1">
              <a:latin typeface="Arial" charset="0"/>
            </a:endParaRPr>
          </a:p>
        </p:txBody>
      </p:sp>
      <p:sp>
        <p:nvSpPr>
          <p:cNvPr id="470053" name="Text Box 37"/>
          <p:cNvSpPr txBox="1">
            <a:spLocks noChangeArrowheads="1"/>
          </p:cNvSpPr>
          <p:nvPr/>
        </p:nvSpPr>
        <p:spPr bwMode="auto">
          <a:xfrm>
            <a:off x="5051425" y="2722563"/>
            <a:ext cx="358775" cy="150812"/>
          </a:xfrm>
          <a:prstGeom prst="rect">
            <a:avLst/>
          </a:prstGeom>
          <a:noFill/>
          <a:ln w="9525">
            <a:noFill/>
            <a:miter lim="800000"/>
            <a:headEnd/>
            <a:tailEnd/>
          </a:ln>
          <a:effectLst/>
        </p:spPr>
        <p:txBody>
          <a:bodyPr wrap="none" lIns="0" tIns="0" rIns="0" bIns="0"/>
          <a:lstStyle/>
          <a:p>
            <a:pPr>
              <a:lnSpc>
                <a:spcPct val="90000"/>
              </a:lnSpc>
            </a:pPr>
            <a:r>
              <a:rPr lang="en-US" sz="1000" b="1">
                <a:latin typeface="Arial" charset="0"/>
              </a:rPr>
              <a:t>GDP</a:t>
            </a:r>
          </a:p>
        </p:txBody>
      </p:sp>
      <p:sp>
        <p:nvSpPr>
          <p:cNvPr id="470054" name="Text Box 38"/>
          <p:cNvSpPr txBox="1">
            <a:spLocks noChangeArrowheads="1"/>
          </p:cNvSpPr>
          <p:nvPr/>
        </p:nvSpPr>
        <p:spPr bwMode="auto">
          <a:xfrm>
            <a:off x="5588000" y="2411413"/>
            <a:ext cx="265113" cy="125412"/>
          </a:xfrm>
          <a:prstGeom prst="rect">
            <a:avLst/>
          </a:prstGeom>
          <a:noFill/>
          <a:ln w="9525">
            <a:noFill/>
            <a:miter lim="800000"/>
            <a:headEnd/>
            <a:tailEnd/>
          </a:ln>
          <a:effectLst/>
        </p:spPr>
        <p:txBody>
          <a:bodyPr wrap="none" lIns="0" tIns="0" rIns="0" bIns="0"/>
          <a:lstStyle/>
          <a:p>
            <a:pPr>
              <a:lnSpc>
                <a:spcPct val="90000"/>
              </a:lnSpc>
            </a:pPr>
            <a:r>
              <a:rPr lang="en-US" sz="1000" b="1">
                <a:solidFill>
                  <a:schemeClr val="bg2"/>
                </a:solidFill>
                <a:latin typeface="Arial" charset="0"/>
              </a:rPr>
              <a:t>GDP</a:t>
            </a:r>
          </a:p>
        </p:txBody>
      </p:sp>
      <p:sp>
        <p:nvSpPr>
          <p:cNvPr id="470055" name="Line 39"/>
          <p:cNvSpPr>
            <a:spLocks noChangeShapeType="1"/>
          </p:cNvSpPr>
          <p:nvPr/>
        </p:nvSpPr>
        <p:spPr bwMode="auto">
          <a:xfrm>
            <a:off x="846138" y="1600200"/>
            <a:ext cx="0" cy="317500"/>
          </a:xfrm>
          <a:prstGeom prst="line">
            <a:avLst/>
          </a:prstGeom>
          <a:noFill/>
          <a:ln w="12700">
            <a:solidFill>
              <a:schemeClr val="tx1"/>
            </a:solidFill>
            <a:round/>
            <a:headEnd/>
            <a:tailEnd/>
          </a:ln>
          <a:effectLst/>
        </p:spPr>
        <p:txBody>
          <a:bodyPr wrap="none" anchor="ctr"/>
          <a:lstStyle/>
          <a:p>
            <a:endParaRPr lang="en-US"/>
          </a:p>
        </p:txBody>
      </p:sp>
      <p:sp>
        <p:nvSpPr>
          <p:cNvPr id="470056" name="Line 40"/>
          <p:cNvSpPr>
            <a:spLocks noChangeShapeType="1"/>
          </p:cNvSpPr>
          <p:nvPr/>
        </p:nvSpPr>
        <p:spPr bwMode="auto">
          <a:xfrm>
            <a:off x="2592388" y="1587500"/>
            <a:ext cx="0" cy="290513"/>
          </a:xfrm>
          <a:prstGeom prst="line">
            <a:avLst/>
          </a:prstGeom>
          <a:noFill/>
          <a:ln w="12700">
            <a:solidFill>
              <a:schemeClr val="tx1"/>
            </a:solidFill>
            <a:round/>
            <a:headEnd/>
            <a:tailEnd/>
          </a:ln>
          <a:effectLst/>
        </p:spPr>
        <p:txBody>
          <a:bodyPr wrap="none" anchor="ctr"/>
          <a:lstStyle/>
          <a:p>
            <a:endParaRPr lang="en-US"/>
          </a:p>
        </p:txBody>
      </p:sp>
      <p:sp>
        <p:nvSpPr>
          <p:cNvPr id="470057" name="Line 41"/>
          <p:cNvSpPr>
            <a:spLocks noChangeShapeType="1"/>
          </p:cNvSpPr>
          <p:nvPr/>
        </p:nvSpPr>
        <p:spPr bwMode="auto">
          <a:xfrm>
            <a:off x="2460625" y="2447925"/>
            <a:ext cx="0" cy="158750"/>
          </a:xfrm>
          <a:prstGeom prst="line">
            <a:avLst/>
          </a:prstGeom>
          <a:noFill/>
          <a:ln w="12700">
            <a:solidFill>
              <a:schemeClr val="tx1"/>
            </a:solidFill>
            <a:round/>
            <a:headEnd/>
            <a:tailEnd/>
          </a:ln>
          <a:effectLst/>
        </p:spPr>
        <p:txBody>
          <a:bodyPr wrap="none" anchor="ctr"/>
          <a:lstStyle/>
          <a:p>
            <a:endParaRPr lang="en-US"/>
          </a:p>
        </p:txBody>
      </p:sp>
      <p:sp>
        <p:nvSpPr>
          <p:cNvPr id="470058" name="Line 42"/>
          <p:cNvSpPr>
            <a:spLocks noChangeShapeType="1"/>
          </p:cNvSpPr>
          <p:nvPr/>
        </p:nvSpPr>
        <p:spPr bwMode="auto">
          <a:xfrm>
            <a:off x="4946650" y="1587500"/>
            <a:ext cx="357188" cy="384175"/>
          </a:xfrm>
          <a:prstGeom prst="line">
            <a:avLst/>
          </a:prstGeom>
          <a:noFill/>
          <a:ln w="12700">
            <a:solidFill>
              <a:schemeClr val="tx1"/>
            </a:solidFill>
            <a:round/>
            <a:headEnd/>
            <a:tailEnd/>
          </a:ln>
          <a:effectLst/>
        </p:spPr>
        <p:txBody>
          <a:bodyPr wrap="none" anchor="ctr"/>
          <a:lstStyle/>
          <a:p>
            <a:endParaRPr lang="en-US"/>
          </a:p>
        </p:txBody>
      </p:sp>
      <p:sp>
        <p:nvSpPr>
          <p:cNvPr id="470059" name="Line 43"/>
          <p:cNvSpPr>
            <a:spLocks noChangeShapeType="1"/>
          </p:cNvSpPr>
          <p:nvPr/>
        </p:nvSpPr>
        <p:spPr bwMode="auto">
          <a:xfrm flipH="1">
            <a:off x="5675313" y="1481138"/>
            <a:ext cx="223837" cy="133350"/>
          </a:xfrm>
          <a:prstGeom prst="line">
            <a:avLst/>
          </a:prstGeom>
          <a:noFill/>
          <a:ln w="12700">
            <a:solidFill>
              <a:schemeClr val="tx1"/>
            </a:solidFill>
            <a:round/>
            <a:headEnd/>
            <a:tailEnd/>
          </a:ln>
          <a:effectLst/>
        </p:spPr>
        <p:txBody>
          <a:bodyPr wrap="none" anchor="ctr"/>
          <a:lstStyle/>
          <a:p>
            <a:endParaRPr lang="en-US"/>
          </a:p>
        </p:txBody>
      </p:sp>
      <p:sp>
        <p:nvSpPr>
          <p:cNvPr id="470060" name="Line 44"/>
          <p:cNvSpPr>
            <a:spLocks noChangeShapeType="1"/>
          </p:cNvSpPr>
          <p:nvPr/>
        </p:nvSpPr>
        <p:spPr bwMode="auto">
          <a:xfrm>
            <a:off x="8016875" y="1600200"/>
            <a:ext cx="0" cy="173038"/>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62000" y="0"/>
            <a:ext cx="7772400" cy="914400"/>
          </a:xfrm>
        </p:spPr>
        <p:txBody>
          <a:bodyPr/>
          <a:lstStyle/>
          <a:p>
            <a:pPr eaLnBrk="1" hangingPunct="1"/>
            <a:r>
              <a:rPr lang="en-US" dirty="0" smtClean="0"/>
              <a:t>Signal Transduction Pathways</a:t>
            </a:r>
          </a:p>
        </p:txBody>
      </p:sp>
      <p:sp>
        <p:nvSpPr>
          <p:cNvPr id="68611" name="Rectangle 3"/>
          <p:cNvSpPr>
            <a:spLocks noGrp="1" noChangeArrowheads="1"/>
          </p:cNvSpPr>
          <p:nvPr>
            <p:ph type="body" idx="1"/>
          </p:nvPr>
        </p:nvSpPr>
        <p:spPr>
          <a:xfrm>
            <a:off x="304800" y="1066800"/>
            <a:ext cx="8534400" cy="5486400"/>
          </a:xfrm>
        </p:spPr>
        <p:txBody>
          <a:bodyPr>
            <a:noAutofit/>
          </a:bodyPr>
          <a:lstStyle/>
          <a:p>
            <a:pPr>
              <a:lnSpc>
                <a:spcPct val="90000"/>
              </a:lnSpc>
            </a:pPr>
            <a:r>
              <a:rPr lang="en-US" sz="2800" dirty="0" smtClean="0"/>
              <a:t>Protein Phosphorylation and </a:t>
            </a:r>
            <a:r>
              <a:rPr lang="en-US" sz="2800" dirty="0" err="1" smtClean="0"/>
              <a:t>Dephosphorylation</a:t>
            </a:r>
            <a:r>
              <a:rPr lang="en-US" sz="2800" dirty="0" smtClean="0"/>
              <a:t> (moving phosphorous) usually for energy.</a:t>
            </a:r>
          </a:p>
          <a:p>
            <a:pPr>
              <a:lnSpc>
                <a:spcPct val="90000"/>
              </a:lnSpc>
            </a:pPr>
            <a:endParaRPr lang="en-US" sz="3000" dirty="0" smtClean="0"/>
          </a:p>
          <a:p>
            <a:pPr>
              <a:lnSpc>
                <a:spcPct val="90000"/>
              </a:lnSpc>
            </a:pPr>
            <a:r>
              <a:rPr lang="en-US" sz="3000" dirty="0" smtClean="0"/>
              <a:t>Breaking down and creating molecules in a pathway until a desired product is created.(remember enzyme diagrams?)</a:t>
            </a:r>
          </a:p>
          <a:p>
            <a:pPr marL="320040" lvl="1" indent="0" eaLnBrk="1" hangingPunct="1">
              <a:lnSpc>
                <a:spcPct val="90000"/>
              </a:lnSpc>
              <a:buNone/>
            </a:pPr>
            <a:endParaRPr lang="en-US" sz="2800" dirty="0"/>
          </a:p>
          <a:p>
            <a:pPr marL="320040" lvl="1" indent="0" eaLnBrk="1" hangingPunct="1">
              <a:lnSpc>
                <a:spcPct val="90000"/>
              </a:lnSpc>
              <a:buNone/>
            </a:pPr>
            <a:r>
              <a:rPr lang="en-US" sz="2800" dirty="0" smtClean="0"/>
              <a:t>May Use…</a:t>
            </a:r>
          </a:p>
          <a:p>
            <a:pPr eaLnBrk="1" hangingPunct="1">
              <a:lnSpc>
                <a:spcPct val="90000"/>
              </a:lnSpc>
            </a:pPr>
            <a:r>
              <a:rPr lang="en-US" sz="2800" dirty="0" smtClean="0"/>
              <a:t>Second Messengers</a:t>
            </a:r>
          </a:p>
          <a:p>
            <a:pPr lvl="1" eaLnBrk="1" hangingPunct="1">
              <a:lnSpc>
                <a:spcPct val="90000"/>
              </a:lnSpc>
            </a:pPr>
            <a:r>
              <a:rPr lang="en-US" sz="2800" dirty="0" smtClean="0"/>
              <a:t>Small molecules or ions that are </a:t>
            </a:r>
            <a:r>
              <a:rPr lang="en-US" sz="2800" u="sng" dirty="0" smtClean="0"/>
              <a:t>not proteins in the pathway </a:t>
            </a:r>
            <a:r>
              <a:rPr lang="en-US" sz="2800" dirty="0" smtClean="0"/>
              <a:t>and can be triggered inside the cell once reception occurs</a:t>
            </a:r>
          </a:p>
          <a:p>
            <a:pPr lvl="1" eaLnBrk="1" hangingPunct="1">
              <a:lnSpc>
                <a:spcPct val="90000"/>
              </a:lnSpc>
            </a:pPr>
            <a:r>
              <a:rPr lang="en-US" sz="2800" dirty="0" smtClean="0"/>
              <a:t>Ex: </a:t>
            </a:r>
            <a:r>
              <a:rPr lang="en-US" sz="2800" dirty="0" err="1" smtClean="0"/>
              <a:t>cAMP</a:t>
            </a:r>
            <a:r>
              <a:rPr lang="en-US" sz="2800" dirty="0" smtClean="0"/>
              <a:t> (in the liver cells for the breakup of glycogen), Ca </a:t>
            </a:r>
            <a:r>
              <a:rPr lang="en-US" sz="2800" baseline="30000" dirty="0" smtClean="0"/>
              <a:t>2+</a:t>
            </a:r>
            <a:r>
              <a:rPr lang="en-US" sz="2800" dirty="0" smtClean="0"/>
              <a:t> (muscle cell contractions, secretion, cell division)</a:t>
            </a:r>
          </a:p>
        </p:txBody>
      </p:sp>
    </p:spTree>
    <p:extLst>
      <p:ext uri="{BB962C8B-B14F-4D97-AF65-F5344CB8AC3E}">
        <p14:creationId xmlns:p14="http://schemas.microsoft.com/office/powerpoint/2010/main" val="2060406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0757" name="Picture 21" descr="11_12cAMPSecondMessenger-U"/>
          <p:cNvPicPr>
            <a:picLocks noChangeAspect="1" noChangeArrowheads="1"/>
          </p:cNvPicPr>
          <p:nvPr/>
        </p:nvPicPr>
        <p:blipFill>
          <a:blip r:embed="rId3" cstate="print"/>
          <a:srcRect/>
          <a:stretch>
            <a:fillRect/>
          </a:stretch>
        </p:blipFill>
        <p:spPr bwMode="auto">
          <a:xfrm>
            <a:off x="4114800" y="0"/>
            <a:ext cx="5036352" cy="4908550"/>
          </a:xfrm>
          <a:prstGeom prst="rect">
            <a:avLst/>
          </a:prstGeom>
          <a:noFill/>
        </p:spPr>
      </p:pic>
      <p:sp>
        <p:nvSpPr>
          <p:cNvPr id="500739" name="Rectangle 3"/>
          <p:cNvSpPr>
            <a:spLocks noGrp="1" noChangeArrowheads="1"/>
          </p:cNvSpPr>
          <p:nvPr>
            <p:ph type="ctrTitle"/>
          </p:nvPr>
        </p:nvSpPr>
        <p:spPr bwMode="auto">
          <a:xfrm>
            <a:off x="152400" y="0"/>
            <a:ext cx="1981200" cy="304800"/>
          </a:xfrm>
          <a:noFill/>
          <a:ln w="3175">
            <a:miter lim="800000"/>
            <a:headEnd/>
            <a:tailEnd/>
          </a:ln>
        </p:spPr>
        <p:txBody>
          <a:bodyPr vert="horz" wrap="square" lIns="91440" tIns="45720" rIns="91440" bIns="45720" numCol="1" anchor="t" anchorCtr="0" compatLnSpc="1">
            <a:prstTxWarp prst="textNoShape">
              <a:avLst/>
            </a:prstTxWarp>
          </a:bodyPr>
          <a:lstStyle/>
          <a:p>
            <a:pPr algn="l"/>
            <a:r>
              <a:rPr lang="en-US" sz="1200">
                <a:latin typeface="Arial" charset="0"/>
              </a:rPr>
              <a:t>Figure 11.12</a:t>
            </a:r>
          </a:p>
        </p:txBody>
      </p:sp>
      <p:sp>
        <p:nvSpPr>
          <p:cNvPr id="500740" name="Text Box 4"/>
          <p:cNvSpPr txBox="1">
            <a:spLocks noChangeArrowheads="1"/>
          </p:cNvSpPr>
          <p:nvPr/>
        </p:nvSpPr>
        <p:spPr bwMode="auto">
          <a:xfrm>
            <a:off x="4111625" y="1500188"/>
            <a:ext cx="1060450" cy="268287"/>
          </a:xfrm>
          <a:prstGeom prst="rect">
            <a:avLst/>
          </a:prstGeom>
          <a:noFill/>
          <a:ln w="9525">
            <a:noFill/>
            <a:miter lim="800000"/>
            <a:headEnd/>
            <a:tailEnd/>
          </a:ln>
          <a:effectLst/>
        </p:spPr>
        <p:txBody>
          <a:bodyPr wrap="none" lIns="0" tIns="0" rIns="0" bIns="0"/>
          <a:lstStyle/>
          <a:p>
            <a:pPr>
              <a:lnSpc>
                <a:spcPct val="90000"/>
              </a:lnSpc>
            </a:pPr>
            <a:r>
              <a:rPr lang="en-US" sz="1800" b="1">
                <a:latin typeface="Arial" charset="0"/>
              </a:rPr>
              <a:t>G protein</a:t>
            </a:r>
          </a:p>
        </p:txBody>
      </p:sp>
      <p:sp>
        <p:nvSpPr>
          <p:cNvPr id="500746" name="Text Box 10"/>
          <p:cNvSpPr txBox="1">
            <a:spLocks noChangeArrowheads="1"/>
          </p:cNvSpPr>
          <p:nvPr/>
        </p:nvSpPr>
        <p:spPr bwMode="auto">
          <a:xfrm>
            <a:off x="5791200" y="152400"/>
            <a:ext cx="2382838" cy="876300"/>
          </a:xfrm>
          <a:prstGeom prst="rect">
            <a:avLst/>
          </a:prstGeom>
          <a:noFill/>
          <a:ln w="9525">
            <a:noFill/>
            <a:miter lim="800000"/>
            <a:headEnd/>
            <a:tailEnd/>
          </a:ln>
          <a:effectLst/>
        </p:spPr>
        <p:txBody>
          <a:bodyPr wrap="none" lIns="0" tIns="0" rIns="0" bIns="0"/>
          <a:lstStyle/>
          <a:p>
            <a:pPr>
              <a:lnSpc>
                <a:spcPct val="90000"/>
              </a:lnSpc>
            </a:pPr>
            <a:r>
              <a:rPr lang="en-US" sz="1800" b="1" dirty="0">
                <a:latin typeface="Arial" charset="0"/>
              </a:rPr>
              <a:t>First messenger</a:t>
            </a:r>
            <a:br>
              <a:rPr lang="en-US" sz="1800" b="1" dirty="0">
                <a:latin typeface="Arial" charset="0"/>
              </a:rPr>
            </a:br>
            <a:r>
              <a:rPr lang="en-US" sz="1800" b="1" dirty="0">
                <a:latin typeface="Arial" charset="0"/>
              </a:rPr>
              <a:t>(signaling molecule</a:t>
            </a:r>
            <a:br>
              <a:rPr lang="en-US" sz="1800" b="1" dirty="0">
                <a:latin typeface="Arial" charset="0"/>
              </a:rPr>
            </a:br>
            <a:r>
              <a:rPr lang="en-US" sz="1800" b="1" dirty="0">
                <a:latin typeface="Arial" charset="0"/>
              </a:rPr>
              <a:t>such as epinephrine)</a:t>
            </a:r>
          </a:p>
        </p:txBody>
      </p:sp>
      <p:sp>
        <p:nvSpPr>
          <p:cNvPr id="500747" name="Text Box 11"/>
          <p:cNvSpPr txBox="1">
            <a:spLocks noChangeArrowheads="1"/>
          </p:cNvSpPr>
          <p:nvPr/>
        </p:nvSpPr>
        <p:spPr bwMode="auto">
          <a:xfrm>
            <a:off x="1724025" y="2778125"/>
            <a:ext cx="2090738" cy="585788"/>
          </a:xfrm>
          <a:prstGeom prst="rect">
            <a:avLst/>
          </a:prstGeom>
          <a:noFill/>
          <a:ln w="9525">
            <a:noFill/>
            <a:miter lim="800000"/>
            <a:headEnd/>
            <a:tailEnd/>
          </a:ln>
          <a:effectLst/>
        </p:spPr>
        <p:txBody>
          <a:bodyPr wrap="none" lIns="0" tIns="0" rIns="0" bIns="0"/>
          <a:lstStyle/>
          <a:p>
            <a:pPr>
              <a:lnSpc>
                <a:spcPct val="90000"/>
              </a:lnSpc>
            </a:pPr>
            <a:r>
              <a:rPr lang="en-US" sz="1800" b="1">
                <a:latin typeface="Arial" charset="0"/>
              </a:rPr>
              <a:t>G protein-coupled</a:t>
            </a:r>
            <a:br>
              <a:rPr lang="en-US" sz="1800" b="1">
                <a:latin typeface="Arial" charset="0"/>
              </a:rPr>
            </a:br>
            <a:r>
              <a:rPr lang="en-US" sz="1800" b="1">
                <a:latin typeface="Arial" charset="0"/>
              </a:rPr>
              <a:t>receptor</a:t>
            </a:r>
          </a:p>
        </p:txBody>
      </p:sp>
      <p:sp>
        <p:nvSpPr>
          <p:cNvPr id="500748" name="Text Box 12"/>
          <p:cNvSpPr txBox="1">
            <a:spLocks noChangeArrowheads="1"/>
          </p:cNvSpPr>
          <p:nvPr/>
        </p:nvSpPr>
        <p:spPr bwMode="auto">
          <a:xfrm>
            <a:off x="6394450" y="1150938"/>
            <a:ext cx="966788" cy="493712"/>
          </a:xfrm>
          <a:prstGeom prst="rect">
            <a:avLst/>
          </a:prstGeom>
          <a:noFill/>
          <a:ln w="9525">
            <a:noFill/>
            <a:miter lim="800000"/>
            <a:headEnd/>
            <a:tailEnd/>
          </a:ln>
          <a:effectLst/>
        </p:spPr>
        <p:txBody>
          <a:bodyPr wrap="none" lIns="0" tIns="0" rIns="0" bIns="0"/>
          <a:lstStyle/>
          <a:p>
            <a:pPr>
              <a:lnSpc>
                <a:spcPct val="90000"/>
              </a:lnSpc>
            </a:pPr>
            <a:r>
              <a:rPr lang="en-US" sz="1800" b="1">
                <a:latin typeface="Arial" charset="0"/>
              </a:rPr>
              <a:t>Adenylyl</a:t>
            </a:r>
            <a:br>
              <a:rPr lang="en-US" sz="1800" b="1">
                <a:latin typeface="Arial" charset="0"/>
              </a:rPr>
            </a:br>
            <a:r>
              <a:rPr lang="en-US" sz="1800" b="1">
                <a:latin typeface="Arial" charset="0"/>
              </a:rPr>
              <a:t>cyclase</a:t>
            </a:r>
          </a:p>
        </p:txBody>
      </p:sp>
      <p:sp>
        <p:nvSpPr>
          <p:cNvPr id="500749" name="Text Box 13"/>
          <p:cNvSpPr txBox="1">
            <a:spLocks noChangeArrowheads="1"/>
          </p:cNvSpPr>
          <p:nvPr/>
        </p:nvSpPr>
        <p:spPr bwMode="auto">
          <a:xfrm>
            <a:off x="6096000" y="2819400"/>
            <a:ext cx="1258888" cy="520700"/>
          </a:xfrm>
          <a:prstGeom prst="rect">
            <a:avLst/>
          </a:prstGeom>
          <a:noFill/>
          <a:ln w="9525">
            <a:noFill/>
            <a:miter lim="800000"/>
            <a:headEnd/>
            <a:tailEnd/>
          </a:ln>
          <a:effectLst/>
        </p:spPr>
        <p:txBody>
          <a:bodyPr wrap="none" lIns="0" tIns="0" rIns="0" bIns="0"/>
          <a:lstStyle/>
          <a:p>
            <a:pPr>
              <a:lnSpc>
                <a:spcPct val="90000"/>
              </a:lnSpc>
            </a:pPr>
            <a:r>
              <a:rPr lang="en-US" sz="1800" b="1" dirty="0">
                <a:latin typeface="Arial" charset="0"/>
              </a:rPr>
              <a:t>Second </a:t>
            </a:r>
            <a:br>
              <a:rPr lang="en-US" sz="1800" b="1" dirty="0">
                <a:latin typeface="Arial" charset="0"/>
              </a:rPr>
            </a:br>
            <a:r>
              <a:rPr lang="en-US" sz="1800" b="1" dirty="0">
                <a:latin typeface="Arial" charset="0"/>
              </a:rPr>
              <a:t>messenger</a:t>
            </a:r>
          </a:p>
        </p:txBody>
      </p:sp>
      <p:sp>
        <p:nvSpPr>
          <p:cNvPr id="500750" name="Text Box 14"/>
          <p:cNvSpPr txBox="1">
            <a:spLocks noChangeArrowheads="1"/>
          </p:cNvSpPr>
          <p:nvPr/>
        </p:nvSpPr>
        <p:spPr bwMode="auto">
          <a:xfrm>
            <a:off x="4964113" y="6045200"/>
            <a:ext cx="2065337" cy="280988"/>
          </a:xfrm>
          <a:prstGeom prst="rect">
            <a:avLst/>
          </a:prstGeom>
          <a:noFill/>
          <a:ln w="9525">
            <a:noFill/>
            <a:miter lim="800000"/>
            <a:headEnd/>
            <a:tailEnd/>
          </a:ln>
          <a:effectLst/>
        </p:spPr>
        <p:txBody>
          <a:bodyPr wrap="none" lIns="0" tIns="0" rIns="0" bIns="0"/>
          <a:lstStyle/>
          <a:p>
            <a:pPr>
              <a:lnSpc>
                <a:spcPct val="90000"/>
              </a:lnSpc>
            </a:pPr>
            <a:r>
              <a:rPr lang="en-US" sz="1800" b="1" dirty="0" smtClean="0">
                <a:latin typeface="Arial" charset="0"/>
              </a:rPr>
              <a:t> </a:t>
            </a:r>
            <a:r>
              <a:rPr lang="en-US" sz="1800" b="1" u="sng" dirty="0" smtClean="0">
                <a:latin typeface="Arial" charset="0"/>
              </a:rPr>
              <a:t>My dog is broken.</a:t>
            </a:r>
            <a:endParaRPr lang="en-US" sz="1800" b="1" u="sng" dirty="0">
              <a:latin typeface="Arial" charset="0"/>
            </a:endParaRPr>
          </a:p>
        </p:txBody>
      </p:sp>
      <p:sp>
        <p:nvSpPr>
          <p:cNvPr id="500751" name="Text Box 15"/>
          <p:cNvSpPr txBox="1">
            <a:spLocks noChangeArrowheads="1"/>
          </p:cNvSpPr>
          <p:nvPr/>
        </p:nvSpPr>
        <p:spPr bwMode="auto">
          <a:xfrm>
            <a:off x="7772400" y="3276600"/>
            <a:ext cx="1087438" cy="506413"/>
          </a:xfrm>
          <a:prstGeom prst="rect">
            <a:avLst/>
          </a:prstGeom>
          <a:noFill/>
          <a:ln w="9525">
            <a:noFill/>
            <a:miter lim="800000"/>
            <a:headEnd/>
            <a:tailEnd/>
          </a:ln>
          <a:effectLst/>
        </p:spPr>
        <p:txBody>
          <a:bodyPr wrap="none" lIns="0" tIns="0" rIns="0" bIns="0"/>
          <a:lstStyle/>
          <a:p>
            <a:pPr algn="ctr">
              <a:lnSpc>
                <a:spcPct val="90000"/>
              </a:lnSpc>
            </a:pPr>
            <a:r>
              <a:rPr lang="en-US" sz="1800" b="1" dirty="0">
                <a:latin typeface="Arial" charset="0"/>
              </a:rPr>
              <a:t>Protein</a:t>
            </a:r>
            <a:br>
              <a:rPr lang="en-US" sz="1800" b="1" dirty="0">
                <a:latin typeface="Arial" charset="0"/>
              </a:rPr>
            </a:br>
            <a:r>
              <a:rPr lang="en-US" sz="1800" b="1" dirty="0" err="1">
                <a:latin typeface="Arial" charset="0"/>
              </a:rPr>
              <a:t>kinase</a:t>
            </a:r>
            <a:r>
              <a:rPr lang="en-US" sz="1800" b="1" dirty="0">
                <a:latin typeface="Arial" charset="0"/>
              </a:rPr>
              <a:t> A</a:t>
            </a:r>
          </a:p>
        </p:txBody>
      </p:sp>
      <p:sp>
        <p:nvSpPr>
          <p:cNvPr id="500752" name="Text Box 16"/>
          <p:cNvSpPr txBox="1">
            <a:spLocks noChangeArrowheads="1"/>
          </p:cNvSpPr>
          <p:nvPr/>
        </p:nvSpPr>
        <p:spPr bwMode="auto">
          <a:xfrm>
            <a:off x="6172200" y="1905000"/>
            <a:ext cx="492125" cy="254000"/>
          </a:xfrm>
          <a:prstGeom prst="rect">
            <a:avLst/>
          </a:prstGeom>
          <a:noFill/>
          <a:ln w="9525">
            <a:noFill/>
            <a:miter lim="800000"/>
            <a:headEnd/>
            <a:tailEnd/>
          </a:ln>
          <a:effectLst/>
        </p:spPr>
        <p:txBody>
          <a:bodyPr wrap="none" lIns="0" tIns="0" rIns="0" bIns="0"/>
          <a:lstStyle/>
          <a:p>
            <a:pPr>
              <a:lnSpc>
                <a:spcPct val="90000"/>
              </a:lnSpc>
            </a:pPr>
            <a:r>
              <a:rPr lang="en-US" sz="1800" b="1" dirty="0">
                <a:latin typeface="Arial" charset="0"/>
              </a:rPr>
              <a:t>GTP</a:t>
            </a:r>
          </a:p>
        </p:txBody>
      </p:sp>
      <p:sp>
        <p:nvSpPr>
          <p:cNvPr id="500753" name="Text Box 17"/>
          <p:cNvSpPr txBox="1">
            <a:spLocks noChangeArrowheads="1"/>
          </p:cNvSpPr>
          <p:nvPr/>
        </p:nvSpPr>
        <p:spPr bwMode="auto">
          <a:xfrm>
            <a:off x="6705600" y="2438400"/>
            <a:ext cx="492125" cy="242888"/>
          </a:xfrm>
          <a:prstGeom prst="rect">
            <a:avLst/>
          </a:prstGeom>
          <a:noFill/>
          <a:ln w="9525">
            <a:noFill/>
            <a:miter lim="800000"/>
            <a:headEnd/>
            <a:tailEnd/>
          </a:ln>
          <a:effectLst/>
        </p:spPr>
        <p:txBody>
          <a:bodyPr wrap="none" lIns="0" tIns="0" rIns="0" bIns="0"/>
          <a:lstStyle/>
          <a:p>
            <a:pPr>
              <a:lnSpc>
                <a:spcPct val="90000"/>
              </a:lnSpc>
            </a:pPr>
            <a:r>
              <a:rPr lang="en-US" sz="1800" b="1" dirty="0">
                <a:latin typeface="Arial" charset="0"/>
              </a:rPr>
              <a:t>ATP</a:t>
            </a:r>
          </a:p>
        </p:txBody>
      </p:sp>
      <p:sp>
        <p:nvSpPr>
          <p:cNvPr id="500754" name="Text Box 18"/>
          <p:cNvSpPr txBox="1">
            <a:spLocks noChangeArrowheads="1"/>
          </p:cNvSpPr>
          <p:nvPr/>
        </p:nvSpPr>
        <p:spPr bwMode="auto">
          <a:xfrm>
            <a:off x="7467600" y="2667000"/>
            <a:ext cx="688975" cy="282575"/>
          </a:xfrm>
          <a:prstGeom prst="rect">
            <a:avLst/>
          </a:prstGeom>
          <a:noFill/>
          <a:ln w="9525">
            <a:noFill/>
            <a:miter lim="800000"/>
            <a:headEnd/>
            <a:tailEnd/>
          </a:ln>
          <a:effectLst/>
        </p:spPr>
        <p:txBody>
          <a:bodyPr wrap="none" lIns="0" tIns="0" rIns="0" bIns="0"/>
          <a:lstStyle/>
          <a:p>
            <a:pPr>
              <a:lnSpc>
                <a:spcPct val="90000"/>
              </a:lnSpc>
            </a:pPr>
            <a:r>
              <a:rPr lang="en-US" sz="1800" b="1" dirty="0" err="1">
                <a:latin typeface="Arial" charset="0"/>
              </a:rPr>
              <a:t>cAMP</a:t>
            </a:r>
            <a:endParaRPr lang="en-US" sz="1800" b="1" dirty="0">
              <a:latin typeface="Arial" charset="0"/>
            </a:endParaRPr>
          </a:p>
        </p:txBody>
      </p:sp>
      <p:sp>
        <p:nvSpPr>
          <p:cNvPr id="500755" name="Line 19"/>
          <p:cNvSpPr>
            <a:spLocks noChangeShapeType="1"/>
          </p:cNvSpPr>
          <p:nvPr/>
        </p:nvSpPr>
        <p:spPr bwMode="auto">
          <a:xfrm flipH="1">
            <a:off x="5410200" y="457200"/>
            <a:ext cx="225425" cy="357188"/>
          </a:xfrm>
          <a:prstGeom prst="line">
            <a:avLst/>
          </a:prstGeom>
          <a:noFill/>
          <a:ln w="12700">
            <a:solidFill>
              <a:schemeClr val="tx1"/>
            </a:solidFill>
            <a:round/>
            <a:headEnd/>
            <a:tailEnd/>
          </a:ln>
          <a:effectLst/>
        </p:spPr>
        <p:txBody>
          <a:bodyPr wrap="none" anchor="ctr"/>
          <a:lstStyle/>
          <a:p>
            <a:endParaRPr lang="en-US"/>
          </a:p>
        </p:txBody>
      </p:sp>
      <p:sp>
        <p:nvSpPr>
          <p:cNvPr id="500756" name="Line 20"/>
          <p:cNvSpPr>
            <a:spLocks noChangeShapeType="1"/>
          </p:cNvSpPr>
          <p:nvPr/>
        </p:nvSpPr>
        <p:spPr bwMode="auto">
          <a:xfrm>
            <a:off x="4603750" y="1746250"/>
            <a:ext cx="0" cy="476250"/>
          </a:xfrm>
          <a:prstGeom prst="line">
            <a:avLst/>
          </a:prstGeom>
          <a:noFill/>
          <a:ln w="12700">
            <a:solidFill>
              <a:schemeClr val="tx1"/>
            </a:solidFill>
            <a:round/>
            <a:headEnd/>
            <a:tailEnd/>
          </a:ln>
          <a:effectLst/>
        </p:spPr>
        <p:txBody>
          <a:bodyPr wrap="none" anchor="ctr"/>
          <a:lstStyle/>
          <a:p>
            <a:endParaRPr lang="en-US"/>
          </a:p>
        </p:txBody>
      </p:sp>
      <p:pic>
        <p:nvPicPr>
          <p:cNvPr id="1026" name="Picture 2"/>
          <p:cNvPicPr>
            <a:picLocks noChangeAspect="1" noChangeArrowheads="1"/>
          </p:cNvPicPr>
          <p:nvPr/>
        </p:nvPicPr>
        <p:blipFill>
          <a:blip r:embed="rId4" cstate="print"/>
          <a:srcRect/>
          <a:stretch>
            <a:fillRect/>
          </a:stretch>
        </p:blipFill>
        <p:spPr bwMode="auto">
          <a:xfrm>
            <a:off x="0" y="685800"/>
            <a:ext cx="4138862" cy="3810000"/>
          </a:xfrm>
          <a:prstGeom prst="rect">
            <a:avLst/>
          </a:prstGeom>
          <a:noFill/>
          <a:ln w="9525">
            <a:noFill/>
            <a:miter lim="800000"/>
            <a:headEnd/>
            <a:tailEnd/>
          </a:ln>
        </p:spPr>
      </p:pic>
      <p:sp>
        <p:nvSpPr>
          <p:cNvPr id="17" name="TextBox 16"/>
          <p:cNvSpPr txBox="1"/>
          <p:nvPr/>
        </p:nvSpPr>
        <p:spPr>
          <a:xfrm>
            <a:off x="6781800" y="4343400"/>
            <a:ext cx="1752600" cy="369332"/>
          </a:xfrm>
          <a:prstGeom prst="rect">
            <a:avLst/>
          </a:prstGeom>
          <a:noFill/>
        </p:spPr>
        <p:txBody>
          <a:bodyPr wrap="square" rtlCol="0">
            <a:spAutoFit/>
          </a:bodyPr>
          <a:lstStyle/>
          <a:p>
            <a:r>
              <a:rPr lang="en-US" dirty="0" smtClean="0"/>
              <a:t>Cellular response</a:t>
            </a:r>
            <a:endParaRPr lang="en-US" dirty="0"/>
          </a:p>
        </p:txBody>
      </p:sp>
    </p:spTree>
    <p:extLst>
      <p:ext uri="{BB962C8B-B14F-4D97-AF65-F5344CB8AC3E}">
        <p14:creationId xmlns:p14="http://schemas.microsoft.com/office/powerpoint/2010/main" val="1786894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Signal Problems</a:t>
            </a:r>
            <a:endParaRPr lang="en-US" dirty="0"/>
          </a:p>
        </p:txBody>
      </p:sp>
      <p:sp>
        <p:nvSpPr>
          <p:cNvPr id="3" name="Content Placeholder 2"/>
          <p:cNvSpPr>
            <a:spLocks noGrp="1"/>
          </p:cNvSpPr>
          <p:nvPr>
            <p:ph sz="quarter" idx="1"/>
          </p:nvPr>
        </p:nvSpPr>
        <p:spPr>
          <a:xfrm>
            <a:off x="152400" y="1447800"/>
            <a:ext cx="8763000" cy="4572000"/>
          </a:xfrm>
        </p:spPr>
        <p:txBody>
          <a:bodyPr/>
          <a:lstStyle/>
          <a:p>
            <a:r>
              <a:rPr lang="en-US" sz="3200" dirty="0" smtClean="0"/>
              <a:t>If signal reception or transduction is blocked or defective:</a:t>
            </a:r>
          </a:p>
          <a:p>
            <a:pPr lvl="1"/>
            <a:r>
              <a:rPr lang="en-US" sz="3000" dirty="0" smtClean="0"/>
              <a:t>Diseases can result</a:t>
            </a:r>
          </a:p>
          <a:p>
            <a:pPr lvl="2"/>
            <a:r>
              <a:rPr lang="en-US" sz="2800" dirty="0" smtClean="0"/>
              <a:t>Diabetes, heart disease, autoimmune diseases, cancer</a:t>
            </a:r>
          </a:p>
          <a:p>
            <a:pPr lvl="1"/>
            <a:r>
              <a:rPr lang="en-US" sz="3000" dirty="0" smtClean="0"/>
              <a:t>Drugs, toxins, poisons, pesticides, UV radiation c</a:t>
            </a:r>
            <a:r>
              <a:rPr lang="en-US" sz="3200" dirty="0" smtClean="0"/>
              <a:t>an alter signal reception and/or transduction</a:t>
            </a:r>
          </a:p>
          <a:p>
            <a:pPr lvl="2"/>
            <a:r>
              <a:rPr lang="en-US" sz="2800" dirty="0" smtClean="0"/>
              <a:t>Ex: anesthetics, antihistamines, venomous snake bites, illicit drugs </a:t>
            </a:r>
          </a:p>
          <a:p>
            <a:endParaRPr lang="en-US" dirty="0"/>
          </a:p>
        </p:txBody>
      </p:sp>
    </p:spTree>
    <p:extLst>
      <p:ext uri="{BB962C8B-B14F-4D97-AF65-F5344CB8AC3E}">
        <p14:creationId xmlns:p14="http://schemas.microsoft.com/office/powerpoint/2010/main" val="3085432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Cell Signaling Activity- 25 pts.  </a:t>
            </a:r>
            <a:br>
              <a:rPr lang="en-US" dirty="0" smtClean="0"/>
            </a:br>
            <a:r>
              <a:rPr lang="en-US" dirty="0" smtClean="0"/>
              <a:t> </a:t>
            </a:r>
            <a:endParaRPr lang="en-US" dirty="0"/>
          </a:p>
        </p:txBody>
      </p:sp>
      <p:sp>
        <p:nvSpPr>
          <p:cNvPr id="3" name="Content Placeholder 2"/>
          <p:cNvSpPr>
            <a:spLocks noGrp="1"/>
          </p:cNvSpPr>
          <p:nvPr>
            <p:ph sz="quarter" idx="1"/>
          </p:nvPr>
        </p:nvSpPr>
        <p:spPr>
          <a:xfrm>
            <a:off x="0" y="1447800"/>
            <a:ext cx="9144000" cy="4572000"/>
          </a:xfrm>
        </p:spPr>
        <p:txBody>
          <a:bodyPr>
            <a:normAutofit fontScale="85000" lnSpcReduction="20000"/>
          </a:bodyPr>
          <a:lstStyle/>
          <a:p>
            <a:r>
              <a:rPr lang="en-US" dirty="0" smtClean="0"/>
              <a:t>Each person selects one activity to complete:</a:t>
            </a:r>
          </a:p>
          <a:p>
            <a:pPr lvl="1"/>
            <a:r>
              <a:rPr lang="en-US" dirty="0" smtClean="0"/>
              <a:t>Create a comic strip demonstrating either cell-to-cell contact OR an example of distance signaling.  Comic must be informational.  </a:t>
            </a:r>
          </a:p>
          <a:p>
            <a:pPr lvl="1"/>
            <a:endParaRPr lang="en-US" dirty="0" smtClean="0"/>
          </a:p>
          <a:p>
            <a:pPr lvl="1"/>
            <a:r>
              <a:rPr lang="en-US" dirty="0" smtClean="0"/>
              <a:t>Writing!  Write about a time when one action triggered a chain of events.  Describe the stimulus and the events that followed.   Be specific.   What was the ultimate outcome?  Diagram the story using pictures to show each event.  Relate each section of your story to the 3 stages of cell signaling. </a:t>
            </a:r>
          </a:p>
          <a:p>
            <a:pPr lvl="1"/>
            <a:endParaRPr lang="en-US" dirty="0" smtClean="0"/>
          </a:p>
          <a:p>
            <a:pPr lvl="1"/>
            <a:r>
              <a:rPr lang="en-US" dirty="0" smtClean="0"/>
              <a:t> Create a “how to” poster for an endocrine hormone such as adrenaline that is new to the system.  This poster should describe the function, pathway and response for your selected hormone.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457200"/>
          </a:xfrm>
        </p:spPr>
        <p:txBody>
          <a:bodyPr>
            <a:normAutofit fontScale="90000"/>
          </a:bodyPr>
          <a:lstStyle/>
          <a:p>
            <a:pPr algn="ctr"/>
            <a:r>
              <a:rPr lang="en-US" sz="3100" b="1" dirty="0" smtClean="0"/>
              <a:t>Cell Communication Articles:  </a:t>
            </a:r>
            <a:br>
              <a:rPr lang="en-US" sz="3100" b="1" dirty="0" smtClean="0"/>
            </a:br>
            <a:r>
              <a:rPr lang="en-US" sz="3100" b="1" dirty="0" smtClean="0"/>
              <a:t>Read like a detective/ Interactions</a:t>
            </a:r>
            <a:endParaRPr lang="en-US" sz="3100" b="1" dirty="0"/>
          </a:p>
        </p:txBody>
      </p:sp>
      <p:sp>
        <p:nvSpPr>
          <p:cNvPr id="3" name="Content Placeholder 2"/>
          <p:cNvSpPr>
            <a:spLocks noGrp="1"/>
          </p:cNvSpPr>
          <p:nvPr>
            <p:ph sz="quarter" idx="1"/>
          </p:nvPr>
        </p:nvSpPr>
        <p:spPr>
          <a:xfrm>
            <a:off x="0" y="1143000"/>
            <a:ext cx="9144000" cy="5867400"/>
          </a:xfrm>
        </p:spPr>
        <p:txBody>
          <a:bodyPr>
            <a:noAutofit/>
          </a:bodyPr>
          <a:lstStyle/>
          <a:p>
            <a:pPr marL="0" indent="0" algn="ctr">
              <a:buNone/>
            </a:pPr>
            <a:r>
              <a:rPr lang="en-US" sz="2500" b="1" dirty="0" smtClean="0"/>
              <a:t>Highlight </a:t>
            </a:r>
            <a:r>
              <a:rPr lang="en-US" sz="2500" b="1" dirty="0"/>
              <a:t>information </a:t>
            </a:r>
            <a:r>
              <a:rPr lang="en-US" sz="2500" b="1" dirty="0" smtClean="0"/>
              <a:t>on your </a:t>
            </a:r>
            <a:r>
              <a:rPr lang="en-US" sz="2500" b="1" dirty="0"/>
              <a:t>articles that could be used to write a FULL answer the questions </a:t>
            </a:r>
            <a:r>
              <a:rPr lang="en-US" sz="2500" b="1" dirty="0" smtClean="0"/>
              <a:t>below.   </a:t>
            </a:r>
            <a:endParaRPr lang="en-US" sz="2500" b="1" dirty="0"/>
          </a:p>
          <a:p>
            <a:pPr algn="ctr"/>
            <a:endParaRPr lang="en-US" sz="2500" dirty="0" smtClean="0"/>
          </a:p>
          <a:p>
            <a:pPr algn="ctr"/>
            <a:r>
              <a:rPr lang="en-US" sz="2500" dirty="0" smtClean="0"/>
              <a:t>“What is Biofilm?”</a:t>
            </a:r>
          </a:p>
          <a:p>
            <a:pPr algn="ctr"/>
            <a:r>
              <a:rPr lang="en-US" sz="2500" b="1" dirty="0" smtClean="0"/>
              <a:t>Question:  Why is it difficult to treat periodontal disease with</a:t>
            </a:r>
          </a:p>
          <a:p>
            <a:pPr algn="ctr">
              <a:buNone/>
            </a:pPr>
            <a:r>
              <a:rPr lang="en-US" sz="2500" b="1" dirty="0" smtClean="0"/>
              <a:t>antibiotics?  How could scientists adjust antibiotics to more completely address the problem? </a:t>
            </a:r>
          </a:p>
          <a:p>
            <a:pPr algn="ctr">
              <a:buNone/>
            </a:pPr>
            <a:endParaRPr lang="en-US" sz="2500" b="1" dirty="0" smtClean="0"/>
          </a:p>
          <a:p>
            <a:pPr algn="ctr"/>
            <a:r>
              <a:rPr lang="en-US" sz="2500" dirty="0" smtClean="0"/>
              <a:t>“How can adrenaline help you lift a 3,500-pound car?”</a:t>
            </a:r>
          </a:p>
          <a:p>
            <a:pPr algn="ctr"/>
            <a:r>
              <a:rPr lang="en-US" sz="2500" b="1" dirty="0" smtClean="0"/>
              <a:t>Question:  How has adrenaline production helped </a:t>
            </a:r>
            <a:r>
              <a:rPr lang="en-US" sz="2500" b="1" u="sng" dirty="0" err="1" smtClean="0"/>
              <a:t>multicellular</a:t>
            </a:r>
            <a:r>
              <a:rPr lang="en-US" sz="2500" b="1" u="sng" dirty="0" smtClean="0"/>
              <a:t> </a:t>
            </a:r>
            <a:r>
              <a:rPr lang="en-US" sz="2500" b="1" dirty="0" smtClean="0"/>
              <a:t>organisms survive?</a:t>
            </a:r>
          </a:p>
          <a:p>
            <a:pPr algn="ctr"/>
            <a:endParaRPr lang="en-US" sz="2500" dirty="0" smtClean="0"/>
          </a:p>
          <a:p>
            <a:pPr algn="ctr">
              <a:buNone/>
            </a:pPr>
            <a:r>
              <a:rPr lang="en-US" sz="2500" dirty="0" smtClean="0"/>
              <a:t> 10 minutes</a:t>
            </a:r>
          </a:p>
        </p:txBody>
      </p:sp>
    </p:spTree>
    <p:extLst>
      <p:ext uri="{BB962C8B-B14F-4D97-AF65-F5344CB8AC3E}">
        <p14:creationId xmlns:p14="http://schemas.microsoft.com/office/powerpoint/2010/main" val="1953013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400"/>
            <a:ext cx="9067800" cy="6705600"/>
          </a:xfrm>
        </p:spPr>
        <p:txBody>
          <a:bodyPr>
            <a:normAutofit fontScale="85000" lnSpcReduction="20000"/>
          </a:bodyPr>
          <a:lstStyle/>
          <a:p>
            <a:pPr algn="ctr">
              <a:buNone/>
            </a:pPr>
            <a:r>
              <a:rPr lang="en-US" sz="3200" b="1" dirty="0" smtClean="0"/>
              <a:t> </a:t>
            </a:r>
            <a:r>
              <a:rPr lang="en-US" sz="3200" b="1" dirty="0"/>
              <a:t>AS A TABLE discuss the questions and your highlights.  </a:t>
            </a:r>
            <a:endParaRPr lang="en-US" sz="3200" b="1" dirty="0" smtClean="0"/>
          </a:p>
          <a:p>
            <a:pPr algn="ctr">
              <a:buNone/>
            </a:pPr>
            <a:endParaRPr lang="en-US" sz="3200" b="1" dirty="0" smtClean="0"/>
          </a:p>
          <a:p>
            <a:pPr algn="ctr">
              <a:buNone/>
            </a:pPr>
            <a:r>
              <a:rPr lang="en-US" sz="3200" b="1" dirty="0" smtClean="0"/>
              <a:t>Write </a:t>
            </a:r>
            <a:r>
              <a:rPr lang="en-US" sz="3200" b="1" dirty="0"/>
              <a:t>a group answer to both questions using the evidence from the articles, notes and your reasoning.  </a:t>
            </a:r>
          </a:p>
          <a:p>
            <a:pPr algn="ctr">
              <a:buNone/>
            </a:pPr>
            <a:endParaRPr lang="en-US" sz="3200" b="1" dirty="0" smtClean="0"/>
          </a:p>
          <a:p>
            <a:pPr algn="ctr">
              <a:buNone/>
            </a:pPr>
            <a:r>
              <a:rPr lang="en-US" sz="3200" b="1" dirty="0" smtClean="0"/>
              <a:t>Put </a:t>
            </a:r>
            <a:r>
              <a:rPr lang="en-US" sz="3200" b="1" dirty="0"/>
              <a:t>all names on the sheet, staple to the articles, turn in!</a:t>
            </a:r>
          </a:p>
          <a:p>
            <a:endParaRPr lang="en-US" sz="2400" dirty="0"/>
          </a:p>
          <a:p>
            <a:pPr algn="ctr"/>
            <a:r>
              <a:rPr lang="en-US" sz="3100" dirty="0" smtClean="0"/>
              <a:t>“</a:t>
            </a:r>
            <a:r>
              <a:rPr lang="en-US" sz="3100" dirty="0"/>
              <a:t>What is Biofilm?”</a:t>
            </a:r>
          </a:p>
          <a:p>
            <a:pPr algn="ctr"/>
            <a:r>
              <a:rPr lang="en-US" sz="3100" b="1" dirty="0"/>
              <a:t>Question:  Why is it difficult to treat periodontal disease with</a:t>
            </a:r>
          </a:p>
          <a:p>
            <a:pPr algn="ctr">
              <a:buNone/>
            </a:pPr>
            <a:r>
              <a:rPr lang="en-US" sz="3100" b="1" dirty="0"/>
              <a:t>antibiotics?  How could scientists adjust antibiotics to more completely address the problem? </a:t>
            </a:r>
          </a:p>
          <a:p>
            <a:pPr algn="ctr">
              <a:buNone/>
            </a:pPr>
            <a:endParaRPr lang="en-US" sz="3100" b="1" dirty="0"/>
          </a:p>
          <a:p>
            <a:pPr algn="ctr"/>
            <a:r>
              <a:rPr lang="en-US" sz="3100" dirty="0"/>
              <a:t>“How can adrenaline help you lift a 3,500-pound car?”</a:t>
            </a:r>
          </a:p>
          <a:p>
            <a:pPr algn="ctr"/>
            <a:r>
              <a:rPr lang="en-US" sz="3100" b="1" dirty="0"/>
              <a:t>Question:  How has adrenaline production helped </a:t>
            </a:r>
            <a:r>
              <a:rPr lang="en-US" sz="3100" b="1" u="sng" dirty="0"/>
              <a:t>multicellular </a:t>
            </a:r>
            <a:r>
              <a:rPr lang="en-US" sz="3100" b="1" dirty="0"/>
              <a:t>organisms survive?</a:t>
            </a:r>
          </a:p>
          <a:p>
            <a:pPr algn="ctr"/>
            <a:endParaRPr lang="en-US" sz="2800" dirty="0"/>
          </a:p>
          <a:p>
            <a:pPr algn="ctr">
              <a:buNone/>
            </a:pPr>
            <a:r>
              <a:rPr lang="en-US" sz="2800" b="1" dirty="0"/>
              <a:t> </a:t>
            </a:r>
            <a:r>
              <a:rPr lang="en-US" sz="2800" b="1" dirty="0" smtClean="0"/>
              <a:t>10 minutes</a:t>
            </a:r>
            <a:endParaRPr lang="en-US" sz="2800" b="1" dirty="0"/>
          </a:p>
        </p:txBody>
      </p:sp>
    </p:spTree>
    <p:extLst>
      <p:ext uri="{BB962C8B-B14F-4D97-AF65-F5344CB8AC3E}">
        <p14:creationId xmlns:p14="http://schemas.microsoft.com/office/powerpoint/2010/main" val="1104592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Multicellular</a:t>
            </a:r>
            <a:r>
              <a:rPr lang="en-US" dirty="0" smtClean="0"/>
              <a:t> Organisms</a:t>
            </a:r>
            <a:endParaRPr lang="en-US" dirty="0"/>
          </a:p>
        </p:txBody>
      </p:sp>
      <p:sp>
        <p:nvSpPr>
          <p:cNvPr id="3" name="Content Placeholder 2"/>
          <p:cNvSpPr>
            <a:spLocks noGrp="1"/>
          </p:cNvSpPr>
          <p:nvPr>
            <p:ph sz="quarter" idx="1"/>
          </p:nvPr>
        </p:nvSpPr>
        <p:spPr>
          <a:xfrm>
            <a:off x="152400" y="1447800"/>
            <a:ext cx="8534400" cy="5181600"/>
          </a:xfrm>
        </p:spPr>
        <p:txBody>
          <a:bodyPr>
            <a:normAutofit fontScale="92500" lnSpcReduction="10000"/>
          </a:bodyPr>
          <a:lstStyle/>
          <a:p>
            <a:pPr>
              <a:lnSpc>
                <a:spcPct val="90000"/>
              </a:lnSpc>
            </a:pPr>
            <a:r>
              <a:rPr lang="en-US" sz="2800" dirty="0" smtClean="0"/>
              <a:t>Coordinate activities of individual cells to support function of organism as a whole</a:t>
            </a:r>
          </a:p>
          <a:p>
            <a:pPr lvl="1">
              <a:lnSpc>
                <a:spcPct val="90000"/>
              </a:lnSpc>
            </a:pPr>
            <a:r>
              <a:rPr lang="en-US" dirty="0" smtClean="0"/>
              <a:t>Ex: Epinephrine (adrenaline) stimulation of glycogen breakdown in animals</a:t>
            </a:r>
          </a:p>
          <a:p>
            <a:pPr lvl="2">
              <a:lnSpc>
                <a:spcPct val="90000"/>
              </a:lnSpc>
            </a:pPr>
            <a:r>
              <a:rPr lang="en-US" dirty="0" smtClean="0"/>
              <a:t>Epinephrine activates an enzyme for glycogen breakdown by contact with the cells</a:t>
            </a:r>
          </a:p>
          <a:p>
            <a:pPr lvl="2">
              <a:lnSpc>
                <a:spcPct val="90000"/>
              </a:lnSpc>
            </a:pPr>
            <a:r>
              <a:rPr lang="en-US" dirty="0" smtClean="0"/>
              <a:t>Provides immediate energy for cells</a:t>
            </a:r>
          </a:p>
          <a:p>
            <a:pPr lvl="2">
              <a:lnSpc>
                <a:spcPct val="90000"/>
              </a:lnSpc>
            </a:pPr>
            <a:r>
              <a:rPr lang="en-US" dirty="0" smtClean="0"/>
              <a:t>Allows for “fight or flight” response to take place</a:t>
            </a:r>
          </a:p>
          <a:p>
            <a:pPr>
              <a:lnSpc>
                <a:spcPct val="90000"/>
              </a:lnSpc>
            </a:pPr>
            <a:r>
              <a:rPr lang="en-US" sz="2800" dirty="0" smtClean="0"/>
              <a:t>Cells communicate by </a:t>
            </a:r>
            <a:r>
              <a:rPr lang="en-US" sz="2800" u="sng" dirty="0" smtClean="0"/>
              <a:t>cell-to-cell </a:t>
            </a:r>
            <a:r>
              <a:rPr lang="en-US" sz="2800" dirty="0" smtClean="0"/>
              <a:t>contact</a:t>
            </a:r>
          </a:p>
          <a:p>
            <a:pPr lvl="1">
              <a:lnSpc>
                <a:spcPct val="90000"/>
              </a:lnSpc>
            </a:pPr>
            <a:r>
              <a:rPr lang="en-US" dirty="0" err="1" smtClean="0"/>
              <a:t>Plasmodesmata</a:t>
            </a:r>
            <a:r>
              <a:rPr lang="en-US" dirty="0" smtClean="0"/>
              <a:t> of plant cells, gap junctions, surface of immunity cells</a:t>
            </a:r>
          </a:p>
          <a:p>
            <a:pPr>
              <a:lnSpc>
                <a:spcPct val="90000"/>
              </a:lnSpc>
            </a:pPr>
            <a:r>
              <a:rPr lang="en-US" sz="2800" dirty="0" smtClean="0"/>
              <a:t>Have also evolved the ability to do </a:t>
            </a:r>
            <a:r>
              <a:rPr lang="en-US" sz="2800" u="sng" dirty="0" smtClean="0"/>
              <a:t>distance signaling</a:t>
            </a:r>
          </a:p>
          <a:p>
            <a:pPr lvl="1">
              <a:lnSpc>
                <a:spcPct val="90000"/>
              </a:lnSpc>
            </a:pPr>
            <a:r>
              <a:rPr lang="en-US" dirty="0" smtClean="0"/>
              <a:t>Endocrine system, Nerve synapse, Cell secretions</a:t>
            </a:r>
          </a:p>
          <a:p>
            <a:pPr lvl="2">
              <a:lnSpc>
                <a:spcPct val="90000"/>
              </a:lnSpc>
            </a:pPr>
            <a:r>
              <a:rPr lang="en-US" dirty="0" smtClean="0"/>
              <a:t>Ex: Insulin, HGH, Thyroid hormone, testosterone and estrogen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9556" name="Picture 20" descr="11_04DirectContact-U"/>
          <p:cNvPicPr>
            <a:picLocks noChangeAspect="1" noChangeArrowheads="1"/>
          </p:cNvPicPr>
          <p:nvPr/>
        </p:nvPicPr>
        <p:blipFill>
          <a:blip r:embed="rId3" cstate="print"/>
          <a:srcRect/>
          <a:stretch>
            <a:fillRect/>
          </a:stretch>
        </p:blipFill>
        <p:spPr bwMode="auto">
          <a:xfrm>
            <a:off x="1309688" y="136525"/>
            <a:ext cx="6524625" cy="6584950"/>
          </a:xfrm>
          <a:prstGeom prst="rect">
            <a:avLst/>
          </a:prstGeom>
          <a:noFill/>
        </p:spPr>
      </p:pic>
      <p:sp>
        <p:nvSpPr>
          <p:cNvPr id="449539" name="Rectangle 3"/>
          <p:cNvSpPr>
            <a:spLocks noGrp="1" noChangeArrowheads="1"/>
          </p:cNvSpPr>
          <p:nvPr>
            <p:ph type="ctrTitle"/>
          </p:nvPr>
        </p:nvSpPr>
        <p:spPr bwMode="auto">
          <a:xfrm>
            <a:off x="152400" y="0"/>
            <a:ext cx="1981200" cy="304800"/>
          </a:xfrm>
          <a:noFill/>
          <a:ln w="3175">
            <a:miter lim="800000"/>
            <a:headEnd/>
            <a:tailEnd/>
          </a:ln>
        </p:spPr>
        <p:txBody>
          <a:bodyPr vert="horz" wrap="square" lIns="91440" tIns="45720" rIns="91440" bIns="45720" numCol="1" anchor="t" anchorCtr="0" compatLnSpc="1">
            <a:prstTxWarp prst="textNoShape">
              <a:avLst/>
            </a:prstTxWarp>
          </a:bodyPr>
          <a:lstStyle/>
          <a:p>
            <a:pPr algn="l"/>
            <a:r>
              <a:rPr lang="en-US" sz="1200">
                <a:latin typeface="Arial" charset="0"/>
              </a:rPr>
              <a:t>Figure 11.4</a:t>
            </a:r>
          </a:p>
        </p:txBody>
      </p:sp>
      <p:sp>
        <p:nvSpPr>
          <p:cNvPr id="449540" name="Text Box 4"/>
          <p:cNvSpPr txBox="1">
            <a:spLocks noChangeArrowheads="1"/>
          </p:cNvSpPr>
          <p:nvPr/>
        </p:nvSpPr>
        <p:spPr bwMode="auto">
          <a:xfrm>
            <a:off x="3527425" y="133350"/>
            <a:ext cx="2444750" cy="336550"/>
          </a:xfrm>
          <a:prstGeom prst="rect">
            <a:avLst/>
          </a:prstGeom>
          <a:noFill/>
          <a:ln w="9525">
            <a:noFill/>
            <a:miter lim="800000"/>
            <a:headEnd/>
            <a:tailEnd/>
          </a:ln>
          <a:effectLst/>
        </p:spPr>
        <p:txBody>
          <a:bodyPr wrap="none" lIns="0" tIns="0" rIns="0" bIns="0"/>
          <a:lstStyle/>
          <a:p>
            <a:r>
              <a:rPr lang="en-US" sz="1800" b="1">
                <a:latin typeface="Arial" charset="0"/>
              </a:rPr>
              <a:t>Plasma membranes</a:t>
            </a:r>
          </a:p>
        </p:txBody>
      </p:sp>
      <p:sp>
        <p:nvSpPr>
          <p:cNvPr id="449550" name="Text Box 14"/>
          <p:cNvSpPr txBox="1">
            <a:spLocks noChangeArrowheads="1"/>
          </p:cNvSpPr>
          <p:nvPr/>
        </p:nvSpPr>
        <p:spPr bwMode="auto">
          <a:xfrm>
            <a:off x="1893888" y="2403475"/>
            <a:ext cx="2338387" cy="560388"/>
          </a:xfrm>
          <a:prstGeom prst="rect">
            <a:avLst/>
          </a:prstGeom>
          <a:noFill/>
          <a:ln w="9525">
            <a:noFill/>
            <a:miter lim="800000"/>
            <a:headEnd/>
            <a:tailEnd/>
          </a:ln>
          <a:effectLst/>
        </p:spPr>
        <p:txBody>
          <a:bodyPr wrap="none" lIns="0" tIns="0" rIns="0" bIns="0"/>
          <a:lstStyle/>
          <a:p>
            <a:pPr algn="ctr"/>
            <a:r>
              <a:rPr lang="en-US" sz="1800" b="1">
                <a:latin typeface="Arial" charset="0"/>
              </a:rPr>
              <a:t>Gap junctions</a:t>
            </a:r>
            <a:br>
              <a:rPr lang="en-US" sz="1800" b="1">
                <a:latin typeface="Arial" charset="0"/>
              </a:rPr>
            </a:br>
            <a:r>
              <a:rPr lang="en-US" sz="1800" b="1">
                <a:latin typeface="Arial" charset="0"/>
              </a:rPr>
              <a:t>between animal cells</a:t>
            </a:r>
          </a:p>
        </p:txBody>
      </p:sp>
      <p:sp>
        <p:nvSpPr>
          <p:cNvPr id="449551" name="Text Box 15"/>
          <p:cNvSpPr txBox="1">
            <a:spLocks noChangeArrowheads="1"/>
          </p:cNvSpPr>
          <p:nvPr/>
        </p:nvSpPr>
        <p:spPr bwMode="auto">
          <a:xfrm>
            <a:off x="5156200" y="2409825"/>
            <a:ext cx="2338388" cy="560388"/>
          </a:xfrm>
          <a:prstGeom prst="rect">
            <a:avLst/>
          </a:prstGeom>
          <a:noFill/>
          <a:ln w="9525">
            <a:noFill/>
            <a:miter lim="800000"/>
            <a:headEnd/>
            <a:tailEnd/>
          </a:ln>
          <a:effectLst/>
        </p:spPr>
        <p:txBody>
          <a:bodyPr wrap="none" lIns="0" tIns="0" rIns="0" bIns="0"/>
          <a:lstStyle/>
          <a:p>
            <a:pPr algn="ctr"/>
            <a:r>
              <a:rPr lang="en-US" sz="1800" b="1">
                <a:latin typeface="Arial" charset="0"/>
              </a:rPr>
              <a:t>Plasmodesmata</a:t>
            </a:r>
            <a:br>
              <a:rPr lang="en-US" sz="1800" b="1">
                <a:latin typeface="Arial" charset="0"/>
              </a:rPr>
            </a:br>
            <a:r>
              <a:rPr lang="en-US" sz="1800" b="1">
                <a:latin typeface="Arial" charset="0"/>
              </a:rPr>
              <a:t>between plant cells</a:t>
            </a:r>
          </a:p>
        </p:txBody>
      </p:sp>
      <p:sp>
        <p:nvSpPr>
          <p:cNvPr id="449552" name="Text Box 16"/>
          <p:cNvSpPr txBox="1">
            <a:spLocks noChangeArrowheads="1"/>
          </p:cNvSpPr>
          <p:nvPr/>
        </p:nvSpPr>
        <p:spPr bwMode="auto">
          <a:xfrm>
            <a:off x="1357313" y="3140075"/>
            <a:ext cx="1889125" cy="282575"/>
          </a:xfrm>
          <a:prstGeom prst="rect">
            <a:avLst/>
          </a:prstGeom>
          <a:noFill/>
          <a:ln w="9525">
            <a:noFill/>
            <a:miter lim="800000"/>
            <a:headEnd/>
            <a:tailEnd/>
          </a:ln>
          <a:effectLst/>
        </p:spPr>
        <p:txBody>
          <a:bodyPr wrap="none" lIns="0" tIns="0" rIns="0" bIns="0"/>
          <a:lstStyle/>
          <a:p>
            <a:r>
              <a:rPr lang="en-US" sz="1800" b="1">
                <a:latin typeface="Arial" charset="0"/>
              </a:rPr>
              <a:t>(a) Cell junctions</a:t>
            </a:r>
          </a:p>
        </p:txBody>
      </p:sp>
      <p:sp>
        <p:nvSpPr>
          <p:cNvPr id="449553" name="Text Box 17"/>
          <p:cNvSpPr txBox="1">
            <a:spLocks noChangeArrowheads="1"/>
          </p:cNvSpPr>
          <p:nvPr/>
        </p:nvSpPr>
        <p:spPr bwMode="auto">
          <a:xfrm>
            <a:off x="1363663" y="6269038"/>
            <a:ext cx="2603500" cy="309562"/>
          </a:xfrm>
          <a:prstGeom prst="rect">
            <a:avLst/>
          </a:prstGeom>
          <a:noFill/>
          <a:ln w="9525">
            <a:noFill/>
            <a:miter lim="800000"/>
            <a:headEnd/>
            <a:tailEnd/>
          </a:ln>
          <a:effectLst/>
        </p:spPr>
        <p:txBody>
          <a:bodyPr wrap="none" lIns="0" tIns="0" rIns="0" bIns="0"/>
          <a:lstStyle/>
          <a:p>
            <a:r>
              <a:rPr lang="en-US" sz="1800" b="1">
                <a:latin typeface="Arial" charset="0"/>
              </a:rPr>
              <a:t>(b) Cell-cell recognition</a:t>
            </a:r>
          </a:p>
        </p:txBody>
      </p:sp>
      <p:sp>
        <p:nvSpPr>
          <p:cNvPr id="449554" name="Line 18"/>
          <p:cNvSpPr>
            <a:spLocks noChangeShapeType="1"/>
          </p:cNvSpPr>
          <p:nvPr/>
        </p:nvSpPr>
        <p:spPr bwMode="auto">
          <a:xfrm flipH="1">
            <a:off x="4219575" y="396875"/>
            <a:ext cx="384175" cy="463550"/>
          </a:xfrm>
          <a:prstGeom prst="line">
            <a:avLst/>
          </a:prstGeom>
          <a:noFill/>
          <a:ln w="12700">
            <a:solidFill>
              <a:schemeClr val="tx1"/>
            </a:solidFill>
            <a:round/>
            <a:headEnd/>
            <a:tailEnd/>
          </a:ln>
          <a:effectLst/>
        </p:spPr>
        <p:txBody>
          <a:bodyPr wrap="none" anchor="ctr"/>
          <a:lstStyle/>
          <a:p>
            <a:endParaRPr lang="en-US"/>
          </a:p>
        </p:txBody>
      </p:sp>
      <p:sp>
        <p:nvSpPr>
          <p:cNvPr id="449555" name="Line 19"/>
          <p:cNvSpPr>
            <a:spLocks noChangeShapeType="1"/>
          </p:cNvSpPr>
          <p:nvPr/>
        </p:nvSpPr>
        <p:spPr bwMode="auto">
          <a:xfrm>
            <a:off x="4603750" y="396875"/>
            <a:ext cx="357188" cy="384175"/>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5717" name="Picture 37" descr="11_05_LocalLongDistance-U"/>
          <p:cNvPicPr>
            <a:picLocks noChangeAspect="1" noChangeArrowheads="1"/>
          </p:cNvPicPr>
          <p:nvPr/>
        </p:nvPicPr>
        <p:blipFill>
          <a:blip r:embed="rId3" cstate="print"/>
          <a:srcRect/>
          <a:stretch>
            <a:fillRect/>
          </a:stretch>
        </p:blipFill>
        <p:spPr bwMode="auto">
          <a:xfrm>
            <a:off x="296863" y="1322388"/>
            <a:ext cx="8548687" cy="4213225"/>
          </a:xfrm>
          <a:prstGeom prst="rect">
            <a:avLst/>
          </a:prstGeom>
          <a:noFill/>
        </p:spPr>
      </p:pic>
      <p:sp>
        <p:nvSpPr>
          <p:cNvPr id="455683" name="Rectangle 3"/>
          <p:cNvSpPr>
            <a:spLocks noGrp="1" noChangeArrowheads="1"/>
          </p:cNvSpPr>
          <p:nvPr>
            <p:ph type="ctrTitle"/>
          </p:nvPr>
        </p:nvSpPr>
        <p:spPr bwMode="auto">
          <a:xfrm>
            <a:off x="152400" y="0"/>
            <a:ext cx="1981200" cy="304800"/>
          </a:xfrm>
          <a:noFill/>
          <a:ln w="3175">
            <a:miter lim="800000"/>
            <a:headEnd/>
            <a:tailEnd/>
          </a:ln>
        </p:spPr>
        <p:txBody>
          <a:bodyPr vert="horz" wrap="square" lIns="91440" tIns="45720" rIns="91440" bIns="45720" numCol="1" anchor="t" anchorCtr="0" compatLnSpc="1">
            <a:prstTxWarp prst="textNoShape">
              <a:avLst/>
            </a:prstTxWarp>
          </a:bodyPr>
          <a:lstStyle/>
          <a:p>
            <a:pPr algn="l"/>
            <a:r>
              <a:rPr lang="en-US" sz="1200">
                <a:latin typeface="Arial" charset="0"/>
              </a:rPr>
              <a:t>Figure 11.5</a:t>
            </a:r>
          </a:p>
        </p:txBody>
      </p:sp>
      <p:sp>
        <p:nvSpPr>
          <p:cNvPr id="455684" name="Text Box 4"/>
          <p:cNvSpPr txBox="1">
            <a:spLocks noChangeArrowheads="1"/>
          </p:cNvSpPr>
          <p:nvPr/>
        </p:nvSpPr>
        <p:spPr bwMode="auto">
          <a:xfrm>
            <a:off x="431800" y="1441450"/>
            <a:ext cx="1055688" cy="217488"/>
          </a:xfrm>
          <a:prstGeom prst="rect">
            <a:avLst/>
          </a:prstGeom>
          <a:noFill/>
          <a:ln w="9525">
            <a:noFill/>
            <a:miter lim="800000"/>
            <a:headEnd/>
            <a:tailEnd/>
          </a:ln>
          <a:effectLst/>
        </p:spPr>
        <p:txBody>
          <a:bodyPr wrap="none" lIns="0" tIns="0" rIns="0" bIns="0"/>
          <a:lstStyle/>
          <a:p>
            <a:r>
              <a:rPr lang="en-US" sz="1000" b="1">
                <a:latin typeface="Arial" charset="0"/>
              </a:rPr>
              <a:t>Local signaling</a:t>
            </a:r>
          </a:p>
        </p:txBody>
      </p:sp>
      <p:sp>
        <p:nvSpPr>
          <p:cNvPr id="455692" name="Text Box 12"/>
          <p:cNvSpPr txBox="1">
            <a:spLocks noChangeArrowheads="1"/>
          </p:cNvSpPr>
          <p:nvPr/>
        </p:nvSpPr>
        <p:spPr bwMode="auto">
          <a:xfrm>
            <a:off x="5953125" y="1447800"/>
            <a:ext cx="1504950" cy="190500"/>
          </a:xfrm>
          <a:prstGeom prst="rect">
            <a:avLst/>
          </a:prstGeom>
          <a:noFill/>
          <a:ln w="9525">
            <a:noFill/>
            <a:miter lim="800000"/>
            <a:headEnd/>
            <a:tailEnd/>
          </a:ln>
          <a:effectLst/>
        </p:spPr>
        <p:txBody>
          <a:bodyPr wrap="none" lIns="0" tIns="0" rIns="0" bIns="0"/>
          <a:lstStyle/>
          <a:p>
            <a:r>
              <a:rPr lang="en-US" sz="1000" b="1">
                <a:latin typeface="Arial" charset="0"/>
              </a:rPr>
              <a:t>Long-distance signaling</a:t>
            </a:r>
          </a:p>
        </p:txBody>
      </p:sp>
      <p:sp>
        <p:nvSpPr>
          <p:cNvPr id="455693" name="Text Box 13"/>
          <p:cNvSpPr txBox="1">
            <a:spLocks noChangeArrowheads="1"/>
          </p:cNvSpPr>
          <p:nvPr/>
        </p:nvSpPr>
        <p:spPr bwMode="auto">
          <a:xfrm>
            <a:off x="2170113" y="1725613"/>
            <a:ext cx="698500" cy="163512"/>
          </a:xfrm>
          <a:prstGeom prst="rect">
            <a:avLst/>
          </a:prstGeom>
          <a:noFill/>
          <a:ln w="9525">
            <a:noFill/>
            <a:miter lim="800000"/>
            <a:headEnd/>
            <a:tailEnd/>
          </a:ln>
          <a:effectLst/>
        </p:spPr>
        <p:txBody>
          <a:bodyPr wrap="none" lIns="0" tIns="0" rIns="0" bIns="0"/>
          <a:lstStyle/>
          <a:p>
            <a:r>
              <a:rPr lang="en-US" sz="1000" b="1">
                <a:latin typeface="Arial" charset="0"/>
              </a:rPr>
              <a:t>Target cell</a:t>
            </a:r>
          </a:p>
        </p:txBody>
      </p:sp>
      <p:sp>
        <p:nvSpPr>
          <p:cNvPr id="455694" name="Text Box 14"/>
          <p:cNvSpPr txBox="1">
            <a:spLocks noChangeArrowheads="1"/>
          </p:cNvSpPr>
          <p:nvPr/>
        </p:nvSpPr>
        <p:spPr bwMode="auto">
          <a:xfrm>
            <a:off x="398463" y="2771775"/>
            <a:ext cx="619125" cy="284163"/>
          </a:xfrm>
          <a:prstGeom prst="rect">
            <a:avLst/>
          </a:prstGeom>
          <a:noFill/>
          <a:ln w="9525">
            <a:noFill/>
            <a:miter lim="800000"/>
            <a:headEnd/>
            <a:tailEnd/>
          </a:ln>
          <a:effectLst/>
        </p:spPr>
        <p:txBody>
          <a:bodyPr wrap="none" lIns="0" tIns="0" rIns="0" bIns="0"/>
          <a:lstStyle/>
          <a:p>
            <a:r>
              <a:rPr lang="en-US" sz="1000" b="1">
                <a:latin typeface="Arial" charset="0"/>
              </a:rPr>
              <a:t>Secreting</a:t>
            </a:r>
            <a:br>
              <a:rPr lang="en-US" sz="1000" b="1">
                <a:latin typeface="Arial" charset="0"/>
              </a:rPr>
            </a:br>
            <a:r>
              <a:rPr lang="en-US" sz="1000" b="1">
                <a:latin typeface="Arial" charset="0"/>
              </a:rPr>
              <a:t>cell</a:t>
            </a:r>
          </a:p>
        </p:txBody>
      </p:sp>
      <p:sp>
        <p:nvSpPr>
          <p:cNvPr id="455695" name="Text Box 15"/>
          <p:cNvSpPr txBox="1">
            <a:spLocks noChangeArrowheads="1"/>
          </p:cNvSpPr>
          <p:nvPr/>
        </p:nvSpPr>
        <p:spPr bwMode="auto">
          <a:xfrm>
            <a:off x="2303463" y="2782888"/>
            <a:ext cx="606425" cy="296862"/>
          </a:xfrm>
          <a:prstGeom prst="rect">
            <a:avLst/>
          </a:prstGeom>
          <a:noFill/>
          <a:ln w="9525">
            <a:noFill/>
            <a:miter lim="800000"/>
            <a:headEnd/>
            <a:tailEnd/>
          </a:ln>
          <a:effectLst/>
        </p:spPr>
        <p:txBody>
          <a:bodyPr wrap="none" lIns="0" tIns="0" rIns="0" bIns="0"/>
          <a:lstStyle/>
          <a:p>
            <a:r>
              <a:rPr lang="en-US" sz="1000" b="1">
                <a:latin typeface="Arial" charset="0"/>
              </a:rPr>
              <a:t>Secretory</a:t>
            </a:r>
            <a:br>
              <a:rPr lang="en-US" sz="1000" b="1">
                <a:latin typeface="Arial" charset="0"/>
              </a:rPr>
            </a:br>
            <a:r>
              <a:rPr lang="en-US" sz="1000" b="1">
                <a:latin typeface="Arial" charset="0"/>
              </a:rPr>
              <a:t>vesicle</a:t>
            </a:r>
          </a:p>
        </p:txBody>
      </p:sp>
      <p:sp>
        <p:nvSpPr>
          <p:cNvPr id="455696" name="Text Box 16"/>
          <p:cNvSpPr txBox="1">
            <a:spLocks noChangeArrowheads="1"/>
          </p:cNvSpPr>
          <p:nvPr/>
        </p:nvSpPr>
        <p:spPr bwMode="auto">
          <a:xfrm>
            <a:off x="449263" y="3763963"/>
            <a:ext cx="1214437" cy="468312"/>
          </a:xfrm>
          <a:prstGeom prst="rect">
            <a:avLst/>
          </a:prstGeom>
          <a:noFill/>
          <a:ln w="9525">
            <a:noFill/>
            <a:miter lim="800000"/>
            <a:headEnd/>
            <a:tailEnd/>
          </a:ln>
          <a:effectLst/>
        </p:spPr>
        <p:txBody>
          <a:bodyPr wrap="none" lIns="0" tIns="0" rIns="0" bIns="0"/>
          <a:lstStyle/>
          <a:p>
            <a:r>
              <a:rPr lang="en-US" sz="1000" b="1">
                <a:latin typeface="Arial" charset="0"/>
              </a:rPr>
              <a:t>Local regulator</a:t>
            </a:r>
            <a:br>
              <a:rPr lang="en-US" sz="1000" b="1">
                <a:latin typeface="Arial" charset="0"/>
              </a:rPr>
            </a:br>
            <a:r>
              <a:rPr lang="en-US" sz="1000" b="1">
                <a:latin typeface="Arial" charset="0"/>
              </a:rPr>
              <a:t>diffuses through</a:t>
            </a:r>
            <a:br>
              <a:rPr lang="en-US" sz="1000" b="1">
                <a:latin typeface="Arial" charset="0"/>
              </a:rPr>
            </a:br>
            <a:r>
              <a:rPr lang="en-US" sz="1000" b="1">
                <a:latin typeface="Arial" charset="0"/>
              </a:rPr>
              <a:t>extracellular fluid.</a:t>
            </a:r>
          </a:p>
        </p:txBody>
      </p:sp>
      <p:sp>
        <p:nvSpPr>
          <p:cNvPr id="455697" name="Text Box 17"/>
          <p:cNvSpPr txBox="1">
            <a:spLocks noChangeArrowheads="1"/>
          </p:cNvSpPr>
          <p:nvPr/>
        </p:nvSpPr>
        <p:spPr bwMode="auto">
          <a:xfrm>
            <a:off x="438150" y="4411663"/>
            <a:ext cx="1412875" cy="177800"/>
          </a:xfrm>
          <a:prstGeom prst="rect">
            <a:avLst/>
          </a:prstGeom>
          <a:noFill/>
          <a:ln w="9525">
            <a:noFill/>
            <a:miter lim="800000"/>
            <a:headEnd/>
            <a:tailEnd/>
          </a:ln>
          <a:effectLst/>
        </p:spPr>
        <p:txBody>
          <a:bodyPr wrap="none" lIns="0" tIns="0" rIns="0" bIns="0"/>
          <a:lstStyle/>
          <a:p>
            <a:r>
              <a:rPr lang="en-US" sz="1000" b="1">
                <a:latin typeface="Arial" charset="0"/>
              </a:rPr>
              <a:t>(a) Paracrine signaling</a:t>
            </a:r>
          </a:p>
        </p:txBody>
      </p:sp>
      <p:sp>
        <p:nvSpPr>
          <p:cNvPr id="455698" name="Text Box 18"/>
          <p:cNvSpPr txBox="1">
            <a:spLocks noChangeArrowheads="1"/>
          </p:cNvSpPr>
          <p:nvPr/>
        </p:nvSpPr>
        <p:spPr bwMode="auto">
          <a:xfrm>
            <a:off x="3097213" y="4411663"/>
            <a:ext cx="1387475" cy="204787"/>
          </a:xfrm>
          <a:prstGeom prst="rect">
            <a:avLst/>
          </a:prstGeom>
          <a:noFill/>
          <a:ln w="9525">
            <a:noFill/>
            <a:miter lim="800000"/>
            <a:headEnd/>
            <a:tailEnd/>
          </a:ln>
          <a:effectLst/>
        </p:spPr>
        <p:txBody>
          <a:bodyPr wrap="none" lIns="0" tIns="0" rIns="0" bIns="0"/>
          <a:lstStyle/>
          <a:p>
            <a:r>
              <a:rPr lang="en-US" sz="1000" b="1">
                <a:latin typeface="Arial" charset="0"/>
              </a:rPr>
              <a:t>(b) Synaptic signaling</a:t>
            </a:r>
          </a:p>
        </p:txBody>
      </p:sp>
      <p:sp>
        <p:nvSpPr>
          <p:cNvPr id="455699" name="Text Box 19"/>
          <p:cNvSpPr txBox="1">
            <a:spLocks noChangeArrowheads="1"/>
          </p:cNvSpPr>
          <p:nvPr/>
        </p:nvSpPr>
        <p:spPr bwMode="auto">
          <a:xfrm>
            <a:off x="4618038" y="1725613"/>
            <a:ext cx="1108075" cy="666750"/>
          </a:xfrm>
          <a:prstGeom prst="rect">
            <a:avLst/>
          </a:prstGeom>
          <a:noFill/>
          <a:ln w="9525">
            <a:noFill/>
            <a:miter lim="800000"/>
            <a:headEnd/>
            <a:tailEnd/>
          </a:ln>
          <a:effectLst/>
        </p:spPr>
        <p:txBody>
          <a:bodyPr wrap="none" lIns="0" tIns="0" rIns="0" bIns="0"/>
          <a:lstStyle/>
          <a:p>
            <a:r>
              <a:rPr lang="en-US" sz="1000" b="1">
                <a:latin typeface="Arial" charset="0"/>
              </a:rPr>
              <a:t>Electrical signal</a:t>
            </a:r>
            <a:br>
              <a:rPr lang="en-US" sz="1000" b="1">
                <a:latin typeface="Arial" charset="0"/>
              </a:rPr>
            </a:br>
            <a:r>
              <a:rPr lang="en-US" sz="1000" b="1">
                <a:latin typeface="Arial" charset="0"/>
              </a:rPr>
              <a:t>along nerve cell</a:t>
            </a:r>
            <a:br>
              <a:rPr lang="en-US" sz="1000" b="1">
                <a:latin typeface="Arial" charset="0"/>
              </a:rPr>
            </a:br>
            <a:r>
              <a:rPr lang="en-US" sz="1000" b="1">
                <a:latin typeface="Arial" charset="0"/>
              </a:rPr>
              <a:t>triggers release of</a:t>
            </a:r>
            <a:br>
              <a:rPr lang="en-US" sz="1000" b="1">
                <a:latin typeface="Arial" charset="0"/>
              </a:rPr>
            </a:br>
            <a:r>
              <a:rPr lang="en-US" sz="1000" b="1">
                <a:latin typeface="Arial" charset="0"/>
              </a:rPr>
              <a:t>neurotransmitter.</a:t>
            </a:r>
          </a:p>
        </p:txBody>
      </p:sp>
      <p:sp>
        <p:nvSpPr>
          <p:cNvPr id="455700" name="Text Box 20"/>
          <p:cNvSpPr txBox="1">
            <a:spLocks noChangeArrowheads="1"/>
          </p:cNvSpPr>
          <p:nvPr/>
        </p:nvSpPr>
        <p:spPr bwMode="auto">
          <a:xfrm>
            <a:off x="4683125" y="2689225"/>
            <a:ext cx="1135063" cy="455613"/>
          </a:xfrm>
          <a:prstGeom prst="rect">
            <a:avLst/>
          </a:prstGeom>
          <a:noFill/>
          <a:ln w="9525">
            <a:noFill/>
            <a:miter lim="800000"/>
            <a:headEnd/>
            <a:tailEnd/>
          </a:ln>
          <a:effectLst/>
        </p:spPr>
        <p:txBody>
          <a:bodyPr wrap="none" lIns="0" tIns="0" rIns="0" bIns="0"/>
          <a:lstStyle/>
          <a:p>
            <a:r>
              <a:rPr lang="en-US" sz="1000" b="1">
                <a:latin typeface="Arial" charset="0"/>
              </a:rPr>
              <a:t>Neurotransmitter</a:t>
            </a:r>
            <a:br>
              <a:rPr lang="en-US" sz="1000" b="1">
                <a:latin typeface="Arial" charset="0"/>
              </a:rPr>
            </a:br>
            <a:r>
              <a:rPr lang="en-US" sz="1000" b="1">
                <a:latin typeface="Arial" charset="0"/>
              </a:rPr>
              <a:t>  diffuses across</a:t>
            </a:r>
            <a:br>
              <a:rPr lang="en-US" sz="1000" b="1">
                <a:latin typeface="Arial" charset="0"/>
              </a:rPr>
            </a:br>
            <a:r>
              <a:rPr lang="en-US" sz="1000" b="1">
                <a:latin typeface="Arial" charset="0"/>
              </a:rPr>
              <a:t>      synapse.</a:t>
            </a:r>
          </a:p>
        </p:txBody>
      </p:sp>
      <p:sp>
        <p:nvSpPr>
          <p:cNvPr id="455701" name="Text Box 21"/>
          <p:cNvSpPr txBox="1">
            <a:spLocks noChangeArrowheads="1"/>
          </p:cNvSpPr>
          <p:nvPr/>
        </p:nvSpPr>
        <p:spPr bwMode="auto">
          <a:xfrm>
            <a:off x="3916363" y="3935413"/>
            <a:ext cx="857250" cy="323850"/>
          </a:xfrm>
          <a:prstGeom prst="rect">
            <a:avLst/>
          </a:prstGeom>
          <a:noFill/>
          <a:ln w="9525">
            <a:noFill/>
            <a:miter lim="800000"/>
            <a:headEnd/>
            <a:tailEnd/>
          </a:ln>
          <a:effectLst/>
        </p:spPr>
        <p:txBody>
          <a:bodyPr wrap="none" lIns="0" tIns="0" rIns="0" bIns="0"/>
          <a:lstStyle/>
          <a:p>
            <a:r>
              <a:rPr lang="en-US" sz="1000" b="1">
                <a:latin typeface="Arial" charset="0"/>
              </a:rPr>
              <a:t>Target cell</a:t>
            </a:r>
            <a:br>
              <a:rPr lang="en-US" sz="1000" b="1">
                <a:latin typeface="Arial" charset="0"/>
              </a:rPr>
            </a:br>
            <a:r>
              <a:rPr lang="en-US" sz="1000" b="1">
                <a:latin typeface="Arial" charset="0"/>
              </a:rPr>
              <a:t>is stimulated.</a:t>
            </a:r>
          </a:p>
        </p:txBody>
      </p:sp>
      <p:sp>
        <p:nvSpPr>
          <p:cNvPr id="455702" name="Text Box 22"/>
          <p:cNvSpPr txBox="1">
            <a:spLocks noChangeArrowheads="1"/>
          </p:cNvSpPr>
          <p:nvPr/>
        </p:nvSpPr>
        <p:spPr bwMode="auto">
          <a:xfrm>
            <a:off x="6007100" y="1765300"/>
            <a:ext cx="1055688" cy="217488"/>
          </a:xfrm>
          <a:prstGeom prst="rect">
            <a:avLst/>
          </a:prstGeom>
          <a:noFill/>
          <a:ln w="9525">
            <a:noFill/>
            <a:miter lim="800000"/>
            <a:headEnd/>
            <a:tailEnd/>
          </a:ln>
          <a:effectLst/>
        </p:spPr>
        <p:txBody>
          <a:bodyPr wrap="none" lIns="0" tIns="0" rIns="0" bIns="0"/>
          <a:lstStyle/>
          <a:p>
            <a:r>
              <a:rPr lang="en-US" sz="1000" b="1">
                <a:latin typeface="Arial" charset="0"/>
              </a:rPr>
              <a:t>Endocrine cell</a:t>
            </a:r>
          </a:p>
        </p:txBody>
      </p:sp>
      <p:sp>
        <p:nvSpPr>
          <p:cNvPr id="455703" name="Text Box 23"/>
          <p:cNvSpPr txBox="1">
            <a:spLocks noChangeArrowheads="1"/>
          </p:cNvSpPr>
          <p:nvPr/>
        </p:nvSpPr>
        <p:spPr bwMode="auto">
          <a:xfrm>
            <a:off x="7553325" y="1831975"/>
            <a:ext cx="460375" cy="336550"/>
          </a:xfrm>
          <a:prstGeom prst="rect">
            <a:avLst/>
          </a:prstGeom>
          <a:noFill/>
          <a:ln w="9525">
            <a:noFill/>
            <a:miter lim="800000"/>
            <a:headEnd/>
            <a:tailEnd/>
          </a:ln>
          <a:effectLst/>
        </p:spPr>
        <p:txBody>
          <a:bodyPr wrap="none" lIns="0" tIns="0" rIns="0" bIns="0"/>
          <a:lstStyle/>
          <a:p>
            <a:r>
              <a:rPr lang="en-US" sz="1000" b="1">
                <a:latin typeface="Arial" charset="0"/>
              </a:rPr>
              <a:t>Blood</a:t>
            </a:r>
            <a:br>
              <a:rPr lang="en-US" sz="1000" b="1">
                <a:latin typeface="Arial" charset="0"/>
              </a:rPr>
            </a:br>
            <a:r>
              <a:rPr lang="en-US" sz="1000" b="1">
                <a:latin typeface="Arial" charset="0"/>
              </a:rPr>
              <a:t>vessel</a:t>
            </a:r>
          </a:p>
        </p:txBody>
      </p:sp>
      <p:sp>
        <p:nvSpPr>
          <p:cNvPr id="455704" name="Text Box 24"/>
          <p:cNvSpPr txBox="1">
            <a:spLocks noChangeArrowheads="1"/>
          </p:cNvSpPr>
          <p:nvPr/>
        </p:nvSpPr>
        <p:spPr bwMode="auto">
          <a:xfrm>
            <a:off x="7143750" y="3076575"/>
            <a:ext cx="1082675" cy="323850"/>
          </a:xfrm>
          <a:prstGeom prst="rect">
            <a:avLst/>
          </a:prstGeom>
          <a:noFill/>
          <a:ln w="9525">
            <a:noFill/>
            <a:miter lim="800000"/>
            <a:headEnd/>
            <a:tailEnd/>
          </a:ln>
          <a:effectLst/>
        </p:spPr>
        <p:txBody>
          <a:bodyPr wrap="none" lIns="0" tIns="0" rIns="0" bIns="0"/>
          <a:lstStyle/>
          <a:p>
            <a:r>
              <a:rPr lang="en-US" sz="1000" b="1">
                <a:latin typeface="Arial" charset="0"/>
              </a:rPr>
              <a:t>Hormone travels</a:t>
            </a:r>
            <a:br>
              <a:rPr lang="en-US" sz="1000" b="1">
                <a:latin typeface="Arial" charset="0"/>
              </a:rPr>
            </a:br>
            <a:r>
              <a:rPr lang="en-US" sz="1000" b="1">
                <a:latin typeface="Arial" charset="0"/>
              </a:rPr>
              <a:t>in bloodstream.</a:t>
            </a:r>
          </a:p>
        </p:txBody>
      </p:sp>
      <p:sp>
        <p:nvSpPr>
          <p:cNvPr id="455705" name="Text Box 25"/>
          <p:cNvSpPr txBox="1">
            <a:spLocks noChangeArrowheads="1"/>
          </p:cNvSpPr>
          <p:nvPr/>
        </p:nvSpPr>
        <p:spPr bwMode="auto">
          <a:xfrm>
            <a:off x="6364288" y="3592513"/>
            <a:ext cx="792162" cy="654050"/>
          </a:xfrm>
          <a:prstGeom prst="rect">
            <a:avLst/>
          </a:prstGeom>
          <a:noFill/>
          <a:ln w="9525">
            <a:noFill/>
            <a:miter lim="800000"/>
            <a:headEnd/>
            <a:tailEnd/>
          </a:ln>
          <a:effectLst/>
        </p:spPr>
        <p:txBody>
          <a:bodyPr wrap="none" lIns="0" tIns="0" rIns="0" bIns="0"/>
          <a:lstStyle/>
          <a:p>
            <a:r>
              <a:rPr lang="en-US" sz="1000" b="1">
                <a:latin typeface="Arial" charset="0"/>
              </a:rPr>
              <a:t>Target cell</a:t>
            </a:r>
            <a:br>
              <a:rPr lang="en-US" sz="1000" b="1">
                <a:latin typeface="Arial" charset="0"/>
              </a:rPr>
            </a:br>
            <a:r>
              <a:rPr lang="en-US" sz="1000" b="1">
                <a:latin typeface="Arial" charset="0"/>
              </a:rPr>
              <a:t>specifically</a:t>
            </a:r>
            <a:br>
              <a:rPr lang="en-US" sz="1000" b="1">
                <a:latin typeface="Arial" charset="0"/>
              </a:rPr>
            </a:br>
            <a:r>
              <a:rPr lang="en-US" sz="1000" b="1">
                <a:latin typeface="Arial" charset="0"/>
              </a:rPr>
              <a:t>binds </a:t>
            </a:r>
            <a:br>
              <a:rPr lang="en-US" sz="1000" b="1">
                <a:latin typeface="Arial" charset="0"/>
              </a:rPr>
            </a:br>
            <a:r>
              <a:rPr lang="en-US" sz="1000" b="1">
                <a:latin typeface="Arial" charset="0"/>
              </a:rPr>
              <a:t>hormone.</a:t>
            </a:r>
          </a:p>
        </p:txBody>
      </p:sp>
      <p:sp>
        <p:nvSpPr>
          <p:cNvPr id="455706" name="Text Box 26"/>
          <p:cNvSpPr txBox="1">
            <a:spLocks noChangeArrowheads="1"/>
          </p:cNvSpPr>
          <p:nvPr/>
        </p:nvSpPr>
        <p:spPr bwMode="auto">
          <a:xfrm>
            <a:off x="5940425" y="5099050"/>
            <a:ext cx="2087563" cy="204788"/>
          </a:xfrm>
          <a:prstGeom prst="rect">
            <a:avLst/>
          </a:prstGeom>
          <a:noFill/>
          <a:ln w="9525">
            <a:noFill/>
            <a:miter lim="800000"/>
            <a:headEnd/>
            <a:tailEnd/>
          </a:ln>
          <a:effectLst/>
        </p:spPr>
        <p:txBody>
          <a:bodyPr wrap="none" lIns="0" tIns="0" rIns="0" bIns="0"/>
          <a:lstStyle/>
          <a:p>
            <a:r>
              <a:rPr lang="en-US" sz="1000" b="1">
                <a:latin typeface="Arial" charset="0"/>
              </a:rPr>
              <a:t>(c) Endocrine (hormonal) signaling</a:t>
            </a:r>
          </a:p>
        </p:txBody>
      </p:sp>
      <p:sp>
        <p:nvSpPr>
          <p:cNvPr id="455707" name="Line 27"/>
          <p:cNvSpPr>
            <a:spLocks noChangeShapeType="1"/>
          </p:cNvSpPr>
          <p:nvPr/>
        </p:nvSpPr>
        <p:spPr bwMode="auto">
          <a:xfrm>
            <a:off x="992188" y="2857500"/>
            <a:ext cx="171450" cy="0"/>
          </a:xfrm>
          <a:prstGeom prst="line">
            <a:avLst/>
          </a:prstGeom>
          <a:noFill/>
          <a:ln w="12700">
            <a:solidFill>
              <a:schemeClr val="tx1"/>
            </a:solidFill>
            <a:round/>
            <a:headEnd/>
            <a:tailEnd/>
          </a:ln>
          <a:effectLst/>
        </p:spPr>
        <p:txBody>
          <a:bodyPr wrap="none" anchor="ctr"/>
          <a:lstStyle/>
          <a:p>
            <a:endParaRPr lang="en-US"/>
          </a:p>
        </p:txBody>
      </p:sp>
      <p:sp>
        <p:nvSpPr>
          <p:cNvPr id="455708" name="Line 28"/>
          <p:cNvSpPr>
            <a:spLocks noChangeShapeType="1"/>
          </p:cNvSpPr>
          <p:nvPr/>
        </p:nvSpPr>
        <p:spPr bwMode="auto">
          <a:xfrm>
            <a:off x="2487613" y="1878013"/>
            <a:ext cx="0" cy="133350"/>
          </a:xfrm>
          <a:prstGeom prst="line">
            <a:avLst/>
          </a:prstGeom>
          <a:noFill/>
          <a:ln w="12700">
            <a:solidFill>
              <a:schemeClr val="tx1"/>
            </a:solidFill>
            <a:round/>
            <a:headEnd/>
            <a:tailEnd/>
          </a:ln>
          <a:effectLst/>
        </p:spPr>
        <p:txBody>
          <a:bodyPr wrap="none" anchor="ctr"/>
          <a:lstStyle/>
          <a:p>
            <a:endParaRPr lang="en-US"/>
          </a:p>
        </p:txBody>
      </p:sp>
      <p:sp>
        <p:nvSpPr>
          <p:cNvPr id="455709" name="Line 29"/>
          <p:cNvSpPr>
            <a:spLocks noChangeShapeType="1"/>
          </p:cNvSpPr>
          <p:nvPr/>
        </p:nvSpPr>
        <p:spPr bwMode="auto">
          <a:xfrm>
            <a:off x="2024063" y="2857500"/>
            <a:ext cx="225425" cy="0"/>
          </a:xfrm>
          <a:prstGeom prst="line">
            <a:avLst/>
          </a:prstGeom>
          <a:noFill/>
          <a:ln w="12700">
            <a:solidFill>
              <a:schemeClr val="tx1"/>
            </a:solidFill>
            <a:round/>
            <a:headEnd/>
            <a:tailEnd/>
          </a:ln>
          <a:effectLst/>
        </p:spPr>
        <p:txBody>
          <a:bodyPr wrap="none" anchor="ctr"/>
          <a:lstStyle/>
          <a:p>
            <a:endParaRPr lang="en-US"/>
          </a:p>
        </p:txBody>
      </p:sp>
      <p:sp>
        <p:nvSpPr>
          <p:cNvPr id="455710" name="Line 30"/>
          <p:cNvSpPr>
            <a:spLocks noChangeShapeType="1"/>
          </p:cNvSpPr>
          <p:nvPr/>
        </p:nvSpPr>
        <p:spPr bwMode="auto">
          <a:xfrm>
            <a:off x="781050" y="3598863"/>
            <a:ext cx="104775" cy="144462"/>
          </a:xfrm>
          <a:prstGeom prst="line">
            <a:avLst/>
          </a:prstGeom>
          <a:noFill/>
          <a:ln w="12700">
            <a:solidFill>
              <a:schemeClr val="tx1"/>
            </a:solidFill>
            <a:round/>
            <a:headEnd/>
            <a:tailEnd/>
          </a:ln>
          <a:effectLst/>
        </p:spPr>
        <p:txBody>
          <a:bodyPr wrap="none" anchor="ctr"/>
          <a:lstStyle/>
          <a:p>
            <a:endParaRPr lang="en-US"/>
          </a:p>
        </p:txBody>
      </p:sp>
      <p:sp>
        <p:nvSpPr>
          <p:cNvPr id="455711" name="Line 31"/>
          <p:cNvSpPr>
            <a:spLocks noChangeShapeType="1"/>
          </p:cNvSpPr>
          <p:nvPr/>
        </p:nvSpPr>
        <p:spPr bwMode="auto">
          <a:xfrm flipH="1">
            <a:off x="4338638" y="1785938"/>
            <a:ext cx="238125" cy="674687"/>
          </a:xfrm>
          <a:prstGeom prst="line">
            <a:avLst/>
          </a:prstGeom>
          <a:noFill/>
          <a:ln w="12700">
            <a:solidFill>
              <a:schemeClr val="tx1"/>
            </a:solidFill>
            <a:round/>
            <a:headEnd/>
            <a:tailEnd/>
          </a:ln>
          <a:effectLst/>
        </p:spPr>
        <p:txBody>
          <a:bodyPr wrap="none" anchor="ctr"/>
          <a:lstStyle/>
          <a:p>
            <a:endParaRPr lang="en-US"/>
          </a:p>
        </p:txBody>
      </p:sp>
      <p:sp>
        <p:nvSpPr>
          <p:cNvPr id="455712" name="Line 32"/>
          <p:cNvSpPr>
            <a:spLocks noChangeShapeType="1"/>
          </p:cNvSpPr>
          <p:nvPr/>
        </p:nvSpPr>
        <p:spPr bwMode="auto">
          <a:xfrm>
            <a:off x="4457700" y="2711450"/>
            <a:ext cx="171450" cy="26988"/>
          </a:xfrm>
          <a:prstGeom prst="line">
            <a:avLst/>
          </a:prstGeom>
          <a:noFill/>
          <a:ln w="12700">
            <a:solidFill>
              <a:schemeClr val="tx1"/>
            </a:solidFill>
            <a:round/>
            <a:headEnd/>
            <a:tailEnd/>
          </a:ln>
          <a:effectLst/>
        </p:spPr>
        <p:txBody>
          <a:bodyPr wrap="none" anchor="ctr"/>
          <a:lstStyle/>
          <a:p>
            <a:endParaRPr lang="en-US"/>
          </a:p>
        </p:txBody>
      </p:sp>
      <p:sp>
        <p:nvSpPr>
          <p:cNvPr id="455713" name="Line 33"/>
          <p:cNvSpPr>
            <a:spLocks noChangeShapeType="1"/>
          </p:cNvSpPr>
          <p:nvPr/>
        </p:nvSpPr>
        <p:spPr bwMode="auto">
          <a:xfrm flipH="1">
            <a:off x="4219575" y="3810000"/>
            <a:ext cx="12700" cy="119063"/>
          </a:xfrm>
          <a:prstGeom prst="line">
            <a:avLst/>
          </a:prstGeom>
          <a:noFill/>
          <a:ln w="12700">
            <a:solidFill>
              <a:schemeClr val="tx1"/>
            </a:solidFill>
            <a:round/>
            <a:headEnd/>
            <a:tailEnd/>
          </a:ln>
          <a:effectLst/>
        </p:spPr>
        <p:txBody>
          <a:bodyPr wrap="none" anchor="ctr"/>
          <a:lstStyle/>
          <a:p>
            <a:endParaRPr lang="en-US"/>
          </a:p>
        </p:txBody>
      </p:sp>
      <p:sp>
        <p:nvSpPr>
          <p:cNvPr id="455714" name="Line 34"/>
          <p:cNvSpPr>
            <a:spLocks noChangeShapeType="1"/>
          </p:cNvSpPr>
          <p:nvPr/>
        </p:nvSpPr>
        <p:spPr bwMode="auto">
          <a:xfrm>
            <a:off x="6429375" y="1905000"/>
            <a:ext cx="65088" cy="158750"/>
          </a:xfrm>
          <a:prstGeom prst="line">
            <a:avLst/>
          </a:prstGeom>
          <a:noFill/>
          <a:ln w="12700">
            <a:solidFill>
              <a:schemeClr val="tx1"/>
            </a:solidFill>
            <a:round/>
            <a:headEnd/>
            <a:tailEnd/>
          </a:ln>
          <a:effectLst/>
        </p:spPr>
        <p:txBody>
          <a:bodyPr wrap="none" anchor="ctr"/>
          <a:lstStyle/>
          <a:p>
            <a:endParaRPr lang="en-US"/>
          </a:p>
        </p:txBody>
      </p:sp>
      <p:sp>
        <p:nvSpPr>
          <p:cNvPr id="455715" name="Line 35"/>
          <p:cNvSpPr>
            <a:spLocks noChangeShapeType="1"/>
          </p:cNvSpPr>
          <p:nvPr/>
        </p:nvSpPr>
        <p:spPr bwMode="auto">
          <a:xfrm flipH="1">
            <a:off x="7381875" y="1865313"/>
            <a:ext cx="144463" cy="66675"/>
          </a:xfrm>
          <a:prstGeom prst="line">
            <a:avLst/>
          </a:prstGeom>
          <a:noFill/>
          <a:ln w="12700">
            <a:solidFill>
              <a:schemeClr val="tx1"/>
            </a:solidFill>
            <a:round/>
            <a:headEnd/>
            <a:tailEnd/>
          </a:ln>
          <a:effectLst/>
        </p:spPr>
        <p:txBody>
          <a:bodyPr wrap="none" anchor="ctr"/>
          <a:lstStyle/>
          <a:p>
            <a:endParaRPr lang="en-US"/>
          </a:p>
        </p:txBody>
      </p:sp>
      <p:sp>
        <p:nvSpPr>
          <p:cNvPr id="455716" name="Line 36"/>
          <p:cNvSpPr>
            <a:spLocks noChangeShapeType="1"/>
          </p:cNvSpPr>
          <p:nvPr/>
        </p:nvSpPr>
        <p:spPr bwMode="auto">
          <a:xfrm>
            <a:off x="7064375" y="3836988"/>
            <a:ext cx="92075" cy="65087"/>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The 3 Stages of Cell Signaling</a:t>
            </a:r>
          </a:p>
        </p:txBody>
      </p:sp>
      <p:sp>
        <p:nvSpPr>
          <p:cNvPr id="63491" name="Rectangle 3"/>
          <p:cNvSpPr>
            <a:spLocks noGrp="1" noChangeArrowheads="1"/>
          </p:cNvSpPr>
          <p:nvPr>
            <p:ph type="body" idx="1"/>
          </p:nvPr>
        </p:nvSpPr>
        <p:spPr>
          <a:xfrm>
            <a:off x="228600" y="1447800"/>
            <a:ext cx="8686800" cy="5105400"/>
          </a:xfrm>
        </p:spPr>
        <p:txBody>
          <a:bodyPr>
            <a:normAutofit lnSpcReduction="10000"/>
          </a:bodyPr>
          <a:lstStyle/>
          <a:p>
            <a:pPr eaLnBrk="1" hangingPunct="1">
              <a:lnSpc>
                <a:spcPct val="80000"/>
              </a:lnSpc>
            </a:pPr>
            <a:r>
              <a:rPr lang="en-US" sz="2800" dirty="0" smtClean="0"/>
              <a:t>Reception</a:t>
            </a:r>
          </a:p>
          <a:p>
            <a:pPr lvl="1" eaLnBrk="1" hangingPunct="1">
              <a:lnSpc>
                <a:spcPct val="80000"/>
              </a:lnSpc>
            </a:pPr>
            <a:r>
              <a:rPr lang="en-US" sz="2800" dirty="0" smtClean="0"/>
              <a:t>Signal is detected, usually by the membrane</a:t>
            </a:r>
          </a:p>
          <a:p>
            <a:pPr lvl="1" eaLnBrk="1" hangingPunct="1">
              <a:lnSpc>
                <a:spcPct val="80000"/>
              </a:lnSpc>
              <a:buNone/>
            </a:pPr>
            <a:endParaRPr lang="en-US" sz="2800" dirty="0" smtClean="0"/>
          </a:p>
          <a:p>
            <a:pPr eaLnBrk="1" hangingPunct="1">
              <a:lnSpc>
                <a:spcPct val="80000"/>
              </a:lnSpc>
            </a:pPr>
            <a:r>
              <a:rPr lang="en-US" sz="2800" dirty="0" smtClean="0"/>
              <a:t>Transduction (change)</a:t>
            </a:r>
          </a:p>
          <a:p>
            <a:pPr lvl="1" eaLnBrk="1" hangingPunct="1">
              <a:lnSpc>
                <a:spcPct val="80000"/>
              </a:lnSpc>
            </a:pPr>
            <a:r>
              <a:rPr lang="en-US" sz="2800" dirty="0" smtClean="0"/>
              <a:t>The surface binding causes a change in the integral protein which initiates transduction inside the cell (can be 1-step, but more often involves multiple steps in a biochemical pathway)</a:t>
            </a:r>
          </a:p>
          <a:p>
            <a:pPr lvl="1" eaLnBrk="1" hangingPunct="1">
              <a:lnSpc>
                <a:spcPct val="80000"/>
              </a:lnSpc>
              <a:buNone/>
            </a:pPr>
            <a:endParaRPr lang="en-US" sz="2800" dirty="0" smtClean="0"/>
          </a:p>
          <a:p>
            <a:pPr eaLnBrk="1" hangingPunct="1">
              <a:lnSpc>
                <a:spcPct val="80000"/>
              </a:lnSpc>
            </a:pPr>
            <a:r>
              <a:rPr lang="en-US" sz="2800" dirty="0" smtClean="0"/>
              <a:t>Response</a:t>
            </a:r>
          </a:p>
          <a:p>
            <a:pPr lvl="1" eaLnBrk="1" hangingPunct="1">
              <a:lnSpc>
                <a:spcPct val="80000"/>
              </a:lnSpc>
            </a:pPr>
            <a:r>
              <a:rPr lang="en-US" sz="2800" dirty="0" smtClean="0"/>
              <a:t>The signal triggers a cell’s response(usually some type of enzyme activity)</a:t>
            </a:r>
          </a:p>
          <a:p>
            <a:pPr lvl="1" eaLnBrk="1" hangingPunct="1">
              <a:lnSpc>
                <a:spcPct val="80000"/>
              </a:lnSpc>
            </a:pPr>
            <a:r>
              <a:rPr lang="en-US" sz="2800" dirty="0" smtClean="0"/>
              <a:t>Ex: Lactose present in the </a:t>
            </a:r>
            <a:r>
              <a:rPr lang="en-US" dirty="0" smtClean="0"/>
              <a:t>environment</a:t>
            </a:r>
            <a:r>
              <a:rPr lang="en-US" sz="2800" dirty="0" smtClean="0"/>
              <a:t> needs lactase to break it down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5956" name="Picture 36" descr="11_06CellSigOverview_3-U"/>
          <p:cNvPicPr>
            <a:picLocks noChangeAspect="1" noChangeArrowheads="1"/>
          </p:cNvPicPr>
          <p:nvPr/>
        </p:nvPicPr>
        <p:blipFill>
          <a:blip r:embed="rId3" cstate="print"/>
          <a:srcRect/>
          <a:stretch>
            <a:fillRect/>
          </a:stretch>
        </p:blipFill>
        <p:spPr bwMode="auto">
          <a:xfrm>
            <a:off x="296863" y="1411288"/>
            <a:ext cx="8548687" cy="4035425"/>
          </a:xfrm>
          <a:prstGeom prst="rect">
            <a:avLst/>
          </a:prstGeom>
          <a:noFill/>
        </p:spPr>
      </p:pic>
      <p:sp>
        <p:nvSpPr>
          <p:cNvPr id="465922" name="Rectangle 2"/>
          <p:cNvSpPr>
            <a:spLocks noGrp="1" noChangeArrowheads="1"/>
          </p:cNvSpPr>
          <p:nvPr>
            <p:ph type="ctrTitle"/>
          </p:nvPr>
        </p:nvSpPr>
        <p:spPr bwMode="auto">
          <a:xfrm>
            <a:off x="152400" y="0"/>
            <a:ext cx="1981200" cy="304800"/>
          </a:xfrm>
          <a:noFill/>
          <a:ln w="3175">
            <a:miter lim="800000"/>
            <a:headEnd/>
            <a:tailEnd/>
          </a:ln>
        </p:spPr>
        <p:txBody>
          <a:bodyPr vert="horz" wrap="square" lIns="91440" tIns="45720" rIns="91440" bIns="45720" numCol="1" anchor="t" anchorCtr="0" compatLnSpc="1">
            <a:prstTxWarp prst="textNoShape">
              <a:avLst/>
            </a:prstTxWarp>
          </a:bodyPr>
          <a:lstStyle/>
          <a:p>
            <a:pPr algn="l"/>
            <a:r>
              <a:rPr lang="en-US" sz="1200">
                <a:latin typeface="Arial" charset="0"/>
              </a:rPr>
              <a:t>Figure 11.6-3</a:t>
            </a:r>
          </a:p>
        </p:txBody>
      </p:sp>
      <p:sp>
        <p:nvSpPr>
          <p:cNvPr id="465925" name="Text Box 5"/>
          <p:cNvSpPr txBox="1">
            <a:spLocks noChangeArrowheads="1"/>
          </p:cNvSpPr>
          <p:nvPr/>
        </p:nvSpPr>
        <p:spPr bwMode="auto">
          <a:xfrm>
            <a:off x="2817813" y="1884363"/>
            <a:ext cx="1825625" cy="242887"/>
          </a:xfrm>
          <a:prstGeom prst="rect">
            <a:avLst/>
          </a:prstGeom>
          <a:noFill/>
          <a:ln w="9525">
            <a:noFill/>
            <a:miter lim="800000"/>
            <a:headEnd/>
            <a:tailEnd/>
          </a:ln>
          <a:effectLst/>
        </p:spPr>
        <p:txBody>
          <a:bodyPr wrap="none" lIns="0" tIns="0" rIns="0" bIns="0"/>
          <a:lstStyle/>
          <a:p>
            <a:r>
              <a:rPr lang="en-US" sz="1600" b="1">
                <a:latin typeface="Arial" charset="0"/>
              </a:rPr>
              <a:t>Plasma membrane</a:t>
            </a:r>
          </a:p>
        </p:txBody>
      </p:sp>
      <p:sp>
        <p:nvSpPr>
          <p:cNvPr id="465926" name="Text Box 6"/>
          <p:cNvSpPr txBox="1">
            <a:spLocks noChangeArrowheads="1"/>
          </p:cNvSpPr>
          <p:nvPr/>
        </p:nvSpPr>
        <p:spPr bwMode="auto">
          <a:xfrm>
            <a:off x="455613" y="1547813"/>
            <a:ext cx="1838325" cy="468312"/>
          </a:xfrm>
          <a:prstGeom prst="rect">
            <a:avLst/>
          </a:prstGeom>
          <a:noFill/>
          <a:ln w="9525">
            <a:noFill/>
            <a:miter lim="800000"/>
            <a:headEnd/>
            <a:tailEnd/>
          </a:ln>
          <a:effectLst/>
        </p:spPr>
        <p:txBody>
          <a:bodyPr wrap="none" lIns="0" tIns="0" rIns="0" bIns="0"/>
          <a:lstStyle/>
          <a:p>
            <a:r>
              <a:rPr lang="en-US" sz="1600" b="1">
                <a:latin typeface="Arial" charset="0"/>
              </a:rPr>
              <a:t>EXTRACELLULAR</a:t>
            </a:r>
            <a:br>
              <a:rPr lang="en-US" sz="1600" b="1">
                <a:latin typeface="Arial" charset="0"/>
              </a:rPr>
            </a:br>
            <a:r>
              <a:rPr lang="en-US" sz="1600" b="1">
                <a:latin typeface="Arial" charset="0"/>
              </a:rPr>
              <a:t>FLUID</a:t>
            </a:r>
          </a:p>
        </p:txBody>
      </p:sp>
      <p:sp>
        <p:nvSpPr>
          <p:cNvPr id="465927" name="Text Box 7"/>
          <p:cNvSpPr txBox="1">
            <a:spLocks noChangeArrowheads="1"/>
          </p:cNvSpPr>
          <p:nvPr/>
        </p:nvSpPr>
        <p:spPr bwMode="auto">
          <a:xfrm>
            <a:off x="5780088" y="1555750"/>
            <a:ext cx="1309687" cy="244475"/>
          </a:xfrm>
          <a:prstGeom prst="rect">
            <a:avLst/>
          </a:prstGeom>
          <a:noFill/>
          <a:ln w="9525">
            <a:noFill/>
            <a:miter lim="800000"/>
            <a:headEnd/>
            <a:tailEnd/>
          </a:ln>
          <a:effectLst/>
        </p:spPr>
        <p:txBody>
          <a:bodyPr wrap="none" lIns="0" tIns="0" rIns="0" bIns="0"/>
          <a:lstStyle/>
          <a:p>
            <a:r>
              <a:rPr lang="en-US" sz="1600" b="1">
                <a:latin typeface="Arial" charset="0"/>
              </a:rPr>
              <a:t>CYTOPLASM</a:t>
            </a:r>
          </a:p>
        </p:txBody>
      </p:sp>
      <p:sp>
        <p:nvSpPr>
          <p:cNvPr id="465928" name="Text Box 8"/>
          <p:cNvSpPr txBox="1">
            <a:spLocks noChangeArrowheads="1"/>
          </p:cNvSpPr>
          <p:nvPr/>
        </p:nvSpPr>
        <p:spPr bwMode="auto">
          <a:xfrm>
            <a:off x="1370013" y="2314575"/>
            <a:ext cx="1004887" cy="230188"/>
          </a:xfrm>
          <a:prstGeom prst="rect">
            <a:avLst/>
          </a:prstGeom>
          <a:noFill/>
          <a:ln w="9525">
            <a:noFill/>
            <a:miter lim="800000"/>
            <a:headEnd/>
            <a:tailEnd/>
          </a:ln>
          <a:effectLst/>
        </p:spPr>
        <p:txBody>
          <a:bodyPr wrap="none" lIns="0" tIns="0" rIns="0" bIns="0"/>
          <a:lstStyle/>
          <a:p>
            <a:r>
              <a:rPr lang="en-US" sz="1600" b="1">
                <a:latin typeface="Arial" charset="0"/>
              </a:rPr>
              <a:t>Reception</a:t>
            </a:r>
          </a:p>
        </p:txBody>
      </p:sp>
      <p:sp>
        <p:nvSpPr>
          <p:cNvPr id="465929" name="Text Box 9"/>
          <p:cNvSpPr txBox="1">
            <a:spLocks noChangeArrowheads="1"/>
          </p:cNvSpPr>
          <p:nvPr/>
        </p:nvSpPr>
        <p:spPr bwMode="auto">
          <a:xfrm>
            <a:off x="4133850" y="2314575"/>
            <a:ext cx="1322388" cy="255588"/>
          </a:xfrm>
          <a:prstGeom prst="rect">
            <a:avLst/>
          </a:prstGeom>
          <a:noFill/>
          <a:ln w="9525">
            <a:noFill/>
            <a:miter lim="800000"/>
            <a:headEnd/>
            <a:tailEnd/>
          </a:ln>
          <a:effectLst/>
        </p:spPr>
        <p:txBody>
          <a:bodyPr wrap="none" lIns="0" tIns="0" rIns="0" bIns="0"/>
          <a:lstStyle/>
          <a:p>
            <a:r>
              <a:rPr lang="en-US" sz="1600" b="1">
                <a:latin typeface="Arial" charset="0"/>
              </a:rPr>
              <a:t>Transduction</a:t>
            </a:r>
          </a:p>
        </p:txBody>
      </p:sp>
      <p:sp>
        <p:nvSpPr>
          <p:cNvPr id="465930" name="Text Box 10"/>
          <p:cNvSpPr txBox="1">
            <a:spLocks noChangeArrowheads="1"/>
          </p:cNvSpPr>
          <p:nvPr/>
        </p:nvSpPr>
        <p:spPr bwMode="auto">
          <a:xfrm>
            <a:off x="7507288" y="2301875"/>
            <a:ext cx="1019175" cy="242888"/>
          </a:xfrm>
          <a:prstGeom prst="rect">
            <a:avLst/>
          </a:prstGeom>
          <a:noFill/>
          <a:ln w="9525">
            <a:noFill/>
            <a:miter lim="800000"/>
            <a:headEnd/>
            <a:tailEnd/>
          </a:ln>
          <a:effectLst/>
        </p:spPr>
        <p:txBody>
          <a:bodyPr wrap="none" lIns="0" tIns="0" rIns="0" bIns="0"/>
          <a:lstStyle/>
          <a:p>
            <a:r>
              <a:rPr lang="en-US" sz="1600" b="1">
                <a:latin typeface="Arial" charset="0"/>
              </a:rPr>
              <a:t>Response</a:t>
            </a:r>
          </a:p>
        </p:txBody>
      </p:sp>
      <p:sp>
        <p:nvSpPr>
          <p:cNvPr id="465931" name="Text Box 11"/>
          <p:cNvSpPr txBox="1">
            <a:spLocks noChangeArrowheads="1"/>
          </p:cNvSpPr>
          <p:nvPr/>
        </p:nvSpPr>
        <p:spPr bwMode="auto">
          <a:xfrm>
            <a:off x="415925" y="2738438"/>
            <a:ext cx="912813" cy="268287"/>
          </a:xfrm>
          <a:prstGeom prst="rect">
            <a:avLst/>
          </a:prstGeom>
          <a:noFill/>
          <a:ln w="9525">
            <a:noFill/>
            <a:miter lim="800000"/>
            <a:headEnd/>
            <a:tailEnd/>
          </a:ln>
          <a:effectLst/>
        </p:spPr>
        <p:txBody>
          <a:bodyPr wrap="none" lIns="0" tIns="0" rIns="0" bIns="0"/>
          <a:lstStyle/>
          <a:p>
            <a:r>
              <a:rPr lang="en-US" sz="1600" b="1">
                <a:latin typeface="Arial" charset="0"/>
              </a:rPr>
              <a:t>Receptor</a:t>
            </a:r>
          </a:p>
        </p:txBody>
      </p:sp>
      <p:sp>
        <p:nvSpPr>
          <p:cNvPr id="465932" name="Text Box 12"/>
          <p:cNvSpPr txBox="1">
            <a:spLocks noChangeArrowheads="1"/>
          </p:cNvSpPr>
          <p:nvPr/>
        </p:nvSpPr>
        <p:spPr bwMode="auto">
          <a:xfrm>
            <a:off x="495300" y="4592638"/>
            <a:ext cx="992188" cy="495300"/>
          </a:xfrm>
          <a:prstGeom prst="rect">
            <a:avLst/>
          </a:prstGeom>
          <a:noFill/>
          <a:ln w="9525">
            <a:noFill/>
            <a:miter lim="800000"/>
            <a:headEnd/>
            <a:tailEnd/>
          </a:ln>
          <a:effectLst/>
        </p:spPr>
        <p:txBody>
          <a:bodyPr wrap="none" lIns="0" tIns="0" rIns="0" bIns="0"/>
          <a:lstStyle/>
          <a:p>
            <a:r>
              <a:rPr lang="en-US" sz="1600" b="1">
                <a:latin typeface="Arial" charset="0"/>
              </a:rPr>
              <a:t>Signaling</a:t>
            </a:r>
            <a:br>
              <a:rPr lang="en-US" sz="1600" b="1">
                <a:latin typeface="Arial" charset="0"/>
              </a:rPr>
            </a:br>
            <a:r>
              <a:rPr lang="en-US" sz="1600" b="1">
                <a:latin typeface="Arial" charset="0"/>
              </a:rPr>
              <a:t>molecule</a:t>
            </a:r>
          </a:p>
        </p:txBody>
      </p:sp>
      <p:sp>
        <p:nvSpPr>
          <p:cNvPr id="465933" name="Text Box 13"/>
          <p:cNvSpPr txBox="1">
            <a:spLocks noChangeArrowheads="1"/>
          </p:cNvSpPr>
          <p:nvPr/>
        </p:nvSpPr>
        <p:spPr bwMode="auto">
          <a:xfrm>
            <a:off x="7386638" y="3070225"/>
            <a:ext cx="1057275" cy="798513"/>
          </a:xfrm>
          <a:prstGeom prst="rect">
            <a:avLst/>
          </a:prstGeom>
          <a:noFill/>
          <a:ln w="9525">
            <a:noFill/>
            <a:miter lim="800000"/>
            <a:headEnd/>
            <a:tailEnd/>
          </a:ln>
          <a:effectLst/>
        </p:spPr>
        <p:txBody>
          <a:bodyPr wrap="none" lIns="0" tIns="0" rIns="0" bIns="0"/>
          <a:lstStyle/>
          <a:p>
            <a:r>
              <a:rPr lang="en-US" sz="1600" b="1">
                <a:latin typeface="Arial" charset="0"/>
              </a:rPr>
              <a:t>Activation</a:t>
            </a:r>
            <a:br>
              <a:rPr lang="en-US" sz="1600" b="1">
                <a:latin typeface="Arial" charset="0"/>
              </a:rPr>
            </a:br>
            <a:r>
              <a:rPr lang="en-US" sz="1600" b="1">
                <a:latin typeface="Arial" charset="0"/>
              </a:rPr>
              <a:t>of cellular</a:t>
            </a:r>
            <a:br>
              <a:rPr lang="en-US" sz="1600" b="1">
                <a:latin typeface="Arial" charset="0"/>
              </a:rPr>
            </a:br>
            <a:r>
              <a:rPr lang="en-US" sz="1600" b="1">
                <a:latin typeface="Arial" charset="0"/>
              </a:rPr>
              <a:t>response</a:t>
            </a:r>
          </a:p>
        </p:txBody>
      </p:sp>
      <p:sp>
        <p:nvSpPr>
          <p:cNvPr id="465934" name="Text Box 14"/>
          <p:cNvSpPr txBox="1">
            <a:spLocks noChangeArrowheads="1"/>
          </p:cNvSpPr>
          <p:nvPr/>
        </p:nvSpPr>
        <p:spPr bwMode="auto">
          <a:xfrm>
            <a:off x="2587625" y="3770313"/>
            <a:ext cx="4008438" cy="481012"/>
          </a:xfrm>
          <a:prstGeom prst="rect">
            <a:avLst/>
          </a:prstGeom>
          <a:noFill/>
          <a:ln w="9525">
            <a:noFill/>
            <a:miter lim="800000"/>
            <a:headEnd/>
            <a:tailEnd/>
          </a:ln>
          <a:effectLst/>
        </p:spPr>
        <p:txBody>
          <a:bodyPr wrap="none" lIns="0" tIns="0" rIns="0" bIns="0"/>
          <a:lstStyle/>
          <a:p>
            <a:pPr algn="ctr"/>
            <a:r>
              <a:rPr lang="en-US" sz="1600" b="1">
                <a:latin typeface="Arial" charset="0"/>
              </a:rPr>
              <a:t>Relay molecules in a signal transduction</a:t>
            </a:r>
            <a:br>
              <a:rPr lang="en-US" sz="1600" b="1">
                <a:latin typeface="Arial" charset="0"/>
              </a:rPr>
            </a:br>
            <a:r>
              <a:rPr lang="en-US" sz="1600" b="1">
                <a:latin typeface="Arial" charset="0"/>
              </a:rPr>
              <a:t>pathway</a:t>
            </a:r>
          </a:p>
        </p:txBody>
      </p:sp>
      <p:grpSp>
        <p:nvGrpSpPr>
          <p:cNvPr id="2" name="Group 25"/>
          <p:cNvGrpSpPr>
            <a:grpSpLocks/>
          </p:cNvGrpSpPr>
          <p:nvPr/>
        </p:nvGrpSpPr>
        <p:grpSpPr bwMode="auto">
          <a:xfrm>
            <a:off x="7218363" y="2303463"/>
            <a:ext cx="269875" cy="279400"/>
            <a:chOff x="2048" y="934"/>
            <a:chExt cx="170" cy="176"/>
          </a:xfrm>
        </p:grpSpPr>
        <p:sp>
          <p:nvSpPr>
            <p:cNvPr id="465936" name="Oval 16"/>
            <p:cNvSpPr>
              <a:spLocks noChangeArrowheads="1"/>
            </p:cNvSpPr>
            <p:nvPr/>
          </p:nvSpPr>
          <p:spPr bwMode="auto">
            <a:xfrm>
              <a:off x="2048" y="941"/>
              <a:ext cx="152" cy="151"/>
            </a:xfrm>
            <a:prstGeom prst="ellipse">
              <a:avLst/>
            </a:prstGeom>
            <a:solidFill>
              <a:srgbClr val="0072CA"/>
            </a:solidFill>
            <a:ln w="25400">
              <a:noFill/>
              <a:round/>
              <a:headEnd/>
              <a:tailEnd/>
            </a:ln>
            <a:effectLst/>
          </p:spPr>
          <p:txBody>
            <a:bodyPr wrap="none" anchor="ctr"/>
            <a:lstStyle/>
            <a:p>
              <a:endParaRPr lang="en-US"/>
            </a:p>
          </p:txBody>
        </p:sp>
        <p:sp>
          <p:nvSpPr>
            <p:cNvPr id="465937" name="Text Box 17"/>
            <p:cNvSpPr txBox="1">
              <a:spLocks noChangeArrowheads="1"/>
            </p:cNvSpPr>
            <p:nvPr/>
          </p:nvSpPr>
          <p:spPr bwMode="auto">
            <a:xfrm>
              <a:off x="2092" y="934"/>
              <a:ext cx="126" cy="176"/>
            </a:xfrm>
            <a:prstGeom prst="rect">
              <a:avLst/>
            </a:prstGeom>
            <a:noFill/>
            <a:ln w="9525">
              <a:noFill/>
              <a:miter lim="800000"/>
              <a:headEnd/>
              <a:tailEnd/>
            </a:ln>
            <a:effectLst/>
          </p:spPr>
          <p:txBody>
            <a:bodyPr wrap="none" lIns="0" tIns="0" rIns="0" bIns="0"/>
            <a:lstStyle/>
            <a:p>
              <a:r>
                <a:rPr lang="en-US" sz="1600" b="1">
                  <a:solidFill>
                    <a:schemeClr val="bg1"/>
                  </a:solidFill>
                  <a:latin typeface="Arial" charset="0"/>
                </a:rPr>
                <a:t>3</a:t>
              </a:r>
              <a:endParaRPr lang="en-US" sz="1600" b="1">
                <a:latin typeface="Arial" charset="0"/>
              </a:endParaRPr>
            </a:p>
          </p:txBody>
        </p:sp>
      </p:grpSp>
      <p:grpSp>
        <p:nvGrpSpPr>
          <p:cNvPr id="3" name="Group 26"/>
          <p:cNvGrpSpPr>
            <a:grpSpLocks/>
          </p:cNvGrpSpPr>
          <p:nvPr/>
        </p:nvGrpSpPr>
        <p:grpSpPr bwMode="auto">
          <a:xfrm>
            <a:off x="3840163" y="2308225"/>
            <a:ext cx="269875" cy="279400"/>
            <a:chOff x="2048" y="934"/>
            <a:chExt cx="170" cy="176"/>
          </a:xfrm>
        </p:grpSpPr>
        <p:sp>
          <p:nvSpPr>
            <p:cNvPr id="465947" name="Oval 27"/>
            <p:cNvSpPr>
              <a:spLocks noChangeArrowheads="1"/>
            </p:cNvSpPr>
            <p:nvPr/>
          </p:nvSpPr>
          <p:spPr bwMode="auto">
            <a:xfrm>
              <a:off x="2048" y="941"/>
              <a:ext cx="152" cy="151"/>
            </a:xfrm>
            <a:prstGeom prst="ellipse">
              <a:avLst/>
            </a:prstGeom>
            <a:solidFill>
              <a:srgbClr val="0072CA"/>
            </a:solidFill>
            <a:ln w="25400">
              <a:noFill/>
              <a:round/>
              <a:headEnd/>
              <a:tailEnd/>
            </a:ln>
            <a:effectLst/>
          </p:spPr>
          <p:txBody>
            <a:bodyPr wrap="none" anchor="ctr"/>
            <a:lstStyle/>
            <a:p>
              <a:endParaRPr lang="en-US"/>
            </a:p>
          </p:txBody>
        </p:sp>
        <p:sp>
          <p:nvSpPr>
            <p:cNvPr id="465948" name="Text Box 28"/>
            <p:cNvSpPr txBox="1">
              <a:spLocks noChangeArrowheads="1"/>
            </p:cNvSpPr>
            <p:nvPr/>
          </p:nvSpPr>
          <p:spPr bwMode="auto">
            <a:xfrm>
              <a:off x="2092" y="934"/>
              <a:ext cx="126" cy="176"/>
            </a:xfrm>
            <a:prstGeom prst="rect">
              <a:avLst/>
            </a:prstGeom>
            <a:noFill/>
            <a:ln w="9525">
              <a:noFill/>
              <a:miter lim="800000"/>
              <a:headEnd/>
              <a:tailEnd/>
            </a:ln>
            <a:effectLst/>
          </p:spPr>
          <p:txBody>
            <a:bodyPr wrap="none" lIns="0" tIns="0" rIns="0" bIns="0"/>
            <a:lstStyle/>
            <a:p>
              <a:r>
                <a:rPr lang="en-US" sz="1600" b="1">
                  <a:solidFill>
                    <a:schemeClr val="bg1"/>
                  </a:solidFill>
                  <a:latin typeface="Arial" charset="0"/>
                </a:rPr>
                <a:t>2</a:t>
              </a:r>
              <a:endParaRPr lang="en-US" sz="1600" b="1">
                <a:latin typeface="Arial" charset="0"/>
              </a:endParaRPr>
            </a:p>
          </p:txBody>
        </p:sp>
      </p:grpSp>
      <p:grpSp>
        <p:nvGrpSpPr>
          <p:cNvPr id="4" name="Group 29"/>
          <p:cNvGrpSpPr>
            <a:grpSpLocks/>
          </p:cNvGrpSpPr>
          <p:nvPr/>
        </p:nvGrpSpPr>
        <p:grpSpPr bwMode="auto">
          <a:xfrm>
            <a:off x="1068388" y="2303463"/>
            <a:ext cx="269875" cy="279400"/>
            <a:chOff x="2048" y="934"/>
            <a:chExt cx="170" cy="176"/>
          </a:xfrm>
        </p:grpSpPr>
        <p:sp>
          <p:nvSpPr>
            <p:cNvPr id="465950" name="Oval 30"/>
            <p:cNvSpPr>
              <a:spLocks noChangeArrowheads="1"/>
            </p:cNvSpPr>
            <p:nvPr/>
          </p:nvSpPr>
          <p:spPr bwMode="auto">
            <a:xfrm>
              <a:off x="2048" y="941"/>
              <a:ext cx="152" cy="151"/>
            </a:xfrm>
            <a:prstGeom prst="ellipse">
              <a:avLst/>
            </a:prstGeom>
            <a:solidFill>
              <a:srgbClr val="0072CA"/>
            </a:solidFill>
            <a:ln w="25400">
              <a:noFill/>
              <a:round/>
              <a:headEnd/>
              <a:tailEnd/>
            </a:ln>
            <a:effectLst/>
          </p:spPr>
          <p:txBody>
            <a:bodyPr wrap="none" anchor="ctr"/>
            <a:lstStyle/>
            <a:p>
              <a:endParaRPr lang="en-US"/>
            </a:p>
          </p:txBody>
        </p:sp>
        <p:sp>
          <p:nvSpPr>
            <p:cNvPr id="465951" name="Text Box 31"/>
            <p:cNvSpPr txBox="1">
              <a:spLocks noChangeArrowheads="1"/>
            </p:cNvSpPr>
            <p:nvPr/>
          </p:nvSpPr>
          <p:spPr bwMode="auto">
            <a:xfrm>
              <a:off x="2092" y="934"/>
              <a:ext cx="126" cy="176"/>
            </a:xfrm>
            <a:prstGeom prst="rect">
              <a:avLst/>
            </a:prstGeom>
            <a:noFill/>
            <a:ln w="9525">
              <a:noFill/>
              <a:miter lim="800000"/>
              <a:headEnd/>
              <a:tailEnd/>
            </a:ln>
            <a:effectLst/>
          </p:spPr>
          <p:txBody>
            <a:bodyPr wrap="none" lIns="0" tIns="0" rIns="0" bIns="0"/>
            <a:lstStyle/>
            <a:p>
              <a:r>
                <a:rPr lang="en-US" sz="1600" b="1">
                  <a:solidFill>
                    <a:schemeClr val="bg1"/>
                  </a:solidFill>
                  <a:latin typeface="Arial" charset="0"/>
                </a:rPr>
                <a:t>1</a:t>
              </a:r>
              <a:endParaRPr lang="en-US" sz="1600" b="1">
                <a:latin typeface="Arial" charset="0"/>
              </a:endParaRPr>
            </a:p>
          </p:txBody>
        </p:sp>
      </p:grpSp>
      <p:sp>
        <p:nvSpPr>
          <p:cNvPr id="465954" name="Line 34"/>
          <p:cNvSpPr>
            <a:spLocks noChangeShapeType="1"/>
          </p:cNvSpPr>
          <p:nvPr/>
        </p:nvSpPr>
        <p:spPr bwMode="auto">
          <a:xfrm>
            <a:off x="2222500" y="1997075"/>
            <a:ext cx="542925" cy="0"/>
          </a:xfrm>
          <a:prstGeom prst="line">
            <a:avLst/>
          </a:prstGeom>
          <a:noFill/>
          <a:ln w="12700">
            <a:solidFill>
              <a:schemeClr val="tx1"/>
            </a:solidFill>
            <a:round/>
            <a:headEnd/>
            <a:tailEnd/>
          </a:ln>
          <a:effectLst/>
        </p:spPr>
        <p:txBody>
          <a:bodyPr wrap="none" anchor="ctr"/>
          <a:lstStyle/>
          <a:p>
            <a:endParaRPr lang="en-US"/>
          </a:p>
        </p:txBody>
      </p:sp>
      <p:sp>
        <p:nvSpPr>
          <p:cNvPr id="465955" name="Line 35"/>
          <p:cNvSpPr>
            <a:spLocks noChangeShapeType="1"/>
          </p:cNvSpPr>
          <p:nvPr/>
        </p:nvSpPr>
        <p:spPr bwMode="auto">
          <a:xfrm>
            <a:off x="1322388" y="2897188"/>
            <a:ext cx="198437" cy="198437"/>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Pathways with Friends	</a:t>
            </a:r>
            <a:endParaRPr lang="en-US" dirty="0"/>
          </a:p>
        </p:txBody>
      </p:sp>
      <p:sp>
        <p:nvSpPr>
          <p:cNvPr id="3" name="Content Placeholder 2"/>
          <p:cNvSpPr>
            <a:spLocks noGrp="1"/>
          </p:cNvSpPr>
          <p:nvPr>
            <p:ph sz="quarter" idx="1"/>
          </p:nvPr>
        </p:nvSpPr>
        <p:spPr/>
        <p:txBody>
          <a:bodyPr>
            <a:normAutofit fontScale="92500"/>
          </a:bodyPr>
          <a:lstStyle/>
          <a:p>
            <a:r>
              <a:rPr lang="en-US" sz="3200" dirty="0" smtClean="0"/>
              <a:t>Conclusion Questions:</a:t>
            </a:r>
          </a:p>
          <a:p>
            <a:pPr lvl="1"/>
            <a:r>
              <a:rPr lang="en-US" sz="3200" dirty="0" smtClean="0"/>
              <a:t>How did you recognize where to go?</a:t>
            </a:r>
          </a:p>
          <a:p>
            <a:pPr lvl="1"/>
            <a:r>
              <a:rPr lang="en-US" sz="3200" dirty="0" smtClean="0"/>
              <a:t>How does this model cell communication?</a:t>
            </a:r>
          </a:p>
          <a:p>
            <a:pPr lvl="1"/>
            <a:r>
              <a:rPr lang="en-US" sz="3200" dirty="0" smtClean="0"/>
              <a:t>What effect did joining the pathway have on you?  </a:t>
            </a:r>
          </a:p>
          <a:p>
            <a:pPr lvl="1"/>
            <a:r>
              <a:rPr lang="en-US" sz="3200" dirty="0" smtClean="0"/>
              <a:t>What problems did you encounter?</a:t>
            </a:r>
          </a:p>
          <a:p>
            <a:pPr lvl="1"/>
            <a:r>
              <a:rPr lang="en-US" sz="3200" dirty="0" smtClean="0"/>
              <a:t>What would have happened if someone did not do their job or simply were not present?</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1022</Words>
  <Application>Microsoft Office PowerPoint</Application>
  <PresentationFormat>On-screen Show (4:3)</PresentationFormat>
  <Paragraphs>176</Paragraphs>
  <Slides>15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Cell Communication</vt:lpstr>
      <vt:lpstr>Cell Communication Articles:   Read like a detective/ Interactions</vt:lpstr>
      <vt:lpstr>PowerPoint Presentation</vt:lpstr>
      <vt:lpstr>Multicellular Organisms</vt:lpstr>
      <vt:lpstr>Figure 11.4</vt:lpstr>
      <vt:lpstr>Figure 11.5</vt:lpstr>
      <vt:lpstr>The 3 Stages of Cell Signaling</vt:lpstr>
      <vt:lpstr>Figure 11.6-3</vt:lpstr>
      <vt:lpstr>Pathways with Friends </vt:lpstr>
      <vt:lpstr>Receptors</vt:lpstr>
      <vt:lpstr>Figure 11.7b</vt:lpstr>
      <vt:lpstr>Signal Transduction Pathways</vt:lpstr>
      <vt:lpstr>Figure 11.12</vt:lpstr>
      <vt:lpstr>Signal Problems</vt:lpstr>
      <vt:lpstr>Cell Signaling Activity- 25 pts.    </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Communication</dc:title>
  <dc:creator>mhandest</dc:creator>
  <cp:lastModifiedBy>mhandest</cp:lastModifiedBy>
  <cp:revision>7</cp:revision>
  <dcterms:created xsi:type="dcterms:W3CDTF">2012-09-25T19:28:20Z</dcterms:created>
  <dcterms:modified xsi:type="dcterms:W3CDTF">2015-10-08T16:11:42Z</dcterms:modified>
</cp:coreProperties>
</file>