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98" r:id="rId2"/>
    <p:sldId id="260" r:id="rId3"/>
    <p:sldId id="267" r:id="rId4"/>
    <p:sldId id="261" r:id="rId5"/>
    <p:sldId id="268" r:id="rId6"/>
    <p:sldId id="299" r:id="rId7"/>
    <p:sldId id="300" r:id="rId8"/>
    <p:sldId id="256" r:id="rId9"/>
    <p:sldId id="257" r:id="rId10"/>
    <p:sldId id="274" r:id="rId11"/>
    <p:sldId id="273" r:id="rId12"/>
    <p:sldId id="258" r:id="rId13"/>
    <p:sldId id="275" r:id="rId14"/>
    <p:sldId id="276" r:id="rId15"/>
    <p:sldId id="301" r:id="rId16"/>
    <p:sldId id="302" r:id="rId17"/>
    <p:sldId id="303" r:id="rId18"/>
    <p:sldId id="259" r:id="rId19"/>
    <p:sldId id="277" r:id="rId20"/>
    <p:sldId id="262" r:id="rId21"/>
    <p:sldId id="278" r:id="rId22"/>
    <p:sldId id="279" r:id="rId23"/>
    <p:sldId id="280" r:id="rId24"/>
    <p:sldId id="264" r:id="rId25"/>
    <p:sldId id="295" r:id="rId26"/>
    <p:sldId id="288" r:id="rId27"/>
    <p:sldId id="265" r:id="rId28"/>
    <p:sldId id="289" r:id="rId29"/>
    <p:sldId id="266" r:id="rId30"/>
    <p:sldId id="290" r:id="rId31"/>
    <p:sldId id="291" r:id="rId32"/>
    <p:sldId id="292" r:id="rId33"/>
    <p:sldId id="269" r:id="rId34"/>
    <p:sldId id="296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3ACB2-91DA-4E75-B148-F38CF884FEE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D614F-897B-432A-B8D8-7AF183929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635AF26-8BB3-4F92-870C-3DAC8AA96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EA3199-8DFF-49B2-A4FF-CD87C79927DF}" type="slidenum">
              <a:rPr lang="en-US" alt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86F9CB4-08C0-4E52-8BE9-77EA5204E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7EB3849-797F-4D54-9675-03C260F9F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Figure 2.16 A hydrogen bond.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9BD5E-9810-4170-BBB8-C2766F4F8395}" type="slidenum">
              <a:rPr lang="en-US"/>
              <a:pPr/>
              <a:t>22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5.8 The arrangement of cellulose in plant cell walls.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84579-A71F-4F1B-85C4-EFA2E12B7A11}" type="slidenum">
              <a:rPr lang="en-US"/>
              <a:pPr/>
              <a:t>23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5.9 Chitin, a structural polysaccharide.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788C1-610B-493C-98C3-C50EA4B1DB7E}" type="slidenum">
              <a:rPr lang="en-US"/>
              <a:pPr/>
              <a:t>26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5.11 Saturated and unsaturated fats and fatty acids.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64A21-F320-4CD7-B413-6D90B08CC45C}" type="slidenum">
              <a:rPr lang="en-US"/>
              <a:pPr/>
              <a:t>28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5.16 The 20 amino acids of proteins.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03C32-7B63-4F35-9F94-E78D14F4F7D7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5.20 Exploring; Levels of Protein Structure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45FE3-C550-44EA-8FB2-DAE90150AA50}" type="slidenum">
              <a:rPr lang="en-US"/>
              <a:pPr/>
              <a:t>31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5.20 Exploring: Levels of Protein Structure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C1D4F-F1F7-4916-AB71-7453DB4CB2D0}" type="slidenum">
              <a:rPr lang="en-US"/>
              <a:pPr/>
              <a:t>32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5.21 A single amino acid substitution in a protein causes sickle-cell disease.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CAB96-2B62-48DC-9A55-E6B6153D2ED3}" type="slidenum">
              <a:rPr lang="en-US"/>
              <a:pPr/>
              <a:t>36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5.26 Components of nucleic acids.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3151071-7F5E-448F-977C-6DF7E0ED3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67C31-7399-4B03-837F-2C0F53AEC223}" type="slidenum">
              <a:rPr lang="en-US" alt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44A0AFA-14F1-4688-BF01-07B554433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9E2360C-16F8-47A5-A372-4C803BBF7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Figure 3.2 Hydrogen bonds between water molecules.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923D1F5-221A-4603-B874-437163B95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0BE71-0A1C-4E76-852A-3A6060B4495B}" type="slidenum">
              <a:rPr lang="en-US" alt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B0ECE2-DD2B-4FE0-A517-41AC1228A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EF5EC1E-85D4-4367-8405-99769E651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Figure 3.3 Water transport in plants.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654F3DD-1EFF-41B7-8000-F940DCCFD7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638857-BD0B-481E-9177-9A18FB9D0F18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0DC8C6B-14F2-4A47-B493-167681844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D5614F4-7153-4DD1-8AD7-1238B92C4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" panose="02020603050405020304" pitchFamily="18" charset="0"/>
              </a:rPr>
              <a:t>Figure 3.6 Ice: crystalline structure and floating barrier.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E88FD-4678-48EA-BD36-B9789D2C2433}" type="slidenum">
              <a:rPr lang="en-US"/>
              <a:pPr/>
              <a:t>10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4.7 Three types of isomers, compounds with the same molecular formula but different structures.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9FADC-5DF3-4534-8FF6-0AC7A6949325}" type="slidenum">
              <a:rPr lang="en-US"/>
              <a:pPr/>
              <a:t>13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4.9 Exploring: Some Biologically Important Chemical Groups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7DCD9-F9A8-4265-A444-C63F84DC2600}" type="slidenum">
              <a:rPr lang="en-US"/>
              <a:pPr/>
              <a:t>14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4.9 Exploring: Some Biologically Important Chemical Groups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11B96-5C85-4D46-8944-5A3EE24F436B}" type="slidenum">
              <a:rPr lang="en-US"/>
              <a:pPr/>
              <a:t>19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5.2 The synthesis and breakdown of polymers.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86D21-0E52-4463-B279-EB8892044C74}" type="slidenum">
              <a:rPr lang="en-US"/>
              <a:pPr/>
              <a:t>21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5.6 Storage polysaccharides of plants and animals.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5F190BD-A033-4CB8-B065-43BE89DD8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Atomic Interactions	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084C4CA-0791-4979-A5E0-098F94EB0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001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100"/>
              <a:t>Bonding, to get the octet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The interactions that make bonds are called chemical reactions and have reactants (left side of the arrow) and products (right side of the arrow)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Molecule= simplest part of a compound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Chemical formula: ex: CH</a:t>
            </a:r>
            <a:r>
              <a:rPr lang="en-US" altLang="en-US" sz="2000" baseline="-25000"/>
              <a:t>4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Ionic bonds=Ions are formed due to sharing of electrons.  ATTRACTION!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Covalent bonds= Sharing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Involve only 1 type of atom b/c have the same electron affinity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Polar-covalent bonds= Sharing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Involve different types of atoms b/c have different electronegativities (attraction of an atom for e- of a covalent bond)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97" name="Picture 21" descr="04_07_Isomer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0" y="136525"/>
            <a:ext cx="5194300" cy="6584950"/>
          </a:xfrm>
          <a:prstGeom prst="rect">
            <a:avLst/>
          </a:prstGeom>
          <a:noFill/>
        </p:spPr>
      </p:pic>
      <p:sp>
        <p:nvSpPr>
          <p:cNvPr id="459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4.7</a:t>
            </a:r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2017713" y="144463"/>
            <a:ext cx="1889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(a) Structural isomers</a:t>
            </a: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2019300" y="2198688"/>
            <a:ext cx="1889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(b) </a:t>
            </a:r>
            <a:r>
              <a:rPr lang="en-US" sz="1400" i="1" baseline="0"/>
              <a:t>Cis-trans</a:t>
            </a:r>
            <a:r>
              <a:rPr lang="en-US" sz="1400" baseline="0"/>
              <a:t> isomers</a:t>
            </a:r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2019300" y="4314825"/>
            <a:ext cx="1889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(c) Enantiomers</a:t>
            </a:r>
          </a:p>
        </p:txBody>
      </p:sp>
      <p:sp>
        <p:nvSpPr>
          <p:cNvPr id="459783" name="Text Box 7"/>
          <p:cNvSpPr txBox="1">
            <a:spLocks noChangeArrowheads="1"/>
          </p:cNvSpPr>
          <p:nvPr/>
        </p:nvSpPr>
        <p:spPr bwMode="auto">
          <a:xfrm>
            <a:off x="2195513" y="3459163"/>
            <a:ext cx="1889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i="1" baseline="0"/>
              <a:t>cis</a:t>
            </a:r>
            <a:r>
              <a:rPr lang="en-US" sz="1400" baseline="0"/>
              <a:t> isomer: The two Xs</a:t>
            </a:r>
            <a:br>
              <a:rPr lang="en-US" sz="1400" baseline="0"/>
            </a:br>
            <a:r>
              <a:rPr lang="en-US" sz="1400" baseline="0"/>
              <a:t>are on the same side.</a:t>
            </a:r>
          </a:p>
        </p:txBody>
      </p:sp>
      <p:sp>
        <p:nvSpPr>
          <p:cNvPr id="459784" name="Text Box 8"/>
          <p:cNvSpPr txBox="1">
            <a:spLocks noChangeArrowheads="1"/>
          </p:cNvSpPr>
          <p:nvPr/>
        </p:nvSpPr>
        <p:spPr bwMode="auto">
          <a:xfrm>
            <a:off x="4689475" y="3463925"/>
            <a:ext cx="2151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i="1" baseline="0"/>
              <a:t>trans</a:t>
            </a:r>
            <a:r>
              <a:rPr lang="en-US" sz="1400" baseline="0"/>
              <a:t> isomer: The two Xs</a:t>
            </a:r>
            <a:br>
              <a:rPr lang="en-US" sz="1400" baseline="0"/>
            </a:br>
            <a:r>
              <a:rPr lang="en-US" sz="1400" baseline="0"/>
              <a:t>are on opposite sides.</a:t>
            </a:r>
          </a:p>
        </p:txBody>
      </p: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5338763" y="4676775"/>
            <a:ext cx="4873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CO</a:t>
            </a:r>
            <a:r>
              <a:rPr lang="en-US" sz="1400"/>
              <a:t>2</a:t>
            </a:r>
            <a:r>
              <a:rPr lang="en-US" sz="1400" baseline="0"/>
              <a:t>H</a:t>
            </a:r>
          </a:p>
        </p:txBody>
      </p:sp>
      <p:sp>
        <p:nvSpPr>
          <p:cNvPr id="459786" name="Text Box 10"/>
          <p:cNvSpPr txBox="1">
            <a:spLocks noChangeArrowheads="1"/>
          </p:cNvSpPr>
          <p:nvPr/>
        </p:nvSpPr>
        <p:spPr bwMode="auto">
          <a:xfrm>
            <a:off x="3319463" y="4678363"/>
            <a:ext cx="4873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CO</a:t>
            </a:r>
            <a:r>
              <a:rPr lang="en-US" sz="1400"/>
              <a:t>2</a:t>
            </a:r>
            <a:r>
              <a:rPr lang="en-US" sz="1400" baseline="0"/>
              <a:t>H</a:t>
            </a:r>
          </a:p>
        </p:txBody>
      </p:sp>
      <p:sp>
        <p:nvSpPr>
          <p:cNvPr id="459787" name="Text Box 11"/>
          <p:cNvSpPr txBox="1">
            <a:spLocks noChangeArrowheads="1"/>
          </p:cNvSpPr>
          <p:nvPr/>
        </p:nvSpPr>
        <p:spPr bwMode="auto">
          <a:xfrm>
            <a:off x="3260725" y="6037263"/>
            <a:ext cx="48736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CH</a:t>
            </a:r>
            <a:r>
              <a:rPr lang="en-US" sz="1400"/>
              <a:t>3</a:t>
            </a:r>
            <a:endParaRPr lang="en-US" sz="1400" baseline="0"/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2889250" y="5651500"/>
            <a:ext cx="15398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H</a:t>
            </a: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4135438" y="5694363"/>
            <a:ext cx="4365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NH</a:t>
            </a:r>
            <a:r>
              <a:rPr lang="en-US" sz="1400"/>
              <a:t>2</a:t>
            </a:r>
            <a:endParaRPr lang="en-US" sz="1400" baseline="0"/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3140075" y="6353175"/>
            <a:ext cx="779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L isomer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4699000" y="5656263"/>
            <a:ext cx="4365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NH</a:t>
            </a:r>
            <a:r>
              <a:rPr lang="en-US" sz="1400"/>
              <a:t>2</a:t>
            </a:r>
            <a:endParaRPr lang="en-US" sz="1400" baseline="0"/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5561013" y="6035675"/>
            <a:ext cx="4873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CH</a:t>
            </a:r>
            <a:r>
              <a:rPr lang="en-US" sz="1400"/>
              <a:t>3</a:t>
            </a:r>
            <a:endParaRPr lang="en-US" sz="1400" baseline="0"/>
          </a:p>
        </p:txBody>
      </p:sp>
      <p:sp>
        <p:nvSpPr>
          <p:cNvPr id="459793" name="Text Box 17"/>
          <p:cNvSpPr txBox="1">
            <a:spLocks noChangeArrowheads="1"/>
          </p:cNvSpPr>
          <p:nvPr/>
        </p:nvSpPr>
        <p:spPr bwMode="auto">
          <a:xfrm>
            <a:off x="6075363" y="5692775"/>
            <a:ext cx="15398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H</a:t>
            </a:r>
          </a:p>
        </p:txBody>
      </p:sp>
      <p:sp>
        <p:nvSpPr>
          <p:cNvPr id="459794" name="Text Box 18"/>
          <p:cNvSpPr txBox="1">
            <a:spLocks noChangeArrowheads="1"/>
          </p:cNvSpPr>
          <p:nvPr/>
        </p:nvSpPr>
        <p:spPr bwMode="auto">
          <a:xfrm>
            <a:off x="5232400" y="6354763"/>
            <a:ext cx="779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aseline="0"/>
              <a:t>D isomer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Miller &amp; Urey experiment</a:t>
            </a:r>
          </a:p>
          <a:p>
            <a:pPr lvl="1"/>
            <a:r>
              <a:rPr lang="en-US" dirty="0"/>
              <a:t>Concluded complex molecules could arise spontaneously from conditions on early earth</a:t>
            </a:r>
          </a:p>
          <a:p>
            <a:pPr lvl="2"/>
            <a:r>
              <a:rPr lang="en-US" dirty="0"/>
              <a:t>Amino acids,  hydrocarbons</a:t>
            </a:r>
          </a:p>
        </p:txBody>
      </p:sp>
      <p:pic>
        <p:nvPicPr>
          <p:cNvPr id="5" name="Picture 25" descr="04_02MillerEarlyEarth-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9687" y="1481138"/>
            <a:ext cx="359562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</a:t>
            </a:r>
            <a:r>
              <a:rPr lang="en-US" dirty="0" err="1"/>
              <a:t>Biochemicals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Functional groups are used to distinguish molecules made up of C, H, O, since these groups cause the molecules to behave differently: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Hydroxyl group (OH-)=alcohols, forms H bonds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Carbonyl group (C=O)=</a:t>
            </a:r>
            <a:r>
              <a:rPr lang="en-US" sz="2400" dirty="0" err="1"/>
              <a:t>aldehyde</a:t>
            </a:r>
            <a:r>
              <a:rPr lang="en-US" sz="2400" dirty="0"/>
              <a:t> or </a:t>
            </a:r>
            <a:r>
              <a:rPr lang="en-US" sz="2400" dirty="0" err="1"/>
              <a:t>ketone</a:t>
            </a:r>
            <a:r>
              <a:rPr lang="en-US" sz="2400" dirty="0"/>
              <a:t>/ different sugars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Carboxyl group (COOH)=organic acid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Amino group (NH</a:t>
            </a:r>
            <a:r>
              <a:rPr lang="en-US" sz="2400" baseline="-25000" dirty="0"/>
              <a:t>2 </a:t>
            </a:r>
            <a:r>
              <a:rPr lang="en-US" sz="2400" dirty="0"/>
              <a:t>)=amine (organic base)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/>
              <a:t>Sulfhydryl</a:t>
            </a:r>
            <a:r>
              <a:rPr lang="en-US" sz="2400" dirty="0"/>
              <a:t> group (SH)=Stabilize proteins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Phosphate group (PO</a:t>
            </a:r>
            <a:r>
              <a:rPr lang="en-US" sz="2400" baseline="-25000" dirty="0"/>
              <a:t>4</a:t>
            </a:r>
            <a:r>
              <a:rPr lang="en-US" sz="2400" dirty="0"/>
              <a:t>)=energy transfer group (ATP)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Methyl (CH</a:t>
            </a:r>
            <a:r>
              <a:rPr lang="en-US" sz="2400" baseline="-25000" dirty="0"/>
              <a:t>3</a:t>
            </a:r>
            <a:r>
              <a:rPr lang="en-US" sz="2400" dirty="0"/>
              <a:t> )=</a:t>
            </a:r>
            <a:r>
              <a:rPr lang="en-US" sz="2400" dirty="0" err="1"/>
              <a:t>methylated</a:t>
            </a:r>
            <a:r>
              <a:rPr lang="en-US" sz="2400" dirty="0"/>
              <a:t> compounds-mark DNA, distinguish hormones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Distinguishing between hydrocarbons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23" name="Picture 35" descr="04_09_aChemicalGroup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263525"/>
            <a:ext cx="6865937" cy="6584950"/>
          </a:xfrm>
          <a:prstGeom prst="rect">
            <a:avLst/>
          </a:prstGeom>
          <a:noFill/>
        </p:spPr>
      </p:pic>
      <p:sp>
        <p:nvSpPr>
          <p:cNvPr id="4730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4.9_a</a:t>
            </a: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1181100" y="1016000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STRUCTURE</a:t>
            </a:r>
          </a:p>
        </p:txBody>
      </p:sp>
      <p:sp>
        <p:nvSpPr>
          <p:cNvPr id="473094" name="Text Box 6"/>
          <p:cNvSpPr txBox="1">
            <a:spLocks noChangeArrowheads="1"/>
          </p:cNvSpPr>
          <p:nvPr/>
        </p:nvSpPr>
        <p:spPr bwMode="auto">
          <a:xfrm>
            <a:off x="1179513" y="303213"/>
            <a:ext cx="5762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aseline="0"/>
              <a:t>CHEMICAL</a:t>
            </a:r>
          </a:p>
          <a:p>
            <a:pPr>
              <a:lnSpc>
                <a:spcPct val="90000"/>
              </a:lnSpc>
            </a:pPr>
            <a:r>
              <a:rPr lang="en-US" sz="800" baseline="0"/>
              <a:t>GROUP</a:t>
            </a:r>
          </a:p>
        </p:txBody>
      </p: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2622550" y="371475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aseline="0">
                <a:solidFill>
                  <a:schemeClr val="bg1"/>
                </a:solidFill>
              </a:rPr>
              <a:t>Hydroxyl</a:t>
            </a:r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1179513" y="1708150"/>
            <a:ext cx="6286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NAME OF</a:t>
            </a:r>
          </a:p>
          <a:p>
            <a:r>
              <a:rPr lang="en-US" sz="800" baseline="0"/>
              <a:t>COMPOUND</a:t>
            </a: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1184275" y="2552700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EXAMPLE</a:t>
            </a:r>
          </a:p>
        </p:txBody>
      </p:sp>
      <p:sp>
        <p:nvSpPr>
          <p:cNvPr id="473099" name="Text Box 11"/>
          <p:cNvSpPr txBox="1">
            <a:spLocks noChangeArrowheads="1"/>
          </p:cNvSpPr>
          <p:nvPr/>
        </p:nvSpPr>
        <p:spPr bwMode="auto">
          <a:xfrm>
            <a:off x="2722563" y="3521075"/>
            <a:ext cx="4460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Ethanol</a:t>
            </a:r>
          </a:p>
        </p:txBody>
      </p: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2012950" y="1704975"/>
            <a:ext cx="15684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Alcohols (Their specific names</a:t>
            </a:r>
            <a:br>
              <a:rPr lang="en-US" sz="800" baseline="0"/>
            </a:br>
            <a:r>
              <a:rPr lang="en-US" sz="800" baseline="0"/>
              <a:t>usually end in </a:t>
            </a:r>
            <a:r>
              <a:rPr lang="en-US" sz="800" i="1" baseline="0"/>
              <a:t>-ol.)</a:t>
            </a:r>
            <a:endParaRPr lang="en-US" sz="800" baseline="0"/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2619375" y="1350963"/>
            <a:ext cx="10604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(may be written HO</a:t>
            </a:r>
            <a:r>
              <a:rPr lang="en-US" sz="800" baseline="0">
                <a:sym typeface="Symbol" pitchFamily="84" charset="2"/>
              </a:rPr>
              <a:t>—)</a:t>
            </a:r>
            <a:endParaRPr lang="en-US" sz="800" baseline="0"/>
          </a:p>
        </p:txBody>
      </p:sp>
      <p:sp>
        <p:nvSpPr>
          <p:cNvPr id="473103" name="Text Box 15"/>
          <p:cNvSpPr txBox="1">
            <a:spLocks noChangeArrowheads="1"/>
          </p:cNvSpPr>
          <p:nvPr/>
        </p:nvSpPr>
        <p:spPr bwMode="auto">
          <a:xfrm>
            <a:off x="4668838" y="371475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aseline="0">
                <a:solidFill>
                  <a:schemeClr val="bg1"/>
                </a:solidFill>
              </a:rPr>
              <a:t>Carbonyl</a:t>
            </a:r>
          </a:p>
        </p:txBody>
      </p:sp>
      <p:sp>
        <p:nvSpPr>
          <p:cNvPr id="473104" name="Text Box 16"/>
          <p:cNvSpPr txBox="1">
            <a:spLocks noChangeArrowheads="1"/>
          </p:cNvSpPr>
          <p:nvPr/>
        </p:nvSpPr>
        <p:spPr bwMode="auto">
          <a:xfrm>
            <a:off x="4067175" y="1708150"/>
            <a:ext cx="15605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Ketones if the carbonyl group is</a:t>
            </a:r>
            <a:br>
              <a:rPr lang="en-US" sz="800" baseline="0"/>
            </a:br>
            <a:r>
              <a:rPr lang="en-US" sz="800" baseline="0"/>
              <a:t>within a carbon skeleton</a:t>
            </a:r>
          </a:p>
        </p:txBody>
      </p:sp>
      <p:sp>
        <p:nvSpPr>
          <p:cNvPr id="473105" name="Text Box 17"/>
          <p:cNvSpPr txBox="1">
            <a:spLocks noChangeArrowheads="1"/>
          </p:cNvSpPr>
          <p:nvPr/>
        </p:nvSpPr>
        <p:spPr bwMode="auto">
          <a:xfrm>
            <a:off x="4073525" y="2070100"/>
            <a:ext cx="17351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Aldehydes if the carbonyl group</a:t>
            </a:r>
            <a:br>
              <a:rPr lang="en-US" sz="800" baseline="0"/>
            </a:br>
            <a:r>
              <a:rPr lang="en-US" sz="800" baseline="0"/>
              <a:t>is at the end of the carbon skeleton</a:t>
            </a:r>
          </a:p>
        </p:txBody>
      </p:sp>
      <p:sp>
        <p:nvSpPr>
          <p:cNvPr id="473106" name="Text Box 18"/>
          <p:cNvSpPr txBox="1">
            <a:spLocks noChangeArrowheads="1"/>
          </p:cNvSpPr>
          <p:nvPr/>
        </p:nvSpPr>
        <p:spPr bwMode="auto">
          <a:xfrm>
            <a:off x="6726238" y="376238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aseline="0">
                <a:solidFill>
                  <a:schemeClr val="bg1"/>
                </a:solidFill>
              </a:rPr>
              <a:t>Carboxyl</a:t>
            </a:r>
          </a:p>
        </p:txBody>
      </p:sp>
      <p:sp>
        <p:nvSpPr>
          <p:cNvPr id="473107" name="Text Box 19"/>
          <p:cNvSpPr txBox="1">
            <a:spLocks noChangeArrowheads="1"/>
          </p:cNvSpPr>
          <p:nvPr/>
        </p:nvSpPr>
        <p:spPr bwMode="auto">
          <a:xfrm>
            <a:off x="6683375" y="3519488"/>
            <a:ext cx="5715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Acetic acid</a:t>
            </a:r>
          </a:p>
        </p:txBody>
      </p:sp>
      <p:sp>
        <p:nvSpPr>
          <p:cNvPr id="473108" name="Text Box 20"/>
          <p:cNvSpPr txBox="1">
            <a:spLocks noChangeArrowheads="1"/>
          </p:cNvSpPr>
          <p:nvPr/>
        </p:nvSpPr>
        <p:spPr bwMode="auto">
          <a:xfrm>
            <a:off x="4714875" y="3521075"/>
            <a:ext cx="5715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Acetone</a:t>
            </a:r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4705350" y="4438650"/>
            <a:ext cx="5715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Propanal</a:t>
            </a:r>
          </a:p>
        </p:txBody>
      </p:sp>
      <p:sp>
        <p:nvSpPr>
          <p:cNvPr id="473110" name="Text Box 22"/>
          <p:cNvSpPr txBox="1">
            <a:spLocks noChangeArrowheads="1"/>
          </p:cNvSpPr>
          <p:nvPr/>
        </p:nvSpPr>
        <p:spPr bwMode="auto">
          <a:xfrm>
            <a:off x="6121400" y="1709738"/>
            <a:ext cx="167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Carboxylic acids, or organic acids</a:t>
            </a:r>
          </a:p>
        </p:txBody>
      </p:sp>
      <p:sp>
        <p:nvSpPr>
          <p:cNvPr id="473112" name="Text Box 24"/>
          <p:cNvSpPr txBox="1">
            <a:spLocks noChangeArrowheads="1"/>
          </p:cNvSpPr>
          <p:nvPr/>
        </p:nvSpPr>
        <p:spPr bwMode="auto">
          <a:xfrm>
            <a:off x="1179513" y="4721225"/>
            <a:ext cx="660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FUNCTIONAL</a:t>
            </a:r>
          </a:p>
          <a:p>
            <a:r>
              <a:rPr lang="en-US" sz="800" baseline="0"/>
              <a:t>PROPERTIES</a:t>
            </a:r>
          </a:p>
        </p:txBody>
      </p:sp>
      <p:sp>
        <p:nvSpPr>
          <p:cNvPr id="473113" name="Text Box 25"/>
          <p:cNvSpPr txBox="1">
            <a:spLocks noChangeArrowheads="1"/>
          </p:cNvSpPr>
          <p:nvPr/>
        </p:nvSpPr>
        <p:spPr bwMode="auto">
          <a:xfrm>
            <a:off x="2009775" y="4732338"/>
            <a:ext cx="16843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Is polar as a result of the</a:t>
            </a:r>
            <a:br>
              <a:rPr lang="en-US" sz="800" baseline="0"/>
            </a:br>
            <a:r>
              <a:rPr lang="en-US" sz="800" baseline="0"/>
              <a:t>   electrons spending more time</a:t>
            </a:r>
            <a:br>
              <a:rPr lang="en-US" sz="800" baseline="0"/>
            </a:br>
            <a:r>
              <a:rPr lang="en-US" sz="800" baseline="0"/>
              <a:t>   near the electronegative oxygen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atom.</a:t>
            </a:r>
          </a:p>
        </p:txBody>
      </p:sp>
      <p:sp>
        <p:nvSpPr>
          <p:cNvPr id="473116" name="Text Box 28"/>
          <p:cNvSpPr txBox="1">
            <a:spLocks noChangeArrowheads="1"/>
          </p:cNvSpPr>
          <p:nvPr/>
        </p:nvSpPr>
        <p:spPr bwMode="auto">
          <a:xfrm>
            <a:off x="2012950" y="5246688"/>
            <a:ext cx="1801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Can form hydrogen bonds with</a:t>
            </a:r>
            <a:br>
              <a:rPr lang="en-US" sz="800" baseline="0"/>
            </a:br>
            <a:r>
              <a:rPr lang="en-US" sz="800" baseline="0"/>
              <a:t>   water molecules, helping dissolve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organic compounds such as</a:t>
            </a:r>
            <a:br>
              <a:rPr lang="en-US" sz="800" baseline="0"/>
            </a:br>
            <a:r>
              <a:rPr lang="en-US" sz="800" baseline="0"/>
              <a:t>   sugars.</a:t>
            </a:r>
          </a:p>
        </p:txBody>
      </p:sp>
      <p:sp>
        <p:nvSpPr>
          <p:cNvPr id="473117" name="Text Box 29"/>
          <p:cNvSpPr txBox="1">
            <a:spLocks noChangeArrowheads="1"/>
          </p:cNvSpPr>
          <p:nvPr/>
        </p:nvSpPr>
        <p:spPr bwMode="auto">
          <a:xfrm>
            <a:off x="4064000" y="4729163"/>
            <a:ext cx="1801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A ketone and an aldehyde may be</a:t>
            </a:r>
            <a:br>
              <a:rPr lang="en-US" sz="800" baseline="0"/>
            </a:br>
            <a:r>
              <a:rPr lang="en-US" sz="800" baseline="0"/>
              <a:t>   structural isomers with different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properties, as is the case for</a:t>
            </a:r>
            <a:br>
              <a:rPr lang="en-US" sz="800" baseline="0"/>
            </a:br>
            <a:r>
              <a:rPr lang="en-US" sz="800" baseline="0"/>
              <a:t>   acetone and propanal.</a:t>
            </a:r>
          </a:p>
        </p:txBody>
      </p:sp>
      <p:sp>
        <p:nvSpPr>
          <p:cNvPr id="473118" name="Text Box 30"/>
          <p:cNvSpPr txBox="1">
            <a:spLocks noChangeArrowheads="1"/>
          </p:cNvSpPr>
          <p:nvPr/>
        </p:nvSpPr>
        <p:spPr bwMode="auto">
          <a:xfrm>
            <a:off x="4070350" y="5248275"/>
            <a:ext cx="17049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Ketone and aldehyde groups are</a:t>
            </a:r>
            <a:br>
              <a:rPr lang="en-US" sz="800" baseline="0"/>
            </a:br>
            <a:r>
              <a:rPr lang="en-US" sz="800" baseline="0"/>
              <a:t>   also found in sugars, giving rise</a:t>
            </a:r>
            <a:br>
              <a:rPr lang="en-US" sz="800" baseline="0"/>
            </a:br>
            <a:r>
              <a:rPr lang="en-US" sz="800" baseline="0"/>
              <a:t>   to two major groups of sugars: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ketoses (containing ketone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groups) and aldoses (containing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aldehyde groups).</a:t>
            </a:r>
          </a:p>
        </p:txBody>
      </p:sp>
      <p:sp>
        <p:nvSpPr>
          <p:cNvPr id="473119" name="Text Box 31"/>
          <p:cNvSpPr txBox="1">
            <a:spLocks noChangeArrowheads="1"/>
          </p:cNvSpPr>
          <p:nvPr/>
        </p:nvSpPr>
        <p:spPr bwMode="auto">
          <a:xfrm>
            <a:off x="6121400" y="6178550"/>
            <a:ext cx="1717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Found in cells in the ionized form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with a charge of 1</a:t>
            </a:r>
            <a:r>
              <a:rPr lang="en-US" sz="800" baseline="0">
                <a:sym typeface="Symbol" pitchFamily="84" charset="2"/>
              </a:rPr>
              <a:t> and called a</a:t>
            </a:r>
          </a:p>
          <a:p>
            <a:pPr>
              <a:tabLst>
                <a:tab pos="114300" algn="l"/>
              </a:tabLst>
            </a:pPr>
            <a:r>
              <a:rPr lang="en-US" sz="800" baseline="0">
                <a:sym typeface="Symbol" pitchFamily="84" charset="2"/>
              </a:rPr>
              <a:t>   carboxylate ion.</a:t>
            </a:r>
            <a:endParaRPr lang="en-US" sz="800" baseline="0"/>
          </a:p>
        </p:txBody>
      </p:sp>
      <p:sp>
        <p:nvSpPr>
          <p:cNvPr id="473120" name="Text Box 32"/>
          <p:cNvSpPr txBox="1">
            <a:spLocks noChangeArrowheads="1"/>
          </p:cNvSpPr>
          <p:nvPr/>
        </p:nvSpPr>
        <p:spPr bwMode="auto">
          <a:xfrm>
            <a:off x="6302375" y="5878513"/>
            <a:ext cx="5715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Nonionized</a:t>
            </a:r>
          </a:p>
        </p:txBody>
      </p:sp>
      <p:sp>
        <p:nvSpPr>
          <p:cNvPr id="473121" name="Text Box 33"/>
          <p:cNvSpPr txBox="1">
            <a:spLocks noChangeArrowheads="1"/>
          </p:cNvSpPr>
          <p:nvPr/>
        </p:nvSpPr>
        <p:spPr bwMode="auto">
          <a:xfrm>
            <a:off x="7124700" y="5880100"/>
            <a:ext cx="5715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Ionized</a:t>
            </a:r>
          </a:p>
        </p:txBody>
      </p:sp>
      <p:sp>
        <p:nvSpPr>
          <p:cNvPr id="473122" name="Text Box 34"/>
          <p:cNvSpPr txBox="1">
            <a:spLocks noChangeArrowheads="1"/>
          </p:cNvSpPr>
          <p:nvPr/>
        </p:nvSpPr>
        <p:spPr bwMode="auto">
          <a:xfrm>
            <a:off x="6130925" y="4725988"/>
            <a:ext cx="17097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Acts as an acid; can donate an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H</a:t>
            </a:r>
            <a:r>
              <a:rPr lang="en-US" sz="1000" baseline="20000"/>
              <a:t>+</a:t>
            </a:r>
            <a:r>
              <a:rPr lang="en-US" sz="800" baseline="0"/>
              <a:t> because the covalent bond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between oxygen and hydrogen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is so polar: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67" name="Picture 31" descr="04_09_bChemicalGroup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504825"/>
            <a:ext cx="7018337" cy="5846763"/>
          </a:xfrm>
          <a:prstGeom prst="rect">
            <a:avLst/>
          </a:prstGeom>
          <a:noFill/>
        </p:spPr>
      </p:pic>
      <p:sp>
        <p:nvSpPr>
          <p:cNvPr id="4751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4.9_b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1598613" y="627063"/>
            <a:ext cx="4714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aseline="0">
                <a:solidFill>
                  <a:schemeClr val="bg1"/>
                </a:solidFill>
              </a:rPr>
              <a:t>Amino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3108325" y="627063"/>
            <a:ext cx="9159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aseline="0">
                <a:solidFill>
                  <a:schemeClr val="bg1"/>
                </a:solidFill>
              </a:rPr>
              <a:t>Sulfhydryl</a:t>
            </a:r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4978400" y="627063"/>
            <a:ext cx="6207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aseline="0">
                <a:solidFill>
                  <a:schemeClr val="bg1"/>
                </a:solidFill>
              </a:rPr>
              <a:t>Phosphate</a:t>
            </a:r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7024688" y="627063"/>
            <a:ext cx="6207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aseline="0">
                <a:solidFill>
                  <a:schemeClr val="bg1"/>
                </a:solidFill>
              </a:rPr>
              <a:t>Methyl</a:t>
            </a: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6497638" y="1968500"/>
            <a:ext cx="1146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Methylated compounds</a:t>
            </a:r>
          </a:p>
        </p:txBody>
      </p:sp>
      <p:sp>
        <p:nvSpPr>
          <p:cNvPr id="475146" name="Text Box 10"/>
          <p:cNvSpPr txBox="1">
            <a:spLocks noChangeArrowheads="1"/>
          </p:cNvSpPr>
          <p:nvPr/>
        </p:nvSpPr>
        <p:spPr bwMode="auto">
          <a:xfrm>
            <a:off x="4425950" y="1952625"/>
            <a:ext cx="1146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Organic phosphates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/>
        </p:nvSpPr>
        <p:spPr bwMode="auto">
          <a:xfrm>
            <a:off x="3443288" y="1524000"/>
            <a:ext cx="6921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800" baseline="0"/>
              <a:t>(may be</a:t>
            </a:r>
            <a:br>
              <a:rPr lang="en-US" sz="800" baseline="0"/>
            </a:br>
            <a:r>
              <a:rPr lang="en-US" sz="800" baseline="0"/>
              <a:t>written HS</a:t>
            </a:r>
            <a:r>
              <a:rPr lang="en-US" sz="800" baseline="0">
                <a:sym typeface="Symbol" pitchFamily="84" charset="2"/>
              </a:rPr>
              <a:t>—)</a:t>
            </a:r>
            <a:endParaRPr lang="en-US" sz="800" baseline="0"/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2724150" y="1966913"/>
            <a:ext cx="341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Thiols</a:t>
            </a:r>
          </a:p>
        </p:txBody>
      </p:sp>
      <p:sp>
        <p:nvSpPr>
          <p:cNvPr id="475150" name="Text Box 14"/>
          <p:cNvSpPr txBox="1">
            <a:spLocks noChangeArrowheads="1"/>
          </p:cNvSpPr>
          <p:nvPr/>
        </p:nvSpPr>
        <p:spPr bwMode="auto">
          <a:xfrm>
            <a:off x="1171575" y="1965325"/>
            <a:ext cx="341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Amines</a:t>
            </a:r>
          </a:p>
        </p:txBody>
      </p:sp>
      <p:sp>
        <p:nvSpPr>
          <p:cNvPr id="475151" name="Text Box 15"/>
          <p:cNvSpPr txBox="1">
            <a:spLocks noChangeArrowheads="1"/>
          </p:cNvSpPr>
          <p:nvPr/>
        </p:nvSpPr>
        <p:spPr bwMode="auto">
          <a:xfrm>
            <a:off x="1598613" y="3900488"/>
            <a:ext cx="5476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Glycine</a:t>
            </a:r>
          </a:p>
        </p:txBody>
      </p:sp>
      <p:sp>
        <p:nvSpPr>
          <p:cNvPr id="475152" name="Text Box 16"/>
          <p:cNvSpPr txBox="1">
            <a:spLocks noChangeArrowheads="1"/>
          </p:cNvSpPr>
          <p:nvPr/>
        </p:nvSpPr>
        <p:spPr bwMode="auto">
          <a:xfrm>
            <a:off x="3213100" y="3898900"/>
            <a:ext cx="44926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Cysteine</a:t>
            </a:r>
          </a:p>
        </p:txBody>
      </p:sp>
      <p:sp>
        <p:nvSpPr>
          <p:cNvPr id="475153" name="Text Box 17"/>
          <p:cNvSpPr txBox="1">
            <a:spLocks noChangeArrowheads="1"/>
          </p:cNvSpPr>
          <p:nvPr/>
        </p:nvSpPr>
        <p:spPr bwMode="auto">
          <a:xfrm>
            <a:off x="1181100" y="4130675"/>
            <a:ext cx="121761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Acts as a base; can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pick up an H</a:t>
            </a:r>
            <a:r>
              <a:rPr lang="en-US" sz="1000" baseline="20000"/>
              <a:t>+ </a:t>
            </a:r>
            <a:r>
              <a:rPr lang="en-US" sz="800" baseline="0"/>
              <a:t>from the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surrounding solution</a:t>
            </a:r>
            <a:br>
              <a:rPr lang="en-US" sz="800" baseline="0"/>
            </a:br>
            <a:r>
              <a:rPr lang="en-US" sz="800" baseline="0"/>
              <a:t>   (water, in living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organisms): </a:t>
            </a:r>
          </a:p>
        </p:txBody>
      </p:sp>
      <p:sp>
        <p:nvSpPr>
          <p:cNvPr id="475154" name="Text Box 18"/>
          <p:cNvSpPr txBox="1">
            <a:spLocks noChangeArrowheads="1"/>
          </p:cNvSpPr>
          <p:nvPr/>
        </p:nvSpPr>
        <p:spPr bwMode="auto">
          <a:xfrm>
            <a:off x="1246188" y="5394325"/>
            <a:ext cx="56515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Nonionized</a:t>
            </a:r>
          </a:p>
        </p:txBody>
      </p:sp>
      <p:sp>
        <p:nvSpPr>
          <p:cNvPr id="475155" name="Text Box 19"/>
          <p:cNvSpPr txBox="1">
            <a:spLocks noChangeArrowheads="1"/>
          </p:cNvSpPr>
          <p:nvPr/>
        </p:nvSpPr>
        <p:spPr bwMode="auto">
          <a:xfrm>
            <a:off x="2071688" y="5394325"/>
            <a:ext cx="56515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Ionized</a:t>
            </a:r>
          </a:p>
        </p:txBody>
      </p:sp>
      <p:sp>
        <p:nvSpPr>
          <p:cNvPr id="475156" name="Text Box 20"/>
          <p:cNvSpPr txBox="1">
            <a:spLocks noChangeArrowheads="1"/>
          </p:cNvSpPr>
          <p:nvPr/>
        </p:nvSpPr>
        <p:spPr bwMode="auto">
          <a:xfrm>
            <a:off x="1181100" y="5703888"/>
            <a:ext cx="10826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Found in cells in the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ionized form with a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charge of 1+.</a:t>
            </a:r>
          </a:p>
        </p:txBody>
      </p:sp>
      <p:sp>
        <p:nvSpPr>
          <p:cNvPr id="475157" name="Text Box 21"/>
          <p:cNvSpPr txBox="1">
            <a:spLocks noChangeArrowheads="1"/>
          </p:cNvSpPr>
          <p:nvPr/>
        </p:nvSpPr>
        <p:spPr bwMode="auto">
          <a:xfrm>
            <a:off x="2695575" y="4130675"/>
            <a:ext cx="144621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Two sulfhydryl groups can</a:t>
            </a:r>
            <a:br>
              <a:rPr lang="en-US" sz="800" baseline="0"/>
            </a:br>
            <a:r>
              <a:rPr lang="en-US" sz="800" baseline="0"/>
              <a:t>   react, forming a covalent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bond. This “cross-linking”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helps stabilize protein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structure. </a:t>
            </a:r>
            <a:br>
              <a:rPr lang="en-US" sz="800" baseline="0"/>
            </a:br>
            <a:endParaRPr lang="en-US" sz="800" baseline="0"/>
          </a:p>
        </p:txBody>
      </p:sp>
      <p:sp>
        <p:nvSpPr>
          <p:cNvPr id="475158" name="Text Box 22"/>
          <p:cNvSpPr txBox="1">
            <a:spLocks noChangeArrowheads="1"/>
          </p:cNvSpPr>
          <p:nvPr/>
        </p:nvSpPr>
        <p:spPr bwMode="auto">
          <a:xfrm>
            <a:off x="2695575" y="4895850"/>
            <a:ext cx="14795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Cross-linking of cysteines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in hair proteins maintains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the curliness or straightness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of hair. Straight hair can be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“permanently” curled by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shaping it around curlers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and then breaking and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re-forming the cross-linking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bonds.</a:t>
            </a:r>
          </a:p>
        </p:txBody>
      </p:sp>
      <p:sp>
        <p:nvSpPr>
          <p:cNvPr id="475159" name="Text Box 23"/>
          <p:cNvSpPr txBox="1">
            <a:spLocks noChangeArrowheads="1"/>
          </p:cNvSpPr>
          <p:nvPr/>
        </p:nvSpPr>
        <p:spPr bwMode="auto">
          <a:xfrm>
            <a:off x="4422775" y="4127500"/>
            <a:ext cx="1782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Contributes negative charge to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the molecule of which it is a part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(2– when at the end of a molecule,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as above; 1– when located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internally in a chain of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phosphates).</a:t>
            </a:r>
          </a:p>
          <a:p>
            <a:pPr>
              <a:tabLst>
                <a:tab pos="114300" algn="l"/>
              </a:tabLst>
            </a:pPr>
            <a:endParaRPr lang="en-US" sz="800" baseline="0"/>
          </a:p>
        </p:txBody>
      </p:sp>
      <p:sp>
        <p:nvSpPr>
          <p:cNvPr id="475160" name="Text Box 24"/>
          <p:cNvSpPr txBox="1">
            <a:spLocks noChangeArrowheads="1"/>
          </p:cNvSpPr>
          <p:nvPr/>
        </p:nvSpPr>
        <p:spPr bwMode="auto">
          <a:xfrm>
            <a:off x="4433888" y="4895850"/>
            <a:ext cx="18081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Molecules containing phosphate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groups have the potential to react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with water, releasing energy.</a:t>
            </a:r>
          </a:p>
        </p:txBody>
      </p:sp>
      <p:sp>
        <p:nvSpPr>
          <p:cNvPr id="475161" name="Text Box 25"/>
          <p:cNvSpPr txBox="1">
            <a:spLocks noChangeArrowheads="1"/>
          </p:cNvSpPr>
          <p:nvPr/>
        </p:nvSpPr>
        <p:spPr bwMode="auto">
          <a:xfrm>
            <a:off x="6480175" y="4648200"/>
            <a:ext cx="1435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Arrangement of methyl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groups in male and female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sex hormones affects their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shape and function.</a:t>
            </a:r>
          </a:p>
        </p:txBody>
      </p:sp>
      <p:sp>
        <p:nvSpPr>
          <p:cNvPr id="475162" name="Text Box 26"/>
          <p:cNvSpPr txBox="1">
            <a:spLocks noChangeArrowheads="1"/>
          </p:cNvSpPr>
          <p:nvPr/>
        </p:nvSpPr>
        <p:spPr bwMode="auto">
          <a:xfrm>
            <a:off x="6496050" y="4133850"/>
            <a:ext cx="1435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aseline="0"/>
              <a:t>• Addition of a methyl group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to DNA, or to molecules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bound to DNA, affects the</a:t>
            </a:r>
          </a:p>
          <a:p>
            <a:pPr>
              <a:tabLst>
                <a:tab pos="114300" algn="l"/>
              </a:tabLst>
            </a:pPr>
            <a:r>
              <a:rPr lang="en-US" sz="800" baseline="0"/>
              <a:t>   expression of genes.</a:t>
            </a:r>
          </a:p>
        </p:txBody>
      </p:sp>
      <p:sp>
        <p:nvSpPr>
          <p:cNvPr id="475163" name="Text Box 27"/>
          <p:cNvSpPr txBox="1">
            <a:spLocks noChangeArrowheads="1"/>
          </p:cNvSpPr>
          <p:nvPr/>
        </p:nvSpPr>
        <p:spPr bwMode="auto">
          <a:xfrm>
            <a:off x="4846638" y="3889375"/>
            <a:ext cx="9826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Glycerol phosphate</a:t>
            </a:r>
          </a:p>
        </p:txBody>
      </p:sp>
      <p:sp>
        <p:nvSpPr>
          <p:cNvPr id="475164" name="Text Box 28"/>
          <p:cNvSpPr txBox="1">
            <a:spLocks noChangeArrowheads="1"/>
          </p:cNvSpPr>
          <p:nvPr/>
        </p:nvSpPr>
        <p:spPr bwMode="auto">
          <a:xfrm>
            <a:off x="6811963" y="3902075"/>
            <a:ext cx="8604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aseline="0"/>
              <a:t>5-Methyl cytidine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D142E3-B3EF-48AB-AFAB-18A6232A8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7638"/>
            <a:ext cx="8382000" cy="4589653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/>
              <a:t>Demonstrate </a:t>
            </a:r>
            <a:r>
              <a:rPr lang="en-US" dirty="0"/>
              <a:t> </a:t>
            </a:r>
          </a:p>
          <a:p>
            <a:r>
              <a:rPr lang="en-US" dirty="0"/>
              <a:t>what 2 carbons look like when single-bonded (complete the valence with Hydrogens).  </a:t>
            </a:r>
          </a:p>
          <a:p>
            <a:pPr lvl="1"/>
            <a:r>
              <a:rPr lang="en-US" dirty="0"/>
              <a:t>Write the chemical formula for this molecule.</a:t>
            </a:r>
          </a:p>
          <a:p>
            <a:pPr lvl="1"/>
            <a:r>
              <a:rPr lang="en-US" dirty="0"/>
              <a:t>Draw the molecule.</a:t>
            </a:r>
          </a:p>
          <a:p>
            <a:pPr marL="109728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a molecule of 2 carbons double-bonded. </a:t>
            </a:r>
          </a:p>
          <a:p>
            <a:pPr lvl="1"/>
            <a:r>
              <a:rPr lang="en-US" dirty="0"/>
              <a:t>Write the chemical formula and draw this molecule.</a:t>
            </a:r>
          </a:p>
          <a:p>
            <a:endParaRPr lang="en-US" dirty="0"/>
          </a:p>
          <a:p>
            <a:r>
              <a:rPr lang="en-US" dirty="0"/>
              <a:t>a 2-carbon molecule that is triple-bonded.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FA485C-72A9-4E10-97AD-0D7E764B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Modeling Carbon’s Versatility	</a:t>
            </a:r>
          </a:p>
        </p:txBody>
      </p:sp>
    </p:spTree>
    <p:extLst>
      <p:ext uri="{BB962C8B-B14F-4D97-AF65-F5344CB8AC3E}">
        <p14:creationId xmlns:p14="http://schemas.microsoft.com/office/powerpoint/2010/main" val="428193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79853-A25E-4675-A60D-F912FFF5C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b="1" dirty="0"/>
              <a:t>Discuss</a:t>
            </a:r>
          </a:p>
          <a:p>
            <a:pPr marL="109728" lvl="0" indent="0">
              <a:buNone/>
            </a:pPr>
            <a:endParaRPr lang="en-US" b="1" dirty="0"/>
          </a:p>
          <a:p>
            <a:pPr lvl="0"/>
            <a:r>
              <a:rPr lang="en-US" dirty="0"/>
              <a:t>What happens to the hydrogen atoms when you go from a single to double bond?  From a double to a triple?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does “saturated” have to do with the 3 types of bonds?  Which molecule is considered saturated?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2E5554-0138-49F3-B075-C3640F5A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Modeling Carbon’s Versatility</a:t>
            </a:r>
          </a:p>
        </p:txBody>
      </p:sp>
    </p:spTree>
    <p:extLst>
      <p:ext uri="{BB962C8B-B14F-4D97-AF65-F5344CB8AC3E}">
        <p14:creationId xmlns:p14="http://schemas.microsoft.com/office/powerpoint/2010/main" val="326385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E72005-665E-4D68-B979-70B5FE15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 point Minor Classwork</a:t>
            </a:r>
          </a:p>
          <a:p>
            <a:endParaRPr lang="en-US" dirty="0"/>
          </a:p>
          <a:p>
            <a:r>
              <a:rPr lang="en-US" dirty="0"/>
              <a:t>Talk to Text Reading  (10)</a:t>
            </a:r>
          </a:p>
          <a:p>
            <a:pPr lvl="1"/>
            <a:r>
              <a:rPr lang="en-US" dirty="0"/>
              <a:t>Model and Discuss</a:t>
            </a:r>
          </a:p>
          <a:p>
            <a:r>
              <a:rPr lang="en-US" dirty="0"/>
              <a:t>Questions A-C (15)</a:t>
            </a:r>
          </a:p>
          <a:p>
            <a:r>
              <a:rPr lang="en-US" dirty="0"/>
              <a:t>Peer Rubric &amp; Comments (5)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838E07-881F-4E35-8348-DBD22AA3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 is Chemical –Long Form FRQ</a:t>
            </a:r>
          </a:p>
        </p:txBody>
      </p:sp>
    </p:spTree>
    <p:extLst>
      <p:ext uri="{BB962C8B-B14F-4D97-AF65-F5344CB8AC3E}">
        <p14:creationId xmlns:p14="http://schemas.microsoft.com/office/powerpoint/2010/main" val="81757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Monomer=1 subunit (link in a chain)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Polymer=a chain of small subunits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Polymers are put together by dehydration synthesis reactions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Monomers joined covalently losing a water molecule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Polymers are taken apart by hydrolysis (hydro=water, </a:t>
            </a:r>
            <a:r>
              <a:rPr lang="en-US" dirty="0" err="1"/>
              <a:t>lysis</a:t>
            </a:r>
            <a:r>
              <a:rPr lang="en-US" dirty="0"/>
              <a:t>=splitting)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Broken down in to monomers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Digestion is an example of this happening in our bodies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All </a:t>
            </a:r>
            <a:r>
              <a:rPr lang="en-US" dirty="0" err="1"/>
              <a:t>Biochemicals</a:t>
            </a:r>
            <a:r>
              <a:rPr lang="en-US" dirty="0"/>
              <a:t> are polymers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Polymers and Monomers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79" name="Picture 31" descr="05_02_Polymer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188" y="136525"/>
            <a:ext cx="5127625" cy="6584950"/>
          </a:xfrm>
          <a:prstGeom prst="rect">
            <a:avLst/>
          </a:prstGeom>
          <a:noFill/>
        </p:spPr>
      </p:pic>
      <p:sp>
        <p:nvSpPr>
          <p:cNvPr id="4372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5.2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2046288" y="168275"/>
            <a:ext cx="42084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>
                <a:latin typeface="Arial" charset="0"/>
              </a:rPr>
              <a:t>(a) Dehydration reaction: synthesizing a polymer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3097213" y="1035050"/>
            <a:ext cx="12334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>
                <a:latin typeface="Arial" charset="0"/>
              </a:rPr>
              <a:t>Short polymer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5470525" y="1041400"/>
            <a:ext cx="1670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>
                <a:latin typeface="Arial" charset="0"/>
              </a:rPr>
              <a:t>Unlinked monomer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3473450" y="1570038"/>
            <a:ext cx="185578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Dehydration removes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a water molecule,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forming a new bond.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976688" y="3197225"/>
            <a:ext cx="14176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>
                <a:latin typeface="Arial" charset="0"/>
              </a:rPr>
              <a:t>Longer polymer</a:t>
            </a:r>
          </a:p>
        </p:txBody>
      </p:sp>
      <p:sp>
        <p:nvSpPr>
          <p:cNvPr id="437257" name="Text Box 9"/>
          <p:cNvSpPr txBox="1">
            <a:spLocks noChangeArrowheads="1"/>
          </p:cNvSpPr>
          <p:nvPr/>
        </p:nvSpPr>
        <p:spPr bwMode="auto">
          <a:xfrm>
            <a:off x="2044700" y="3660775"/>
            <a:ext cx="35210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>
                <a:latin typeface="Arial" charset="0"/>
              </a:rPr>
              <a:t>(b) Hydrolysis: breaking down a polymer</a:t>
            </a:r>
          </a:p>
        </p:txBody>
      </p:sp>
      <p:sp>
        <p:nvSpPr>
          <p:cNvPr id="437258" name="Text Box 10"/>
          <p:cNvSpPr txBox="1">
            <a:spLocks noChangeArrowheads="1"/>
          </p:cNvSpPr>
          <p:nvPr/>
        </p:nvSpPr>
        <p:spPr bwMode="auto">
          <a:xfrm>
            <a:off x="3736975" y="4903788"/>
            <a:ext cx="15255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Hydrolysis adds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a water molecule,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breaking a bond.</a:t>
            </a:r>
          </a:p>
        </p:txBody>
      </p:sp>
      <p:sp>
        <p:nvSpPr>
          <p:cNvPr id="437261" name="Text Box 13"/>
          <p:cNvSpPr txBox="1">
            <a:spLocks noChangeArrowheads="1"/>
          </p:cNvSpPr>
          <p:nvPr/>
        </p:nvSpPr>
        <p:spPr bwMode="auto">
          <a:xfrm>
            <a:off x="2855913" y="6540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437262" name="Text Box 14"/>
          <p:cNvSpPr txBox="1">
            <a:spLocks noChangeArrowheads="1"/>
          </p:cNvSpPr>
          <p:nvPr/>
        </p:nvSpPr>
        <p:spPr bwMode="auto">
          <a:xfrm>
            <a:off x="3471863" y="27622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437263" name="Text Box 15"/>
          <p:cNvSpPr txBox="1">
            <a:spLocks noChangeArrowheads="1"/>
          </p:cNvSpPr>
          <p:nvPr/>
        </p:nvSpPr>
        <p:spPr bwMode="auto">
          <a:xfrm>
            <a:off x="3471863" y="41656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437264" name="Text Box 16"/>
          <p:cNvSpPr txBox="1">
            <a:spLocks noChangeArrowheads="1"/>
          </p:cNvSpPr>
          <p:nvPr/>
        </p:nvSpPr>
        <p:spPr bwMode="auto">
          <a:xfrm>
            <a:off x="3560763" y="6540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437265" name="Text Box 17"/>
          <p:cNvSpPr txBox="1">
            <a:spLocks noChangeArrowheads="1"/>
          </p:cNvSpPr>
          <p:nvPr/>
        </p:nvSpPr>
        <p:spPr bwMode="auto">
          <a:xfrm>
            <a:off x="4252913" y="6540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437266" name="Text Box 18"/>
          <p:cNvSpPr txBox="1">
            <a:spLocks noChangeArrowheads="1"/>
          </p:cNvSpPr>
          <p:nvPr/>
        </p:nvSpPr>
        <p:spPr bwMode="auto">
          <a:xfrm>
            <a:off x="4183063" y="27686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437267" name="Text Box 19"/>
          <p:cNvSpPr txBox="1">
            <a:spLocks noChangeArrowheads="1"/>
          </p:cNvSpPr>
          <p:nvPr/>
        </p:nvSpPr>
        <p:spPr bwMode="auto">
          <a:xfrm>
            <a:off x="4875213" y="27686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5599113" y="27622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4</a:t>
            </a:r>
          </a:p>
        </p:txBody>
      </p:sp>
      <p:sp>
        <p:nvSpPr>
          <p:cNvPr id="437269" name="Text Box 21"/>
          <p:cNvSpPr txBox="1">
            <a:spLocks noChangeArrowheads="1"/>
          </p:cNvSpPr>
          <p:nvPr/>
        </p:nvSpPr>
        <p:spPr bwMode="auto">
          <a:xfrm>
            <a:off x="4176713" y="41592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437270" name="Text Box 22"/>
          <p:cNvSpPr txBox="1">
            <a:spLocks noChangeArrowheads="1"/>
          </p:cNvSpPr>
          <p:nvPr/>
        </p:nvSpPr>
        <p:spPr bwMode="auto">
          <a:xfrm>
            <a:off x="4868863" y="41592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3</a:t>
            </a:r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5592763" y="41529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4</a:t>
            </a:r>
          </a:p>
        </p:txBody>
      </p:sp>
      <p:sp>
        <p:nvSpPr>
          <p:cNvPr id="437275" name="Text Box 27"/>
          <p:cNvSpPr txBox="1">
            <a:spLocks noChangeArrowheads="1"/>
          </p:cNvSpPr>
          <p:nvPr/>
        </p:nvSpPr>
        <p:spPr bwMode="auto">
          <a:xfrm>
            <a:off x="2843213" y="62103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1</a:t>
            </a:r>
          </a:p>
        </p:txBody>
      </p:sp>
      <p:sp>
        <p:nvSpPr>
          <p:cNvPr id="437276" name="Text Box 28"/>
          <p:cNvSpPr txBox="1">
            <a:spLocks noChangeArrowheads="1"/>
          </p:cNvSpPr>
          <p:nvPr/>
        </p:nvSpPr>
        <p:spPr bwMode="auto">
          <a:xfrm>
            <a:off x="3554413" y="62039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2</a:t>
            </a:r>
          </a:p>
        </p:txBody>
      </p:sp>
      <p:sp>
        <p:nvSpPr>
          <p:cNvPr id="437277" name="Text Box 29"/>
          <p:cNvSpPr txBox="1">
            <a:spLocks noChangeArrowheads="1"/>
          </p:cNvSpPr>
          <p:nvPr/>
        </p:nvSpPr>
        <p:spPr bwMode="auto">
          <a:xfrm>
            <a:off x="4252913" y="62039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400" b="1">
                <a:latin typeface="Arial" charset="0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D171819-1E0D-464B-A018-BF55945D8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Weak Atomic Interactions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FDD2BD6-06B9-494B-99F6-4A3846E5E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Necessary for most chemical signaling between cells</a:t>
            </a:r>
          </a:p>
          <a:p>
            <a:pPr lvl="1" eaLnBrk="1" hangingPunct="1"/>
            <a:endParaRPr lang="en-US" altLang="en-US" sz="1900"/>
          </a:p>
          <a:p>
            <a:pPr lvl="1" eaLnBrk="1" hangingPunct="1"/>
            <a:r>
              <a:rPr lang="en-US" altLang="en-US" sz="1900"/>
              <a:t>Ionic Bond </a:t>
            </a:r>
          </a:p>
          <a:p>
            <a:pPr lvl="1" eaLnBrk="1" hangingPunct="1"/>
            <a:endParaRPr lang="en-US" altLang="en-US" sz="2200"/>
          </a:p>
          <a:p>
            <a:pPr lvl="1" eaLnBrk="1" hangingPunct="1"/>
            <a:r>
              <a:rPr lang="en-US" altLang="en-US" sz="2200"/>
              <a:t>Hydrogen bond=Occurs when H is covalently bonded to N or O (usually) and is attracted to the electronegative part of another molecule</a:t>
            </a:r>
          </a:p>
          <a:p>
            <a:pPr lvl="1" eaLnBrk="1" hangingPunct="1"/>
            <a:endParaRPr lang="en-US" altLang="en-US" sz="2200"/>
          </a:p>
          <a:p>
            <a:pPr lvl="1" eaLnBrk="1" hangingPunct="1"/>
            <a:r>
              <a:rPr lang="en-US" altLang="en-US" sz="2200"/>
              <a:t>Van der Waals interactions=as electrons move, even in non-polar molecules, attraction points occur because of temporary polarity</a:t>
            </a:r>
          </a:p>
          <a:p>
            <a:pPr lvl="2" eaLnBrk="1" hangingPunct="1"/>
            <a:r>
              <a:rPr lang="en-US" altLang="en-US" sz="1900"/>
              <a:t>EX: Gecko walking up walls</a:t>
            </a:r>
          </a:p>
          <a:p>
            <a:pPr lvl="1" eaLnBrk="1" hangingPunct="1"/>
            <a:endParaRPr lang="en-US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339138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Sugars are mono- or disaccharides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Ex: glucose(mono), sucrose (</a:t>
            </a:r>
            <a:r>
              <a:rPr lang="en-US" sz="2400" dirty="0" err="1"/>
              <a:t>di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Disaccharides-joined by </a:t>
            </a:r>
            <a:r>
              <a:rPr lang="en-US" sz="2400" dirty="0" err="1"/>
              <a:t>glycosidic</a:t>
            </a:r>
            <a:r>
              <a:rPr lang="en-US" sz="2400" dirty="0"/>
              <a:t> linkage (covalent bond formed </a:t>
            </a:r>
            <a:r>
              <a:rPr lang="en-US" sz="2400" dirty="0" err="1"/>
              <a:t>btwn</a:t>
            </a:r>
            <a:r>
              <a:rPr lang="en-US" sz="2400" dirty="0"/>
              <a:t> 2 </a:t>
            </a:r>
            <a:r>
              <a:rPr lang="en-US" sz="2400" dirty="0" err="1"/>
              <a:t>monos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Used for energy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Polysaccharides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Have hundreds-thousands of </a:t>
            </a:r>
            <a:r>
              <a:rPr lang="en-US" sz="2400" dirty="0" err="1"/>
              <a:t>monosaccharides</a:t>
            </a:r>
            <a:r>
              <a:rPr lang="en-US" sz="2400" dirty="0"/>
              <a:t> joined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Used for energy storage or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Animals store glycogen for energy and chitin for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Plants use cellulose for structure and store </a:t>
            </a:r>
            <a:r>
              <a:rPr lang="en-US" sz="2400" dirty="0" err="1"/>
              <a:t>amylose</a:t>
            </a:r>
            <a:r>
              <a:rPr lang="en-US" sz="2400" dirty="0"/>
              <a:t> or </a:t>
            </a:r>
            <a:r>
              <a:rPr lang="en-US" sz="2400" dirty="0" err="1"/>
              <a:t>amylopectin</a:t>
            </a:r>
            <a:r>
              <a:rPr lang="en-US" sz="2400" dirty="0"/>
              <a:t> (starch) for energy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Difference is in the types of  linkage between the monomers and the degree of branching within the molecules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/>
              <a:t>Carbohydrates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719" name="Picture 39" descr="05_06_StoragePolysacch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22250"/>
            <a:ext cx="7700963" cy="6591300"/>
          </a:xfrm>
          <a:prstGeom prst="rect">
            <a:avLst/>
          </a:prstGeom>
          <a:noFill/>
        </p:spPr>
      </p:pic>
      <p:sp>
        <p:nvSpPr>
          <p:cNvPr id="45568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5.6</a:t>
            </a: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752475" y="2778125"/>
            <a:ext cx="29098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(a) Starch: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      a plant polysaccharide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760413" y="6118225"/>
            <a:ext cx="32543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(b) Glycogen: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      an animal polysaccharide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765175" y="276225"/>
            <a:ext cx="13366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Chloroplast</a:t>
            </a:r>
          </a:p>
        </p:txBody>
      </p:sp>
      <p:sp>
        <p:nvSpPr>
          <p:cNvPr id="455697" name="Text Box 17"/>
          <p:cNvSpPr txBox="1">
            <a:spLocks noChangeArrowheads="1"/>
          </p:cNvSpPr>
          <p:nvPr/>
        </p:nvSpPr>
        <p:spPr bwMode="auto">
          <a:xfrm>
            <a:off x="2292350" y="269875"/>
            <a:ext cx="178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Starch granules</a:t>
            </a:r>
          </a:p>
        </p:txBody>
      </p:sp>
      <p:sp>
        <p:nvSpPr>
          <p:cNvPr id="455698" name="Text Box 18"/>
          <p:cNvSpPr txBox="1">
            <a:spLocks noChangeArrowheads="1"/>
          </p:cNvSpPr>
          <p:nvPr/>
        </p:nvSpPr>
        <p:spPr bwMode="auto">
          <a:xfrm>
            <a:off x="757238" y="3641725"/>
            <a:ext cx="14811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Mitochondria</a:t>
            </a:r>
          </a:p>
        </p:txBody>
      </p:sp>
      <p:sp>
        <p:nvSpPr>
          <p:cNvPr id="455699" name="Text Box 19"/>
          <p:cNvSpPr txBox="1">
            <a:spLocks noChangeArrowheads="1"/>
          </p:cNvSpPr>
          <p:nvPr/>
        </p:nvSpPr>
        <p:spPr bwMode="auto">
          <a:xfrm>
            <a:off x="2463800" y="3629025"/>
            <a:ext cx="2105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Glycogen granules</a:t>
            </a:r>
          </a:p>
        </p:txBody>
      </p:sp>
      <p:sp>
        <p:nvSpPr>
          <p:cNvPr id="455700" name="Text Box 20"/>
          <p:cNvSpPr txBox="1">
            <a:spLocks noChangeArrowheads="1"/>
          </p:cNvSpPr>
          <p:nvPr/>
        </p:nvSpPr>
        <p:spPr bwMode="auto">
          <a:xfrm>
            <a:off x="5837238" y="533400"/>
            <a:ext cx="13366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Amylopectin</a:t>
            </a:r>
          </a:p>
        </p:txBody>
      </p:sp>
      <p:sp>
        <p:nvSpPr>
          <p:cNvPr id="455701" name="Text Box 21"/>
          <p:cNvSpPr txBox="1">
            <a:spLocks noChangeArrowheads="1"/>
          </p:cNvSpPr>
          <p:nvPr/>
        </p:nvSpPr>
        <p:spPr bwMode="auto">
          <a:xfrm>
            <a:off x="5189538" y="2386013"/>
            <a:ext cx="9921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Amylose</a:t>
            </a:r>
          </a:p>
        </p:txBody>
      </p:sp>
      <p:sp>
        <p:nvSpPr>
          <p:cNvPr id="455702" name="Text Box 22"/>
          <p:cNvSpPr txBox="1">
            <a:spLocks noChangeArrowheads="1"/>
          </p:cNvSpPr>
          <p:nvPr/>
        </p:nvSpPr>
        <p:spPr bwMode="auto">
          <a:xfrm>
            <a:off x="7080250" y="5734050"/>
            <a:ext cx="1071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Glycogen</a:t>
            </a:r>
          </a:p>
        </p:txBody>
      </p:sp>
      <p:sp>
        <p:nvSpPr>
          <p:cNvPr id="455703" name="Text Box 23"/>
          <p:cNvSpPr txBox="1">
            <a:spLocks noChangeArrowheads="1"/>
          </p:cNvSpPr>
          <p:nvPr/>
        </p:nvSpPr>
        <p:spPr bwMode="auto">
          <a:xfrm>
            <a:off x="3546475" y="2849563"/>
            <a:ext cx="4778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1 </a:t>
            </a:r>
            <a:r>
              <a:rPr lang="en-US" sz="1400" b="1">
                <a:latin typeface="Arial" charset="0"/>
                <a:sym typeface="Symbol" pitchFamily="84" charset="2"/>
              </a:rPr>
              <a:t></a:t>
            </a:r>
            <a:r>
              <a:rPr lang="en-US" sz="1400" b="1">
                <a:latin typeface="Arial" charset="0"/>
              </a:rPr>
              <a:t>m</a:t>
            </a:r>
          </a:p>
        </p:txBody>
      </p:sp>
      <p:sp>
        <p:nvSpPr>
          <p:cNvPr id="455704" name="Text Box 24"/>
          <p:cNvSpPr txBox="1">
            <a:spLocks noChangeArrowheads="1"/>
          </p:cNvSpPr>
          <p:nvPr/>
        </p:nvSpPr>
        <p:spPr bwMode="auto">
          <a:xfrm>
            <a:off x="3354388" y="6191250"/>
            <a:ext cx="650875" cy="19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0.5 </a:t>
            </a:r>
            <a:r>
              <a:rPr lang="en-US" sz="1400" b="1">
                <a:latin typeface="Arial" charset="0"/>
                <a:sym typeface="Symbol" pitchFamily="84" charset="2"/>
              </a:rPr>
              <a:t></a:t>
            </a:r>
            <a:r>
              <a:rPr lang="en-US" sz="1400" b="1">
                <a:latin typeface="Arial" charset="0"/>
              </a:rPr>
              <a:t>m</a:t>
            </a:r>
          </a:p>
        </p:txBody>
      </p:sp>
      <p:sp>
        <p:nvSpPr>
          <p:cNvPr id="455705" name="Line 25"/>
          <p:cNvSpPr>
            <a:spLocks noChangeShapeType="1"/>
          </p:cNvSpPr>
          <p:nvPr/>
        </p:nvSpPr>
        <p:spPr bwMode="auto">
          <a:xfrm>
            <a:off x="1282700" y="538163"/>
            <a:ext cx="0" cy="11382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06" name="Line 26"/>
          <p:cNvSpPr>
            <a:spLocks noChangeShapeType="1"/>
          </p:cNvSpPr>
          <p:nvPr/>
        </p:nvSpPr>
        <p:spPr bwMode="auto">
          <a:xfrm flipH="1">
            <a:off x="1639888" y="512763"/>
            <a:ext cx="820737" cy="128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07" name="Line 27"/>
          <p:cNvSpPr>
            <a:spLocks noChangeShapeType="1"/>
          </p:cNvSpPr>
          <p:nvPr/>
        </p:nvSpPr>
        <p:spPr bwMode="auto">
          <a:xfrm>
            <a:off x="2460625" y="512763"/>
            <a:ext cx="528638" cy="687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08" name="Line 28"/>
          <p:cNvSpPr>
            <a:spLocks noChangeShapeType="1"/>
          </p:cNvSpPr>
          <p:nvPr/>
        </p:nvSpPr>
        <p:spPr bwMode="auto">
          <a:xfrm flipH="1">
            <a:off x="1071563" y="3871913"/>
            <a:ext cx="119062" cy="12969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09" name="Line 29"/>
          <p:cNvSpPr>
            <a:spLocks noChangeShapeType="1"/>
          </p:cNvSpPr>
          <p:nvPr/>
        </p:nvSpPr>
        <p:spPr bwMode="auto">
          <a:xfrm>
            <a:off x="1190625" y="3886200"/>
            <a:ext cx="647700" cy="7540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10" name="Line 30"/>
          <p:cNvSpPr>
            <a:spLocks noChangeShapeType="1"/>
          </p:cNvSpPr>
          <p:nvPr/>
        </p:nvSpPr>
        <p:spPr bwMode="auto">
          <a:xfrm>
            <a:off x="2884488" y="3886200"/>
            <a:ext cx="409575" cy="13096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11" name="Line 31"/>
          <p:cNvSpPr>
            <a:spLocks noChangeShapeType="1"/>
          </p:cNvSpPr>
          <p:nvPr/>
        </p:nvSpPr>
        <p:spPr bwMode="auto">
          <a:xfrm>
            <a:off x="2884488" y="3898900"/>
            <a:ext cx="687387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>
            <a:off x="3425825" y="2754313"/>
            <a:ext cx="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13" name="Line 33"/>
          <p:cNvSpPr>
            <a:spLocks noChangeShapeType="1"/>
          </p:cNvSpPr>
          <p:nvPr/>
        </p:nvSpPr>
        <p:spPr bwMode="auto">
          <a:xfrm>
            <a:off x="4087813" y="2760663"/>
            <a:ext cx="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14" name="Line 34"/>
          <p:cNvSpPr>
            <a:spLocks noChangeShapeType="1"/>
          </p:cNvSpPr>
          <p:nvPr/>
        </p:nvSpPr>
        <p:spPr bwMode="auto">
          <a:xfrm>
            <a:off x="3425825" y="2814638"/>
            <a:ext cx="661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15" name="Line 35"/>
          <p:cNvSpPr>
            <a:spLocks noChangeShapeType="1"/>
          </p:cNvSpPr>
          <p:nvPr/>
        </p:nvSpPr>
        <p:spPr bwMode="auto">
          <a:xfrm>
            <a:off x="3208338" y="6108700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16" name="Line 36"/>
          <p:cNvSpPr>
            <a:spLocks noChangeShapeType="1"/>
          </p:cNvSpPr>
          <p:nvPr/>
        </p:nvSpPr>
        <p:spPr bwMode="auto">
          <a:xfrm>
            <a:off x="4087813" y="6108700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18" name="Line 38"/>
          <p:cNvSpPr>
            <a:spLocks noChangeShapeType="1"/>
          </p:cNvSpPr>
          <p:nvPr/>
        </p:nvSpPr>
        <p:spPr bwMode="auto">
          <a:xfrm>
            <a:off x="3201988" y="6161088"/>
            <a:ext cx="885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20" name="Line 40"/>
          <p:cNvSpPr>
            <a:spLocks noChangeShapeType="1"/>
          </p:cNvSpPr>
          <p:nvPr/>
        </p:nvSpPr>
        <p:spPr bwMode="auto">
          <a:xfrm>
            <a:off x="1282700" y="538163"/>
            <a:ext cx="0" cy="1138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21" name="Line 41"/>
          <p:cNvSpPr>
            <a:spLocks noChangeShapeType="1"/>
          </p:cNvSpPr>
          <p:nvPr/>
        </p:nvSpPr>
        <p:spPr bwMode="auto">
          <a:xfrm flipH="1">
            <a:off x="1639888" y="512763"/>
            <a:ext cx="820737" cy="128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22" name="Line 42"/>
          <p:cNvSpPr>
            <a:spLocks noChangeShapeType="1"/>
          </p:cNvSpPr>
          <p:nvPr/>
        </p:nvSpPr>
        <p:spPr bwMode="auto">
          <a:xfrm>
            <a:off x="2460625" y="512763"/>
            <a:ext cx="528638" cy="687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23" name="Line 43"/>
          <p:cNvSpPr>
            <a:spLocks noChangeShapeType="1"/>
          </p:cNvSpPr>
          <p:nvPr/>
        </p:nvSpPr>
        <p:spPr bwMode="auto">
          <a:xfrm flipH="1">
            <a:off x="1071563" y="3871913"/>
            <a:ext cx="119062" cy="129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24" name="Line 44"/>
          <p:cNvSpPr>
            <a:spLocks noChangeShapeType="1"/>
          </p:cNvSpPr>
          <p:nvPr/>
        </p:nvSpPr>
        <p:spPr bwMode="auto">
          <a:xfrm>
            <a:off x="1190625" y="3886200"/>
            <a:ext cx="647700" cy="754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25" name="Line 45"/>
          <p:cNvSpPr>
            <a:spLocks noChangeShapeType="1"/>
          </p:cNvSpPr>
          <p:nvPr/>
        </p:nvSpPr>
        <p:spPr bwMode="auto">
          <a:xfrm>
            <a:off x="2884488" y="3886200"/>
            <a:ext cx="409575" cy="130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726" name="Line 46"/>
          <p:cNvSpPr>
            <a:spLocks noChangeShapeType="1"/>
          </p:cNvSpPr>
          <p:nvPr/>
        </p:nvSpPr>
        <p:spPr bwMode="auto">
          <a:xfrm>
            <a:off x="2884488" y="3898900"/>
            <a:ext cx="687387" cy="1019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95" name="Picture 27" descr="05_08_CelluloseArrang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39700"/>
            <a:ext cx="8542337" cy="6578600"/>
          </a:xfrm>
          <a:prstGeom prst="rect">
            <a:avLst/>
          </a:prstGeom>
          <a:noFill/>
        </p:spPr>
      </p:pic>
      <p:sp>
        <p:nvSpPr>
          <p:cNvPr id="46797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5.8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754063" y="301625"/>
            <a:ext cx="952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Cell wall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5972175" y="890588"/>
            <a:ext cx="1150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Microfibril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843338" y="203200"/>
            <a:ext cx="17716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Cellulose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microfibrils in a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plant cell wall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7664450" y="4648200"/>
            <a:ext cx="1336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Cellulose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molecules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446088" y="5911850"/>
            <a:ext cx="11382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sym typeface="Symbol" pitchFamily="84" charset="2"/>
              </a:rPr>
              <a:t></a:t>
            </a:r>
            <a:r>
              <a:rPr lang="en-US" sz="1800" b="1">
                <a:latin typeface="Arial" charset="0"/>
              </a:rPr>
              <a:t> Glucose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monomer</a:t>
            </a:r>
          </a:p>
        </p:txBody>
      </p:sp>
      <p:sp>
        <p:nvSpPr>
          <p:cNvPr id="467979" name="Text Box 11"/>
          <p:cNvSpPr txBox="1">
            <a:spLocks noChangeArrowheads="1"/>
          </p:cNvSpPr>
          <p:nvPr/>
        </p:nvSpPr>
        <p:spPr bwMode="auto">
          <a:xfrm>
            <a:off x="2843213" y="1914525"/>
            <a:ext cx="671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10 </a:t>
            </a:r>
            <a:r>
              <a:rPr lang="en-US" sz="1800" b="1">
                <a:latin typeface="Arial" charset="0"/>
                <a:sym typeface="Symbol" pitchFamily="84" charset="2"/>
              </a:rPr>
              <a:t></a:t>
            </a: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67980" name="Text Box 12"/>
          <p:cNvSpPr txBox="1">
            <a:spLocks noChangeArrowheads="1"/>
          </p:cNvSpPr>
          <p:nvPr/>
        </p:nvSpPr>
        <p:spPr bwMode="auto">
          <a:xfrm>
            <a:off x="4105275" y="2503488"/>
            <a:ext cx="7508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0.5 </a:t>
            </a:r>
            <a:r>
              <a:rPr lang="en-US" sz="1800" b="1">
                <a:latin typeface="Arial" charset="0"/>
                <a:sym typeface="Symbol" pitchFamily="84" charset="2"/>
              </a:rPr>
              <a:t></a:t>
            </a: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67981" name="Line 13"/>
          <p:cNvSpPr>
            <a:spLocks noChangeShapeType="1"/>
          </p:cNvSpPr>
          <p:nvPr/>
        </p:nvSpPr>
        <p:spPr bwMode="auto">
          <a:xfrm flipV="1">
            <a:off x="1733550" y="317500"/>
            <a:ext cx="63500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82" name="Line 14"/>
          <p:cNvSpPr>
            <a:spLocks noChangeShapeType="1"/>
          </p:cNvSpPr>
          <p:nvPr/>
        </p:nvSpPr>
        <p:spPr bwMode="auto">
          <a:xfrm>
            <a:off x="1733550" y="423863"/>
            <a:ext cx="436563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83" name="Line 15"/>
          <p:cNvSpPr>
            <a:spLocks noChangeShapeType="1"/>
          </p:cNvSpPr>
          <p:nvPr/>
        </p:nvSpPr>
        <p:spPr bwMode="auto">
          <a:xfrm>
            <a:off x="1547813" y="6257925"/>
            <a:ext cx="87312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84" name="Line 16"/>
          <p:cNvSpPr>
            <a:spLocks noChangeShapeType="1"/>
          </p:cNvSpPr>
          <p:nvPr/>
        </p:nvSpPr>
        <p:spPr bwMode="auto">
          <a:xfrm>
            <a:off x="8081963" y="3836988"/>
            <a:ext cx="53975" cy="779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85" name="Line 17"/>
          <p:cNvSpPr>
            <a:spLocks noChangeShapeType="1"/>
          </p:cNvSpPr>
          <p:nvPr/>
        </p:nvSpPr>
        <p:spPr bwMode="auto">
          <a:xfrm flipH="1">
            <a:off x="8135938" y="3638550"/>
            <a:ext cx="171450" cy="992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86" name="Line 18"/>
          <p:cNvSpPr>
            <a:spLocks noChangeShapeType="1"/>
          </p:cNvSpPr>
          <p:nvPr/>
        </p:nvSpPr>
        <p:spPr bwMode="auto">
          <a:xfrm>
            <a:off x="2963863" y="17859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87" name="Line 19"/>
          <p:cNvSpPr>
            <a:spLocks noChangeShapeType="1"/>
          </p:cNvSpPr>
          <p:nvPr/>
        </p:nvSpPr>
        <p:spPr bwMode="auto">
          <a:xfrm>
            <a:off x="3346450" y="17859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88" name="Line 20"/>
          <p:cNvSpPr>
            <a:spLocks noChangeShapeType="1"/>
          </p:cNvSpPr>
          <p:nvPr/>
        </p:nvSpPr>
        <p:spPr bwMode="auto">
          <a:xfrm flipV="1">
            <a:off x="2957513" y="1831975"/>
            <a:ext cx="388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89" name="Line 21"/>
          <p:cNvSpPr>
            <a:spLocks noChangeShapeType="1"/>
          </p:cNvSpPr>
          <p:nvPr/>
        </p:nvSpPr>
        <p:spPr bwMode="auto">
          <a:xfrm>
            <a:off x="4087813" y="2420938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90" name="Line 22"/>
          <p:cNvSpPr>
            <a:spLocks noChangeShapeType="1"/>
          </p:cNvSpPr>
          <p:nvPr/>
        </p:nvSpPr>
        <p:spPr bwMode="auto">
          <a:xfrm>
            <a:off x="4827588" y="24272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91" name="Line 23"/>
          <p:cNvSpPr>
            <a:spLocks noChangeShapeType="1"/>
          </p:cNvSpPr>
          <p:nvPr/>
        </p:nvSpPr>
        <p:spPr bwMode="auto">
          <a:xfrm>
            <a:off x="4087813" y="2473325"/>
            <a:ext cx="739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93" name="Arc 25"/>
          <p:cNvSpPr>
            <a:spLocks/>
          </p:cNvSpPr>
          <p:nvPr/>
        </p:nvSpPr>
        <p:spPr bwMode="auto">
          <a:xfrm rot="10369301">
            <a:off x="6043613" y="1209675"/>
            <a:ext cx="80962" cy="192088"/>
          </a:xfrm>
          <a:custGeom>
            <a:avLst/>
            <a:gdLst>
              <a:gd name="G0" fmla="+- 18968 0 0"/>
              <a:gd name="G1" fmla="+- 21600 0 0"/>
              <a:gd name="G2" fmla="+- 21600 0 0"/>
              <a:gd name="T0" fmla="*/ 4962 w 40568"/>
              <a:gd name="T1" fmla="*/ 5157 h 43200"/>
              <a:gd name="T2" fmla="*/ 0 w 40568"/>
              <a:gd name="T3" fmla="*/ 31932 h 43200"/>
              <a:gd name="T4" fmla="*/ 18968 w 4056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68" h="43200" fill="none" extrusionOk="0">
                <a:moveTo>
                  <a:pt x="4961" y="5156"/>
                </a:moveTo>
                <a:cubicBezTo>
                  <a:pt x="8869" y="1828"/>
                  <a:pt x="13834" y="-1"/>
                  <a:pt x="18968" y="0"/>
                </a:cubicBezTo>
                <a:cubicBezTo>
                  <a:pt x="30897" y="0"/>
                  <a:pt x="40568" y="9670"/>
                  <a:pt x="40568" y="21600"/>
                </a:cubicBezTo>
                <a:cubicBezTo>
                  <a:pt x="40568" y="33529"/>
                  <a:pt x="30897" y="43200"/>
                  <a:pt x="18968" y="43200"/>
                </a:cubicBezTo>
                <a:cubicBezTo>
                  <a:pt x="11059" y="43200"/>
                  <a:pt x="3782" y="38877"/>
                  <a:pt x="-1" y="31932"/>
                </a:cubicBezTo>
              </a:path>
              <a:path w="40568" h="43200" stroke="0" extrusionOk="0">
                <a:moveTo>
                  <a:pt x="4961" y="5156"/>
                </a:moveTo>
                <a:cubicBezTo>
                  <a:pt x="8869" y="1828"/>
                  <a:pt x="13834" y="-1"/>
                  <a:pt x="18968" y="0"/>
                </a:cubicBezTo>
                <a:cubicBezTo>
                  <a:pt x="30897" y="0"/>
                  <a:pt x="40568" y="9670"/>
                  <a:pt x="40568" y="21600"/>
                </a:cubicBezTo>
                <a:cubicBezTo>
                  <a:pt x="40568" y="33529"/>
                  <a:pt x="30897" y="43200"/>
                  <a:pt x="18968" y="43200"/>
                </a:cubicBezTo>
                <a:cubicBezTo>
                  <a:pt x="11059" y="43200"/>
                  <a:pt x="3782" y="38877"/>
                  <a:pt x="-1" y="31932"/>
                </a:cubicBezTo>
                <a:lnTo>
                  <a:pt x="18968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94" name="Line 26"/>
          <p:cNvSpPr>
            <a:spLocks noChangeShapeType="1"/>
          </p:cNvSpPr>
          <p:nvPr/>
        </p:nvSpPr>
        <p:spPr bwMode="auto">
          <a:xfrm flipV="1">
            <a:off x="6084888" y="1100138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200" name="Picture 16" descr="05_09_Chiti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136525"/>
            <a:ext cx="5462587" cy="6584950"/>
          </a:xfrm>
          <a:prstGeom prst="rect">
            <a:avLst/>
          </a:prstGeom>
          <a:noFill/>
        </p:spPr>
      </p:pic>
      <p:sp>
        <p:nvSpPr>
          <p:cNvPr id="47718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5.9</a:t>
            </a:r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4741863" y="2451100"/>
            <a:ext cx="2486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Chitin forms the exoskeleton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of arthropods.</a:t>
            </a: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6016625" y="260350"/>
            <a:ext cx="11763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The structure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of the chitin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monomer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3041650" y="6002338"/>
            <a:ext cx="371633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Chitin is used to make a strong and flexible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surgical thread that decomposes after the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wound or incision heals.</a:t>
            </a: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2841625" y="6005513"/>
            <a:ext cx="130175" cy="146050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 rot="-5400000">
            <a:off x="5795962" y="280988"/>
            <a:ext cx="130175" cy="146050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 rot="-5400000">
            <a:off x="4533900" y="2470151"/>
            <a:ext cx="130175" cy="146050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Fats, oils, waxes (sterols)</a:t>
            </a:r>
          </a:p>
          <a:p>
            <a:r>
              <a:rPr lang="en-US" sz="2400" dirty="0"/>
              <a:t>Non-polar</a:t>
            </a:r>
          </a:p>
          <a:p>
            <a:pPr lvl="1"/>
            <a:r>
              <a:rPr lang="en-US" sz="2000" dirty="0"/>
              <a:t>Exception: phospholipids (part hydrophilic, part hydrophobic)</a:t>
            </a:r>
          </a:p>
          <a:p>
            <a:r>
              <a:rPr lang="en-US" sz="2400" dirty="0"/>
              <a:t>Energy storage-savings account (chemically stable, takes a lot to break them apart)</a:t>
            </a:r>
          </a:p>
          <a:p>
            <a:r>
              <a:rPr lang="en-US" sz="2400" dirty="0"/>
              <a:t>1 g fat stores more than 2x energy of polysaccharide</a:t>
            </a:r>
          </a:p>
          <a:p>
            <a:r>
              <a:rPr lang="en-US" sz="2400" dirty="0"/>
              <a:t>Triglyceride is a typical lipid structure consisting of a glycerol and 3 fatty acid chains. 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Saturated vs. Unsaturated</a:t>
            </a:r>
          </a:p>
          <a:p>
            <a:endParaRPr lang="en-US" sz="20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Lipids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629400"/>
          </a:xfrm>
        </p:spPr>
        <p:txBody>
          <a:bodyPr/>
          <a:lstStyle/>
          <a:p>
            <a:pPr algn="r" eaLnBrk="1" hangingPunct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838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Saturated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Unsaturated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  <a:r>
                        <a:rPr lang="en-US" baseline="0" dirty="0"/>
                        <a:t> # </a:t>
                      </a:r>
                      <a:r>
                        <a:rPr lang="en-US" dirty="0"/>
                        <a:t> of hydrogen</a:t>
                      </a:r>
                      <a:r>
                        <a:rPr lang="en-US" baseline="0" dirty="0"/>
                        <a:t>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Fewer hydrogen atoms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 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and Triple bonds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Ex.  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Ex.  Canola 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Unhealthy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311" name="Picture 4" descr="satvsunsa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372903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87" name="Picture 15" descr="05_11_SaturatedUnsatFa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52475"/>
            <a:ext cx="8548687" cy="5353050"/>
          </a:xfrm>
          <a:prstGeom prst="rect">
            <a:avLst/>
          </a:prstGeom>
          <a:noFill/>
        </p:spPr>
      </p:pic>
      <p:sp>
        <p:nvSpPr>
          <p:cNvPr id="4894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5.11</a:t>
            </a:r>
          </a:p>
        </p:txBody>
      </p:sp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358775" y="963613"/>
            <a:ext cx="1416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(a) Saturated fat</a:t>
            </a:r>
          </a:p>
        </p:txBody>
      </p:sp>
      <p:sp>
        <p:nvSpPr>
          <p:cNvPr id="489480" name="Text Box 8"/>
          <p:cNvSpPr txBox="1">
            <a:spLocks noChangeArrowheads="1"/>
          </p:cNvSpPr>
          <p:nvPr/>
        </p:nvSpPr>
        <p:spPr bwMode="auto">
          <a:xfrm>
            <a:off x="4795838" y="850900"/>
            <a:ext cx="16541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(b) Unsaturated fat</a:t>
            </a:r>
          </a:p>
        </p:txBody>
      </p:sp>
      <p:sp>
        <p:nvSpPr>
          <p:cNvPr id="489481" name="Text Box 9"/>
          <p:cNvSpPr txBox="1">
            <a:spLocks noChangeArrowheads="1"/>
          </p:cNvSpPr>
          <p:nvPr/>
        </p:nvSpPr>
        <p:spPr bwMode="auto">
          <a:xfrm>
            <a:off x="349250" y="2559050"/>
            <a:ext cx="10985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Structural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formula of a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saturated fat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molecule</a:t>
            </a:r>
          </a:p>
        </p:txBody>
      </p:sp>
      <p:sp>
        <p:nvSpPr>
          <p:cNvPr id="489482" name="Text Box 10"/>
          <p:cNvSpPr txBox="1">
            <a:spLocks noChangeArrowheads="1"/>
          </p:cNvSpPr>
          <p:nvPr/>
        </p:nvSpPr>
        <p:spPr bwMode="auto">
          <a:xfrm>
            <a:off x="342900" y="4021138"/>
            <a:ext cx="14414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Space-filling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model of stearic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acid, a saturated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fatty acid</a:t>
            </a:r>
          </a:p>
        </p:txBody>
      </p:sp>
      <p:sp>
        <p:nvSpPr>
          <p:cNvPr id="489483" name="Text Box 11"/>
          <p:cNvSpPr txBox="1">
            <a:spLocks noChangeArrowheads="1"/>
          </p:cNvSpPr>
          <p:nvPr/>
        </p:nvSpPr>
        <p:spPr bwMode="auto">
          <a:xfrm>
            <a:off x="4799013" y="3240088"/>
            <a:ext cx="13239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Structural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formula of an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unsaturated fat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molecule</a:t>
            </a:r>
          </a:p>
        </p:txBody>
      </p:sp>
      <p:sp>
        <p:nvSpPr>
          <p:cNvPr id="489484" name="Text Box 12"/>
          <p:cNvSpPr txBox="1">
            <a:spLocks noChangeArrowheads="1"/>
          </p:cNvSpPr>
          <p:nvPr/>
        </p:nvSpPr>
        <p:spPr bwMode="auto">
          <a:xfrm>
            <a:off x="4800600" y="4564063"/>
            <a:ext cx="17081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Space-filling model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of oleic acid, an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unsaturated fatty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acid</a:t>
            </a:r>
          </a:p>
        </p:txBody>
      </p:sp>
      <p:sp>
        <p:nvSpPr>
          <p:cNvPr id="489485" name="Text Box 13"/>
          <p:cNvSpPr txBox="1">
            <a:spLocks noChangeArrowheads="1"/>
          </p:cNvSpPr>
          <p:nvPr/>
        </p:nvSpPr>
        <p:spPr bwMode="auto">
          <a:xfrm>
            <a:off x="6170613" y="5484813"/>
            <a:ext cx="1417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Arial" charset="0"/>
              </a:rPr>
              <a:t>Cis</a:t>
            </a:r>
            <a:r>
              <a:rPr lang="en-US" sz="1400" b="1">
                <a:latin typeface="Arial" charset="0"/>
              </a:rPr>
              <a:t> double bond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causes bending.</a:t>
            </a:r>
          </a:p>
        </p:txBody>
      </p:sp>
      <p:sp>
        <p:nvSpPr>
          <p:cNvPr id="489486" name="Line 14"/>
          <p:cNvSpPr>
            <a:spLocks noChangeShapeType="1"/>
          </p:cNvSpPr>
          <p:nvPr/>
        </p:nvSpPr>
        <p:spPr bwMode="auto">
          <a:xfrm flipH="1">
            <a:off x="7073900" y="5118100"/>
            <a:ext cx="511175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Held together by peptide bonds, and are therefore sometimes called polypeptides (special case of condensation where N is bonded to C)</a:t>
            </a:r>
          </a:p>
          <a:p>
            <a:r>
              <a:rPr lang="en-US" sz="2400" dirty="0"/>
              <a:t>Have an amino end &amp; a carboxyl end</a:t>
            </a:r>
          </a:p>
          <a:p>
            <a:r>
              <a:rPr lang="en-US" sz="2400" dirty="0"/>
              <a:t>Workhorses of cells, doing a variety of tasks such as communication, structure, movement, storage, transport, defense and enzymes</a:t>
            </a:r>
          </a:p>
          <a:p>
            <a:r>
              <a:rPr lang="en-US" sz="2400" dirty="0"/>
              <a:t>Monomer is the amino acid (20 amino acids exist in living things, distinguished by their R groups)</a:t>
            </a:r>
          </a:p>
          <a:p>
            <a:r>
              <a:rPr lang="en-US" sz="2400" dirty="0"/>
              <a:t>Physical &amp; chemical properties of the functional group determine unique characteristics of the amino acid</a:t>
            </a:r>
          </a:p>
          <a:p>
            <a:pPr lvl="1"/>
            <a:r>
              <a:rPr lang="en-US" sz="2000" dirty="0"/>
              <a:t> some are hydrophobic, some hydrophilic, some positive, some negative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66" name="Picture 38" descr="05_16_AminoAcid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136525"/>
            <a:ext cx="5761037" cy="6584950"/>
          </a:xfrm>
          <a:prstGeom prst="rect">
            <a:avLst/>
          </a:prstGeom>
          <a:noFill/>
        </p:spPr>
      </p:pic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5.16</a:t>
            </a:r>
          </a:p>
        </p:txBody>
      </p:sp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1801813" y="268288"/>
            <a:ext cx="1970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Nonpolar side chains; hydrophobic</a:t>
            </a:r>
          </a:p>
        </p:txBody>
      </p:sp>
      <p:sp>
        <p:nvSpPr>
          <p:cNvPr id="534534" name="Text Box 6"/>
          <p:cNvSpPr txBox="1">
            <a:spLocks noChangeArrowheads="1"/>
          </p:cNvSpPr>
          <p:nvPr/>
        </p:nvSpPr>
        <p:spPr bwMode="auto">
          <a:xfrm>
            <a:off x="1808163" y="46037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Side chain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(R group)</a:t>
            </a:r>
          </a:p>
        </p:txBody>
      </p:sp>
      <p:sp>
        <p:nvSpPr>
          <p:cNvPr id="534535" name="Text Box 7"/>
          <p:cNvSpPr txBox="1">
            <a:spLocks noChangeArrowheads="1"/>
          </p:cNvSpPr>
          <p:nvPr/>
        </p:nvSpPr>
        <p:spPr bwMode="auto">
          <a:xfrm>
            <a:off x="2211388" y="123507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Glycine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(Gly or G)</a:t>
            </a:r>
          </a:p>
        </p:txBody>
      </p:sp>
      <p:sp>
        <p:nvSpPr>
          <p:cNvPr id="534536" name="Text Box 8"/>
          <p:cNvSpPr txBox="1">
            <a:spLocks noChangeArrowheads="1"/>
          </p:cNvSpPr>
          <p:nvPr/>
        </p:nvSpPr>
        <p:spPr bwMode="auto">
          <a:xfrm>
            <a:off x="3276600" y="124142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Alanine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(Ala or A)</a:t>
            </a:r>
          </a:p>
        </p:txBody>
      </p:sp>
      <p:sp>
        <p:nvSpPr>
          <p:cNvPr id="534537" name="Text Box 9"/>
          <p:cNvSpPr txBox="1">
            <a:spLocks noChangeArrowheads="1"/>
          </p:cNvSpPr>
          <p:nvPr/>
        </p:nvSpPr>
        <p:spPr bwMode="auto">
          <a:xfrm>
            <a:off x="4283075" y="124142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Valine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(Val or V)</a:t>
            </a:r>
          </a:p>
        </p:txBody>
      </p:sp>
      <p:sp>
        <p:nvSpPr>
          <p:cNvPr id="534538" name="Text Box 10"/>
          <p:cNvSpPr txBox="1">
            <a:spLocks noChangeArrowheads="1"/>
          </p:cNvSpPr>
          <p:nvPr/>
        </p:nvSpPr>
        <p:spPr bwMode="auto">
          <a:xfrm>
            <a:off x="5334000" y="123507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Leucine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(Leu or L)</a:t>
            </a:r>
          </a:p>
        </p:txBody>
      </p:sp>
      <p:sp>
        <p:nvSpPr>
          <p:cNvPr id="534539" name="Text Box 11"/>
          <p:cNvSpPr txBox="1">
            <a:spLocks noChangeArrowheads="1"/>
          </p:cNvSpPr>
          <p:nvPr/>
        </p:nvSpPr>
        <p:spPr bwMode="auto">
          <a:xfrm>
            <a:off x="6389688" y="122872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Isoleucine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 (</a:t>
            </a:r>
            <a:r>
              <a:rPr lang="en-US" sz="900" b="1">
                <a:latin typeface="Times New Roman" pitchFamily="84" charset="0"/>
              </a:rPr>
              <a:t>I</a:t>
            </a:r>
            <a:r>
              <a:rPr lang="en-US" sz="900" b="1">
                <a:latin typeface="Arial" charset="0"/>
              </a:rPr>
              <a:t>le or </a:t>
            </a:r>
            <a:r>
              <a:rPr lang="en-US" sz="900" b="1">
                <a:latin typeface="Times New Roman" pitchFamily="84" charset="0"/>
              </a:rPr>
              <a:t>I</a:t>
            </a:r>
            <a:r>
              <a:rPr lang="en-US" sz="900" b="1">
                <a:latin typeface="Arial" charset="0"/>
              </a:rPr>
              <a:t>)</a:t>
            </a:r>
          </a:p>
        </p:txBody>
      </p:sp>
      <p:sp>
        <p:nvSpPr>
          <p:cNvPr id="534540" name="Text Box 12"/>
          <p:cNvSpPr txBox="1">
            <a:spLocks noChangeArrowheads="1"/>
          </p:cNvSpPr>
          <p:nvPr/>
        </p:nvSpPr>
        <p:spPr bwMode="auto">
          <a:xfrm>
            <a:off x="2303463" y="262413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Methionine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(Met or M)</a:t>
            </a:r>
          </a:p>
        </p:txBody>
      </p:sp>
      <p:sp>
        <p:nvSpPr>
          <p:cNvPr id="534541" name="Text Box 13"/>
          <p:cNvSpPr txBox="1">
            <a:spLocks noChangeArrowheads="1"/>
          </p:cNvSpPr>
          <p:nvPr/>
        </p:nvSpPr>
        <p:spPr bwMode="auto">
          <a:xfrm>
            <a:off x="3481388" y="2624138"/>
            <a:ext cx="8064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Phenylalanine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(Phe or F)</a:t>
            </a:r>
          </a:p>
        </p:txBody>
      </p:sp>
      <p:sp>
        <p:nvSpPr>
          <p:cNvPr id="534542" name="Text Box 14"/>
          <p:cNvSpPr txBox="1">
            <a:spLocks noChangeArrowheads="1"/>
          </p:cNvSpPr>
          <p:nvPr/>
        </p:nvSpPr>
        <p:spPr bwMode="auto">
          <a:xfrm>
            <a:off x="4897438" y="262413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Tryptophan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(Trp or W)</a:t>
            </a:r>
          </a:p>
        </p:txBody>
      </p:sp>
      <p:sp>
        <p:nvSpPr>
          <p:cNvPr id="534543" name="Text Box 15"/>
          <p:cNvSpPr txBox="1">
            <a:spLocks noChangeArrowheads="1"/>
          </p:cNvSpPr>
          <p:nvPr/>
        </p:nvSpPr>
        <p:spPr bwMode="auto">
          <a:xfrm>
            <a:off x="6196013" y="262413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Proline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(Pro or P)</a:t>
            </a:r>
          </a:p>
        </p:txBody>
      </p:sp>
      <p:sp>
        <p:nvSpPr>
          <p:cNvPr id="534544" name="Text Box 16"/>
          <p:cNvSpPr txBox="1">
            <a:spLocks noChangeArrowheads="1"/>
          </p:cNvSpPr>
          <p:nvPr/>
        </p:nvSpPr>
        <p:spPr bwMode="auto">
          <a:xfrm>
            <a:off x="1806575" y="3040063"/>
            <a:ext cx="1970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Polar side chains; hydrophilic</a:t>
            </a:r>
          </a:p>
        </p:txBody>
      </p:sp>
      <p:sp>
        <p:nvSpPr>
          <p:cNvPr id="534545" name="Text Box 17"/>
          <p:cNvSpPr txBox="1">
            <a:spLocks noChangeArrowheads="1"/>
          </p:cNvSpPr>
          <p:nvPr/>
        </p:nvSpPr>
        <p:spPr bwMode="auto">
          <a:xfrm>
            <a:off x="1928813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Serine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(Ser or S)</a:t>
            </a:r>
          </a:p>
        </p:txBody>
      </p:sp>
      <p:sp>
        <p:nvSpPr>
          <p:cNvPr id="534546" name="Text Box 18"/>
          <p:cNvSpPr txBox="1">
            <a:spLocks noChangeArrowheads="1"/>
          </p:cNvSpPr>
          <p:nvPr/>
        </p:nvSpPr>
        <p:spPr bwMode="auto">
          <a:xfrm>
            <a:off x="2867025" y="4203700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Threonine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(Thr or T)</a:t>
            </a:r>
          </a:p>
        </p:txBody>
      </p:sp>
      <p:sp>
        <p:nvSpPr>
          <p:cNvPr id="534547" name="Text Box 19"/>
          <p:cNvSpPr txBox="1">
            <a:spLocks noChangeArrowheads="1"/>
          </p:cNvSpPr>
          <p:nvPr/>
        </p:nvSpPr>
        <p:spPr bwMode="auto">
          <a:xfrm>
            <a:off x="3792538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Cysteine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(Cys or C)</a:t>
            </a:r>
          </a:p>
        </p:txBody>
      </p:sp>
      <p:sp>
        <p:nvSpPr>
          <p:cNvPr id="534548" name="Text Box 20"/>
          <p:cNvSpPr txBox="1">
            <a:spLocks noChangeArrowheads="1"/>
          </p:cNvSpPr>
          <p:nvPr/>
        </p:nvSpPr>
        <p:spPr bwMode="auto">
          <a:xfrm>
            <a:off x="4705350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Tyrosine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(Tyr or Y)</a:t>
            </a:r>
          </a:p>
        </p:txBody>
      </p:sp>
      <p:sp>
        <p:nvSpPr>
          <p:cNvPr id="534549" name="Text Box 21"/>
          <p:cNvSpPr txBox="1">
            <a:spLocks noChangeArrowheads="1"/>
          </p:cNvSpPr>
          <p:nvPr/>
        </p:nvSpPr>
        <p:spPr bwMode="auto">
          <a:xfrm>
            <a:off x="5630863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Asparagine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(Asn or N)</a:t>
            </a:r>
          </a:p>
        </p:txBody>
      </p:sp>
      <p:sp>
        <p:nvSpPr>
          <p:cNvPr id="534550" name="Text Box 22"/>
          <p:cNvSpPr txBox="1">
            <a:spLocks noChangeArrowheads="1"/>
          </p:cNvSpPr>
          <p:nvPr/>
        </p:nvSpPr>
        <p:spPr bwMode="auto">
          <a:xfrm>
            <a:off x="6570663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Glutamine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(Gln or Q)</a:t>
            </a:r>
          </a:p>
        </p:txBody>
      </p:sp>
      <p:sp>
        <p:nvSpPr>
          <p:cNvPr id="534552" name="Text Box 24"/>
          <p:cNvSpPr txBox="1">
            <a:spLocks noChangeArrowheads="1"/>
          </p:cNvSpPr>
          <p:nvPr/>
        </p:nvSpPr>
        <p:spPr bwMode="auto">
          <a:xfrm>
            <a:off x="1812925" y="4606925"/>
            <a:ext cx="24987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Electrically charged side chains; hydrophilic</a:t>
            </a:r>
          </a:p>
        </p:txBody>
      </p:sp>
      <p:sp>
        <p:nvSpPr>
          <p:cNvPr id="534553" name="Text Box 25"/>
          <p:cNvSpPr txBox="1">
            <a:spLocks noChangeArrowheads="1"/>
          </p:cNvSpPr>
          <p:nvPr/>
        </p:nvSpPr>
        <p:spPr bwMode="auto">
          <a:xfrm>
            <a:off x="2366963" y="4951413"/>
            <a:ext cx="15208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Acidic (negatively charged)</a:t>
            </a:r>
          </a:p>
        </p:txBody>
      </p:sp>
      <p:sp>
        <p:nvSpPr>
          <p:cNvPr id="534554" name="Text Box 26"/>
          <p:cNvSpPr txBox="1">
            <a:spLocks noChangeArrowheads="1"/>
          </p:cNvSpPr>
          <p:nvPr/>
        </p:nvSpPr>
        <p:spPr bwMode="auto">
          <a:xfrm>
            <a:off x="4840288" y="4633913"/>
            <a:ext cx="1441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Basic (positively charged)</a:t>
            </a:r>
          </a:p>
        </p:txBody>
      </p:sp>
      <p:sp>
        <p:nvSpPr>
          <p:cNvPr id="534555" name="Text Box 27"/>
          <p:cNvSpPr txBox="1">
            <a:spLocks noChangeArrowheads="1"/>
          </p:cNvSpPr>
          <p:nvPr/>
        </p:nvSpPr>
        <p:spPr bwMode="auto">
          <a:xfrm>
            <a:off x="2225675" y="6237288"/>
            <a:ext cx="7254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Aspartic acid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(Asp or D)</a:t>
            </a:r>
          </a:p>
        </p:txBody>
      </p:sp>
      <p:sp>
        <p:nvSpPr>
          <p:cNvPr id="534556" name="Text Box 28"/>
          <p:cNvSpPr txBox="1">
            <a:spLocks noChangeArrowheads="1"/>
          </p:cNvSpPr>
          <p:nvPr/>
        </p:nvSpPr>
        <p:spPr bwMode="auto">
          <a:xfrm>
            <a:off x="3151188" y="6248400"/>
            <a:ext cx="7143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Glutamic acid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(Glu or E)</a:t>
            </a:r>
          </a:p>
        </p:txBody>
      </p:sp>
      <p:sp>
        <p:nvSpPr>
          <p:cNvPr id="534557" name="Text Box 29"/>
          <p:cNvSpPr txBox="1">
            <a:spLocks noChangeArrowheads="1"/>
          </p:cNvSpPr>
          <p:nvPr/>
        </p:nvSpPr>
        <p:spPr bwMode="auto">
          <a:xfrm>
            <a:off x="4303713" y="62499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Lysine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(Lys or K)</a:t>
            </a:r>
          </a:p>
        </p:txBody>
      </p:sp>
      <p:sp>
        <p:nvSpPr>
          <p:cNvPr id="534558" name="Text Box 30"/>
          <p:cNvSpPr txBox="1">
            <a:spLocks noChangeArrowheads="1"/>
          </p:cNvSpPr>
          <p:nvPr/>
        </p:nvSpPr>
        <p:spPr bwMode="auto">
          <a:xfrm>
            <a:off x="5218113" y="62499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Arginine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(Arg or R)</a:t>
            </a:r>
          </a:p>
        </p:txBody>
      </p:sp>
      <p:sp>
        <p:nvSpPr>
          <p:cNvPr id="534559" name="Text Box 31"/>
          <p:cNvSpPr txBox="1">
            <a:spLocks noChangeArrowheads="1"/>
          </p:cNvSpPr>
          <p:nvPr/>
        </p:nvSpPr>
        <p:spPr bwMode="auto">
          <a:xfrm>
            <a:off x="6154738" y="6248400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>
                <a:latin typeface="Arial" charset="0"/>
              </a:rPr>
              <a:t>Histidine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(His or H)</a:t>
            </a:r>
          </a:p>
        </p:txBody>
      </p:sp>
      <p:sp>
        <p:nvSpPr>
          <p:cNvPr id="534561" name="AutoShape 33"/>
          <p:cNvSpPr>
            <a:spLocks/>
          </p:cNvSpPr>
          <p:nvPr/>
        </p:nvSpPr>
        <p:spPr bwMode="auto">
          <a:xfrm rot="5400000">
            <a:off x="3042444" y="4233069"/>
            <a:ext cx="100012" cy="1733550"/>
          </a:xfrm>
          <a:prstGeom prst="leftBrace">
            <a:avLst>
              <a:gd name="adj1" fmla="val 1444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62" name="AutoShape 34"/>
          <p:cNvSpPr>
            <a:spLocks/>
          </p:cNvSpPr>
          <p:nvPr/>
        </p:nvSpPr>
        <p:spPr bwMode="auto">
          <a:xfrm rot="5400000">
            <a:off x="5482431" y="3378994"/>
            <a:ext cx="87313" cy="2778125"/>
          </a:xfrm>
          <a:prstGeom prst="leftBrace">
            <a:avLst>
              <a:gd name="adj1" fmla="val 2651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65" name="Line 37"/>
          <p:cNvSpPr>
            <a:spLocks noChangeShapeType="1"/>
          </p:cNvSpPr>
          <p:nvPr/>
        </p:nvSpPr>
        <p:spPr bwMode="auto">
          <a:xfrm>
            <a:off x="2328863" y="582613"/>
            <a:ext cx="79375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01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dirty="0"/>
              <a:t>Shape determines how the molecule works and is extremely important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/>
              <a:t>Primary structure=sequence of amino acids (read from amino terminus to carboxyl terminus)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/>
              <a:t>Secondary structure=coiling or folding of the molecule b/c of hydrogen bonds between backbone molecules (therefore, these are regular ex: alpha helices and pleated sheets)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/>
              <a:t>Tertiary structure=contortion of the molecule due to attractions (van </a:t>
            </a:r>
            <a:r>
              <a:rPr lang="en-US" sz="1700" dirty="0" err="1"/>
              <a:t>der</a:t>
            </a:r>
            <a:r>
              <a:rPr lang="en-US" sz="1700" dirty="0"/>
              <a:t> Waals and H bonding) between R groups.  Because each protein has a unique AA sequence, these are irregular patterns that are unique to each protein (ex=disulfide bridges between </a:t>
            </a:r>
            <a:r>
              <a:rPr lang="en-US" sz="1700" dirty="0" err="1"/>
              <a:t>sulfhdryl</a:t>
            </a:r>
            <a:r>
              <a:rPr lang="en-US" sz="1700" dirty="0"/>
              <a:t> groups, hydrophobic clustering)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/>
              <a:t>Quaternary structure=overall protein structure resulting from multiple polypeptides (ex=hemoglobin has 4 polypeptide chains held together with </a:t>
            </a:r>
            <a:r>
              <a:rPr lang="en-US" sz="1700" dirty="0" err="1"/>
              <a:t>heme</a:t>
            </a:r>
            <a:r>
              <a:rPr lang="en-US" sz="1700" dirty="0"/>
              <a:t> groups consisting of Fe)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/>
              <a:t>High temperature, extreme salinity and pH changes can cause </a:t>
            </a:r>
            <a:r>
              <a:rPr lang="en-US" sz="1700" dirty="0" err="1"/>
              <a:t>denaturating</a:t>
            </a:r>
            <a:r>
              <a:rPr lang="en-US" sz="1700" dirty="0"/>
              <a:t> of proteins=protein becomes misshapen because the forces controlling the levels of structure above have been interfered with</a:t>
            </a:r>
          </a:p>
          <a:p>
            <a:pPr eaLnBrk="1" hangingPunct="1">
              <a:lnSpc>
                <a:spcPct val="80000"/>
              </a:lnSpc>
            </a:pPr>
            <a:endParaRPr lang="en-US" sz="17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Levels of protein structure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6FBB9738-A2F9-43DE-B797-869D1C46C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23825"/>
            <a:ext cx="80772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66D9FFAC-29EF-4ABF-A095-035037AD33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ln w="3175"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200">
                <a:latin typeface="Arial" charset="0"/>
              </a:rPr>
              <a:t>Figure 2.16</a:t>
            </a:r>
          </a:p>
        </p:txBody>
      </p:sp>
      <p:sp>
        <p:nvSpPr>
          <p:cNvPr id="12292" name="Text Box 31">
            <a:extLst>
              <a:ext uri="{FF2B5EF4-FFF2-40B4-BE49-F238E27FC236}">
                <a16:creationId xmlns:a16="http://schemas.microsoft.com/office/drawing/2014/main" id="{DDA7A16D-BA34-4E26-BFB1-E7249AA08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1011238"/>
            <a:ext cx="1943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Water (H</a:t>
            </a:r>
            <a:r>
              <a:rPr lang="en-US" altLang="en-US" sz="2200" b="1" baseline="-25000">
                <a:latin typeface="Arial" panose="020B0604020202020204" pitchFamily="34" charset="0"/>
              </a:rPr>
              <a:t>2</a:t>
            </a:r>
            <a:r>
              <a:rPr lang="en-US" altLang="en-US" sz="2200" b="1">
                <a:latin typeface="Arial" panose="020B0604020202020204" pitchFamily="34" charset="0"/>
              </a:rPr>
              <a:t>O)</a:t>
            </a:r>
          </a:p>
        </p:txBody>
      </p:sp>
      <p:sp>
        <p:nvSpPr>
          <p:cNvPr id="12293" name="Text Box 31">
            <a:extLst>
              <a:ext uri="{FF2B5EF4-FFF2-40B4-BE49-F238E27FC236}">
                <a16:creationId xmlns:a16="http://schemas.microsoft.com/office/drawing/2014/main" id="{FA2E1FCB-D31E-4720-9453-A1DAD4CB8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298950"/>
            <a:ext cx="2698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Ammonia (NH</a:t>
            </a:r>
            <a:r>
              <a:rPr lang="en-US" altLang="en-US" sz="2200" b="1" baseline="-25000">
                <a:latin typeface="Arial" panose="020B0604020202020204" pitchFamily="34" charset="0"/>
              </a:rPr>
              <a:t>3</a:t>
            </a:r>
            <a:r>
              <a:rPr lang="en-US" altLang="en-US" sz="2200" b="1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2294" name="Text Box 31">
            <a:extLst>
              <a:ext uri="{FF2B5EF4-FFF2-40B4-BE49-F238E27FC236}">
                <a16:creationId xmlns:a16="http://schemas.microsoft.com/office/drawing/2014/main" id="{3AE27F41-D015-4D8D-ACDD-5F650636C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3003550"/>
            <a:ext cx="23241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Hydrogen bond</a:t>
            </a:r>
          </a:p>
        </p:txBody>
      </p:sp>
      <p:cxnSp>
        <p:nvCxnSpPr>
          <p:cNvPr id="12295" name="Straight Connector 2">
            <a:extLst>
              <a:ext uri="{FF2B5EF4-FFF2-40B4-BE49-F238E27FC236}">
                <a16:creationId xmlns:a16="http://schemas.microsoft.com/office/drawing/2014/main" id="{2B4F6753-4228-4600-BF95-0F5BAA57BCE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72000" y="3200400"/>
            <a:ext cx="16922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Text Box 31">
            <a:extLst>
              <a:ext uri="{FF2B5EF4-FFF2-40B4-BE49-F238E27FC236}">
                <a16:creationId xmlns:a16="http://schemas.microsoft.com/office/drawing/2014/main" id="{8BC9C98F-E471-4CB0-A689-72149A6F7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128588"/>
            <a:ext cx="493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  <a:sym typeface="Symbol" panose="05050102010706020507" pitchFamily="18" charset="2"/>
              </a:rPr>
              <a:t>–</a:t>
            </a:r>
            <a:endParaRPr lang="en-US" altLang="en-US" sz="2200" b="1">
              <a:latin typeface="Arial" panose="020B0604020202020204" pitchFamily="34" charset="0"/>
            </a:endParaRPr>
          </a:p>
        </p:txBody>
      </p:sp>
      <p:sp>
        <p:nvSpPr>
          <p:cNvPr id="12297" name="Text Box 31">
            <a:extLst>
              <a:ext uri="{FF2B5EF4-FFF2-40B4-BE49-F238E27FC236}">
                <a16:creationId xmlns:a16="http://schemas.microsoft.com/office/drawing/2014/main" id="{B366B0B2-A119-4434-8ABF-B0E74B260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3305175"/>
            <a:ext cx="492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  <a:sym typeface="Symbol" panose="05050102010706020507" pitchFamily="18" charset="2"/>
              </a:rPr>
              <a:t>–</a:t>
            </a:r>
            <a:endParaRPr lang="en-US" altLang="en-US" sz="2200" b="1">
              <a:latin typeface="Arial" panose="020B0604020202020204" pitchFamily="34" charset="0"/>
            </a:endParaRPr>
          </a:p>
        </p:txBody>
      </p:sp>
      <p:sp>
        <p:nvSpPr>
          <p:cNvPr id="12298" name="Text Box 31">
            <a:extLst>
              <a:ext uri="{FF2B5EF4-FFF2-40B4-BE49-F238E27FC236}">
                <a16:creationId xmlns:a16="http://schemas.microsoft.com/office/drawing/2014/main" id="{33CDA9F3-A5A6-4722-914A-F6AA0FF6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117475"/>
            <a:ext cx="4921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  <a:sym typeface="Symbol" panose="05050102010706020507" pitchFamily="18" charset="2"/>
              </a:rPr>
              <a:t>+</a:t>
            </a:r>
            <a:endParaRPr lang="en-US" altLang="en-US" sz="2200" b="1">
              <a:latin typeface="Arial" panose="020B0604020202020204" pitchFamily="34" charset="0"/>
            </a:endParaRPr>
          </a:p>
        </p:txBody>
      </p:sp>
      <p:sp>
        <p:nvSpPr>
          <p:cNvPr id="12299" name="Text Box 31">
            <a:extLst>
              <a:ext uri="{FF2B5EF4-FFF2-40B4-BE49-F238E27FC236}">
                <a16:creationId xmlns:a16="http://schemas.microsoft.com/office/drawing/2014/main" id="{907B169C-48E9-4004-8BCF-681A4D521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2598738"/>
            <a:ext cx="4937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  <a:sym typeface="Symbol" panose="05050102010706020507" pitchFamily="18" charset="2"/>
              </a:rPr>
              <a:t>+</a:t>
            </a:r>
            <a:endParaRPr lang="en-US" altLang="en-US" sz="2200" b="1">
              <a:latin typeface="Arial" panose="020B0604020202020204" pitchFamily="34" charset="0"/>
            </a:endParaRPr>
          </a:p>
        </p:txBody>
      </p:sp>
      <p:sp>
        <p:nvSpPr>
          <p:cNvPr id="12300" name="Text Box 31">
            <a:extLst>
              <a:ext uri="{FF2B5EF4-FFF2-40B4-BE49-F238E27FC236}">
                <a16:creationId xmlns:a16="http://schemas.microsoft.com/office/drawing/2014/main" id="{A58D55F7-E371-4D2D-BA03-CA729E6D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5364163"/>
            <a:ext cx="4921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  <a:sym typeface="Symbol" panose="05050102010706020507" pitchFamily="18" charset="2"/>
              </a:rPr>
              <a:t>+</a:t>
            </a:r>
            <a:endParaRPr lang="en-US" altLang="en-US" sz="2200" b="1">
              <a:latin typeface="Arial" panose="020B0604020202020204" pitchFamily="34" charset="0"/>
            </a:endParaRPr>
          </a:p>
        </p:txBody>
      </p:sp>
      <p:sp>
        <p:nvSpPr>
          <p:cNvPr id="12301" name="Text Box 31">
            <a:extLst>
              <a:ext uri="{FF2B5EF4-FFF2-40B4-BE49-F238E27FC236}">
                <a16:creationId xmlns:a16="http://schemas.microsoft.com/office/drawing/2014/main" id="{4B1948F2-8F98-4AF8-8596-BBFC0A0C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6256338"/>
            <a:ext cx="4921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  <a:sym typeface="Symbol" panose="05050102010706020507" pitchFamily="18" charset="2"/>
              </a:rPr>
              <a:t>+</a:t>
            </a:r>
            <a:endParaRPr lang="en-US" altLang="en-US" sz="2200" b="1">
              <a:latin typeface="Arial" panose="020B0604020202020204" pitchFamily="34" charset="0"/>
            </a:endParaRPr>
          </a:p>
        </p:txBody>
      </p:sp>
      <p:sp>
        <p:nvSpPr>
          <p:cNvPr id="12302" name="Text Box 31">
            <a:extLst>
              <a:ext uri="{FF2B5EF4-FFF2-40B4-BE49-F238E27FC236}">
                <a16:creationId xmlns:a16="http://schemas.microsoft.com/office/drawing/2014/main" id="{509A538F-EF04-46A5-ADC4-1D9DDC871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5364163"/>
            <a:ext cx="4937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  <a:sym typeface="Symbol" panose="05050102010706020507" pitchFamily="18" charset="2"/>
              </a:rPr>
              <a:t>+</a:t>
            </a:r>
            <a:endParaRPr lang="en-US" altLang="en-US" sz="22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3" name="Picture 13" descr="05_20aProtein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136525"/>
            <a:ext cx="4316413" cy="6584950"/>
          </a:xfrm>
          <a:prstGeom prst="rect">
            <a:avLst/>
          </a:prstGeom>
          <a:noFill/>
        </p:spPr>
      </p:pic>
      <p:sp>
        <p:nvSpPr>
          <p:cNvPr id="55296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5.20a</a:t>
            </a: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3917950" y="161925"/>
            <a:ext cx="1533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Primary structure</a:t>
            </a:r>
          </a:p>
        </p:txBody>
      </p:sp>
      <p:sp>
        <p:nvSpPr>
          <p:cNvPr id="552969" name="Text Box 9"/>
          <p:cNvSpPr txBox="1">
            <a:spLocks noChangeArrowheads="1"/>
          </p:cNvSpPr>
          <p:nvPr/>
        </p:nvSpPr>
        <p:spPr bwMode="auto">
          <a:xfrm>
            <a:off x="2455863" y="631825"/>
            <a:ext cx="5667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Amino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acids</a:t>
            </a:r>
          </a:p>
        </p:txBody>
      </p:sp>
      <p:sp>
        <p:nvSpPr>
          <p:cNvPr id="552970" name="Text Box 10"/>
          <p:cNvSpPr txBox="1">
            <a:spLocks noChangeArrowheads="1"/>
          </p:cNvSpPr>
          <p:nvPr/>
        </p:nvSpPr>
        <p:spPr bwMode="auto">
          <a:xfrm>
            <a:off x="3527425" y="1874838"/>
            <a:ext cx="965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Amino end</a:t>
            </a:r>
          </a:p>
        </p:txBody>
      </p:sp>
      <p:sp>
        <p:nvSpPr>
          <p:cNvPr id="552971" name="Text Box 11"/>
          <p:cNvSpPr txBox="1">
            <a:spLocks noChangeArrowheads="1"/>
          </p:cNvSpPr>
          <p:nvPr/>
        </p:nvSpPr>
        <p:spPr bwMode="auto">
          <a:xfrm>
            <a:off x="5260975" y="6269038"/>
            <a:ext cx="11763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Carboxyl end</a:t>
            </a:r>
          </a:p>
        </p:txBody>
      </p:sp>
      <p:sp>
        <p:nvSpPr>
          <p:cNvPr id="552972" name="Text Box 12"/>
          <p:cNvSpPr txBox="1">
            <a:spLocks noChangeArrowheads="1"/>
          </p:cNvSpPr>
          <p:nvPr/>
        </p:nvSpPr>
        <p:spPr bwMode="auto">
          <a:xfrm>
            <a:off x="3327400" y="3541713"/>
            <a:ext cx="29352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Primary structure of transthyretin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32" name="Picture 24" descr="05_20bProtein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38225"/>
            <a:ext cx="8548687" cy="4779963"/>
          </a:xfrm>
          <a:prstGeom prst="rect">
            <a:avLst/>
          </a:prstGeom>
          <a:noFill/>
        </p:spPr>
      </p:pic>
      <p:sp>
        <p:nvSpPr>
          <p:cNvPr id="55501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5.20b</a:t>
            </a:r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1947863" y="1049338"/>
            <a:ext cx="1228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Secondary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structure</a:t>
            </a: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5038725" y="1042988"/>
            <a:ext cx="1228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Tertiary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structure</a:t>
            </a:r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7443788" y="1042988"/>
            <a:ext cx="1228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Quaternary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structure</a:t>
            </a:r>
          </a:p>
        </p:txBody>
      </p:sp>
      <p:sp>
        <p:nvSpPr>
          <p:cNvPr id="555020" name="Text Box 12"/>
          <p:cNvSpPr txBox="1">
            <a:spLocks noChangeArrowheads="1"/>
          </p:cNvSpPr>
          <p:nvPr/>
        </p:nvSpPr>
        <p:spPr bwMode="auto">
          <a:xfrm>
            <a:off x="2271713" y="3382963"/>
            <a:ext cx="17446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Hydrogen bond</a:t>
            </a:r>
          </a:p>
        </p:txBody>
      </p:sp>
      <p:sp>
        <p:nvSpPr>
          <p:cNvPr id="555021" name="Text Box 13"/>
          <p:cNvSpPr txBox="1">
            <a:spLocks noChangeArrowheads="1"/>
          </p:cNvSpPr>
          <p:nvPr/>
        </p:nvSpPr>
        <p:spPr bwMode="auto">
          <a:xfrm>
            <a:off x="466725" y="2755900"/>
            <a:ext cx="779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sym typeface="Symbol" pitchFamily="84" charset="2"/>
              </a:rPr>
              <a:t></a:t>
            </a:r>
            <a:r>
              <a:rPr lang="en-US" sz="1800" b="1">
                <a:latin typeface="Arial" charset="0"/>
              </a:rPr>
              <a:t> helix</a:t>
            </a:r>
          </a:p>
        </p:txBody>
      </p:sp>
      <p:sp>
        <p:nvSpPr>
          <p:cNvPr id="555022" name="Text Box 14"/>
          <p:cNvSpPr txBox="1">
            <a:spLocks noChangeArrowheads="1"/>
          </p:cNvSpPr>
          <p:nvPr/>
        </p:nvSpPr>
        <p:spPr bwMode="auto">
          <a:xfrm>
            <a:off x="485775" y="3702050"/>
            <a:ext cx="17049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sym typeface="Symbol" pitchFamily="84" charset="2"/>
              </a:rPr>
              <a:t></a:t>
            </a:r>
            <a:r>
              <a:rPr lang="en-US" sz="1800" b="1">
                <a:latin typeface="Arial" charset="0"/>
              </a:rPr>
              <a:t> pleated sheet</a:t>
            </a:r>
          </a:p>
        </p:txBody>
      </p:sp>
      <p:sp>
        <p:nvSpPr>
          <p:cNvPr id="555023" name="Text Box 15"/>
          <p:cNvSpPr txBox="1">
            <a:spLocks noChangeArrowheads="1"/>
          </p:cNvSpPr>
          <p:nvPr/>
        </p:nvSpPr>
        <p:spPr bwMode="auto">
          <a:xfrm>
            <a:off x="3295650" y="4027488"/>
            <a:ext cx="911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sym typeface="Symbol" pitchFamily="84" charset="2"/>
              </a:rPr>
              <a:t></a:t>
            </a:r>
            <a:r>
              <a:rPr lang="en-US" sz="1800" b="1">
                <a:latin typeface="Arial" charset="0"/>
              </a:rPr>
              <a:t> strand</a:t>
            </a:r>
          </a:p>
        </p:txBody>
      </p:sp>
      <p:sp>
        <p:nvSpPr>
          <p:cNvPr id="555024" name="Text Box 16"/>
          <p:cNvSpPr txBox="1">
            <a:spLocks noChangeArrowheads="1"/>
          </p:cNvSpPr>
          <p:nvPr/>
        </p:nvSpPr>
        <p:spPr bwMode="auto">
          <a:xfrm>
            <a:off x="3151188" y="4579938"/>
            <a:ext cx="10842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Hydrogen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bond</a:t>
            </a:r>
          </a:p>
        </p:txBody>
      </p:sp>
      <p:sp>
        <p:nvSpPr>
          <p:cNvPr id="555025" name="Text Box 17"/>
          <p:cNvSpPr txBox="1">
            <a:spLocks noChangeArrowheads="1"/>
          </p:cNvSpPr>
          <p:nvPr/>
        </p:nvSpPr>
        <p:spPr bwMode="auto">
          <a:xfrm>
            <a:off x="5037138" y="4613275"/>
            <a:ext cx="152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Transthyretin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polypeptide</a:t>
            </a:r>
          </a:p>
        </p:txBody>
      </p:sp>
      <p:sp>
        <p:nvSpPr>
          <p:cNvPr id="555026" name="Text Box 18"/>
          <p:cNvSpPr txBox="1">
            <a:spLocks noChangeArrowheads="1"/>
          </p:cNvSpPr>
          <p:nvPr/>
        </p:nvSpPr>
        <p:spPr bwMode="auto">
          <a:xfrm>
            <a:off x="7307263" y="4302125"/>
            <a:ext cx="152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Transthyretin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protein</a:t>
            </a:r>
          </a:p>
        </p:txBody>
      </p:sp>
      <p:sp>
        <p:nvSpPr>
          <p:cNvPr id="555027" name="Line 19"/>
          <p:cNvSpPr>
            <a:spLocks noChangeShapeType="1"/>
          </p:cNvSpPr>
          <p:nvPr/>
        </p:nvSpPr>
        <p:spPr bwMode="auto">
          <a:xfrm>
            <a:off x="2909888" y="415448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28" name="Line 20"/>
          <p:cNvSpPr>
            <a:spLocks noChangeShapeType="1"/>
          </p:cNvSpPr>
          <p:nvPr/>
        </p:nvSpPr>
        <p:spPr bwMode="auto">
          <a:xfrm flipV="1">
            <a:off x="2711450" y="4987925"/>
            <a:ext cx="384175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1" name="Line 23"/>
          <p:cNvSpPr>
            <a:spLocks noChangeShapeType="1"/>
          </p:cNvSpPr>
          <p:nvPr/>
        </p:nvSpPr>
        <p:spPr bwMode="auto">
          <a:xfrm>
            <a:off x="3122613" y="3095625"/>
            <a:ext cx="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90" name="Picture 54" descr="05_21_SickleCellDiseas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47650"/>
            <a:ext cx="8548687" cy="6591300"/>
          </a:xfrm>
          <a:prstGeom prst="rect">
            <a:avLst/>
          </a:prstGeom>
          <a:noFill/>
        </p:spPr>
      </p:pic>
      <p:sp>
        <p:nvSpPr>
          <p:cNvPr id="5775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5.21</a:t>
            </a:r>
          </a:p>
        </p:txBody>
      </p:sp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744538" y="482600"/>
            <a:ext cx="9509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Primary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Structure</a:t>
            </a:r>
          </a:p>
        </p:txBody>
      </p:sp>
      <p:sp>
        <p:nvSpPr>
          <p:cNvPr id="577542" name="Text Box 6"/>
          <p:cNvSpPr txBox="1">
            <a:spLocks noChangeArrowheads="1"/>
          </p:cNvSpPr>
          <p:nvPr/>
        </p:nvSpPr>
        <p:spPr bwMode="auto">
          <a:xfrm>
            <a:off x="1849438" y="384175"/>
            <a:ext cx="13081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Secondary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and Tertiary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Structures</a:t>
            </a:r>
          </a:p>
        </p:txBody>
      </p:sp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3606800" y="476250"/>
            <a:ext cx="10699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Quaternary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Structure</a:t>
            </a:r>
          </a:p>
        </p:txBody>
      </p:sp>
      <p:sp>
        <p:nvSpPr>
          <p:cNvPr id="577544" name="Text Box 8"/>
          <p:cNvSpPr txBox="1">
            <a:spLocks noChangeArrowheads="1"/>
          </p:cNvSpPr>
          <p:nvPr/>
        </p:nvSpPr>
        <p:spPr bwMode="auto">
          <a:xfrm>
            <a:off x="5684838" y="582613"/>
            <a:ext cx="965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Function</a:t>
            </a:r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7510463" y="476250"/>
            <a:ext cx="103028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Red Blood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Cell Shape</a:t>
            </a:r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1912938" y="2528888"/>
            <a:ext cx="990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</a:t>
            </a:r>
            <a:r>
              <a:rPr lang="en-US" sz="1600" b="1">
                <a:latin typeface="Arial" charset="0"/>
              </a:rPr>
              <a:t> subunit</a:t>
            </a:r>
          </a:p>
        </p:txBody>
      </p:sp>
      <p:sp>
        <p:nvSpPr>
          <p:cNvPr id="577547" name="Text Box 11"/>
          <p:cNvSpPr txBox="1">
            <a:spLocks noChangeArrowheads="1"/>
          </p:cNvSpPr>
          <p:nvPr/>
        </p:nvSpPr>
        <p:spPr bwMode="auto">
          <a:xfrm>
            <a:off x="1917700" y="5565775"/>
            <a:ext cx="990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</a:t>
            </a:r>
            <a:r>
              <a:rPr lang="en-US" sz="1600" b="1">
                <a:latin typeface="Arial" charset="0"/>
              </a:rPr>
              <a:t> subunit</a:t>
            </a:r>
          </a:p>
        </p:txBody>
      </p:sp>
      <p:sp>
        <p:nvSpPr>
          <p:cNvPr id="577548" name="Text Box 12"/>
          <p:cNvSpPr txBox="1">
            <a:spLocks noChangeArrowheads="1"/>
          </p:cNvSpPr>
          <p:nvPr/>
        </p:nvSpPr>
        <p:spPr bwMode="auto">
          <a:xfrm>
            <a:off x="4767263" y="5334000"/>
            <a:ext cx="1841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</a:t>
            </a:r>
            <a:endParaRPr lang="en-US" sz="1600" b="1">
              <a:latin typeface="Arial" charset="0"/>
            </a:endParaRPr>
          </a:p>
        </p:txBody>
      </p:sp>
      <p:sp>
        <p:nvSpPr>
          <p:cNvPr id="577549" name="Text Box 13"/>
          <p:cNvSpPr txBox="1">
            <a:spLocks noChangeArrowheads="1"/>
          </p:cNvSpPr>
          <p:nvPr/>
        </p:nvSpPr>
        <p:spPr bwMode="auto">
          <a:xfrm>
            <a:off x="3451225" y="5978525"/>
            <a:ext cx="1841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</a:t>
            </a:r>
            <a:endParaRPr lang="en-US" sz="1600" b="1">
              <a:latin typeface="Arial" charset="0"/>
            </a:endParaRPr>
          </a:p>
        </p:txBody>
      </p:sp>
      <p:sp>
        <p:nvSpPr>
          <p:cNvPr id="577550" name="Text Box 14"/>
          <p:cNvSpPr txBox="1">
            <a:spLocks noChangeArrowheads="1"/>
          </p:cNvSpPr>
          <p:nvPr/>
        </p:nvSpPr>
        <p:spPr bwMode="auto">
          <a:xfrm>
            <a:off x="3497263" y="5129213"/>
            <a:ext cx="22383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</a:t>
            </a:r>
            <a:endParaRPr lang="en-US" sz="1600" b="1">
              <a:latin typeface="Arial" charset="0"/>
            </a:endParaRPr>
          </a:p>
        </p:txBody>
      </p:sp>
      <p:sp>
        <p:nvSpPr>
          <p:cNvPr id="577551" name="Text Box 15"/>
          <p:cNvSpPr txBox="1">
            <a:spLocks noChangeArrowheads="1"/>
          </p:cNvSpPr>
          <p:nvPr/>
        </p:nvSpPr>
        <p:spPr bwMode="auto">
          <a:xfrm>
            <a:off x="4759325" y="5745163"/>
            <a:ext cx="22383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</a:t>
            </a:r>
            <a:endParaRPr lang="en-US" sz="1600" b="1">
              <a:latin typeface="Arial" charset="0"/>
            </a:endParaRPr>
          </a:p>
        </p:txBody>
      </p:sp>
      <p:sp>
        <p:nvSpPr>
          <p:cNvPr id="577552" name="Text Box 16"/>
          <p:cNvSpPr txBox="1">
            <a:spLocks noChangeArrowheads="1"/>
          </p:cNvSpPr>
          <p:nvPr/>
        </p:nvSpPr>
        <p:spPr bwMode="auto">
          <a:xfrm>
            <a:off x="1919288" y="3843338"/>
            <a:ext cx="13477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Exposed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hydrophobic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region</a:t>
            </a:r>
          </a:p>
        </p:txBody>
      </p:sp>
      <p:sp>
        <p:nvSpPr>
          <p:cNvPr id="577553" name="Text Box 17"/>
          <p:cNvSpPr txBox="1">
            <a:spLocks noChangeArrowheads="1"/>
          </p:cNvSpPr>
          <p:nvPr/>
        </p:nvSpPr>
        <p:spPr bwMode="auto">
          <a:xfrm>
            <a:off x="5111750" y="1150938"/>
            <a:ext cx="21145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Molecules do not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associate with one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another; each carries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oxygen.</a:t>
            </a:r>
          </a:p>
        </p:txBody>
      </p:sp>
      <p:sp>
        <p:nvSpPr>
          <p:cNvPr id="577554" name="Text Box 18"/>
          <p:cNvSpPr txBox="1">
            <a:spLocks noChangeArrowheads="1"/>
          </p:cNvSpPr>
          <p:nvPr/>
        </p:nvSpPr>
        <p:spPr bwMode="auto">
          <a:xfrm>
            <a:off x="5103813" y="3843338"/>
            <a:ext cx="21145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Molecules crystallize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into a fiber; capacity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to carry oxygen is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reduced.</a:t>
            </a:r>
          </a:p>
        </p:txBody>
      </p:sp>
      <p:sp>
        <p:nvSpPr>
          <p:cNvPr id="577555" name="Text Box 19"/>
          <p:cNvSpPr txBox="1">
            <a:spLocks noChangeArrowheads="1"/>
          </p:cNvSpPr>
          <p:nvPr/>
        </p:nvSpPr>
        <p:spPr bwMode="auto">
          <a:xfrm>
            <a:off x="3559175" y="3843338"/>
            <a:ext cx="1149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Sickle-cell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hemoglobin</a:t>
            </a:r>
          </a:p>
        </p:txBody>
      </p:sp>
      <p:sp>
        <p:nvSpPr>
          <p:cNvPr id="577556" name="Text Box 20"/>
          <p:cNvSpPr txBox="1">
            <a:spLocks noChangeArrowheads="1"/>
          </p:cNvSpPr>
          <p:nvPr/>
        </p:nvSpPr>
        <p:spPr bwMode="auto">
          <a:xfrm>
            <a:off x="3535363" y="1157288"/>
            <a:ext cx="12144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Normal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hemoglobin</a:t>
            </a:r>
          </a:p>
        </p:txBody>
      </p:sp>
      <p:sp>
        <p:nvSpPr>
          <p:cNvPr id="577557" name="Text Box 21"/>
          <p:cNvSpPr txBox="1">
            <a:spLocks noChangeArrowheads="1"/>
          </p:cNvSpPr>
          <p:nvPr/>
        </p:nvSpPr>
        <p:spPr bwMode="auto">
          <a:xfrm>
            <a:off x="7918450" y="2566988"/>
            <a:ext cx="606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10 </a:t>
            </a:r>
            <a:r>
              <a:rPr lang="en-US" sz="1600" b="1">
                <a:latin typeface="Arial" charset="0"/>
                <a:sym typeface="Symbol" pitchFamily="84" charset="2"/>
              </a:rPr>
              <a:t></a:t>
            </a:r>
            <a:r>
              <a:rPr lang="en-US" sz="1600" b="1">
                <a:latin typeface="Arial" charset="0"/>
              </a:rPr>
              <a:t>m</a:t>
            </a:r>
          </a:p>
        </p:txBody>
      </p:sp>
      <p:sp>
        <p:nvSpPr>
          <p:cNvPr id="577558" name="Text Box 22"/>
          <p:cNvSpPr txBox="1">
            <a:spLocks noChangeArrowheads="1"/>
          </p:cNvSpPr>
          <p:nvPr/>
        </p:nvSpPr>
        <p:spPr bwMode="auto">
          <a:xfrm>
            <a:off x="7951788" y="5299075"/>
            <a:ext cx="606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10 </a:t>
            </a:r>
            <a:r>
              <a:rPr lang="en-US" sz="1600" b="1">
                <a:latin typeface="Arial" charset="0"/>
                <a:sym typeface="Symbol" pitchFamily="84" charset="2"/>
              </a:rPr>
              <a:t></a:t>
            </a:r>
            <a:r>
              <a:rPr lang="en-US" sz="1600" b="1">
                <a:latin typeface="Arial" charset="0"/>
              </a:rPr>
              <a:t>m</a:t>
            </a:r>
          </a:p>
        </p:txBody>
      </p:sp>
      <p:sp>
        <p:nvSpPr>
          <p:cNvPr id="577560" name="Text Box 24"/>
          <p:cNvSpPr txBox="1">
            <a:spLocks noChangeArrowheads="1"/>
          </p:cNvSpPr>
          <p:nvPr/>
        </p:nvSpPr>
        <p:spPr bwMode="auto">
          <a:xfrm rot="-5400000">
            <a:off x="-591343" y="5058569"/>
            <a:ext cx="22606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Sickle-cell hemoglobin</a:t>
            </a:r>
            <a:endParaRPr lang="en-US" sz="1600" b="1">
              <a:latin typeface="Arial" charset="0"/>
            </a:endParaRPr>
          </a:p>
        </p:txBody>
      </p:sp>
      <p:sp>
        <p:nvSpPr>
          <p:cNvPr id="577561" name="Text Box 25"/>
          <p:cNvSpPr txBox="1">
            <a:spLocks noChangeArrowheads="1"/>
          </p:cNvSpPr>
          <p:nvPr/>
        </p:nvSpPr>
        <p:spPr bwMode="auto">
          <a:xfrm rot="-5400000">
            <a:off x="-433387" y="2335213"/>
            <a:ext cx="19573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Normal hemoglobin</a:t>
            </a:r>
            <a:endParaRPr lang="en-US" sz="1600" b="1">
              <a:latin typeface="Arial" charset="0"/>
            </a:endParaRPr>
          </a:p>
        </p:txBody>
      </p:sp>
      <p:sp>
        <p:nvSpPr>
          <p:cNvPr id="577562" name="Text Box 26"/>
          <p:cNvSpPr txBox="1">
            <a:spLocks noChangeArrowheads="1"/>
          </p:cNvSpPr>
          <p:nvPr/>
        </p:nvSpPr>
        <p:spPr bwMode="auto">
          <a:xfrm>
            <a:off x="933450" y="123348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1</a:t>
            </a:r>
          </a:p>
        </p:txBody>
      </p:sp>
      <p:sp>
        <p:nvSpPr>
          <p:cNvPr id="577563" name="Text Box 27"/>
          <p:cNvSpPr txBox="1">
            <a:spLocks noChangeArrowheads="1"/>
          </p:cNvSpPr>
          <p:nvPr/>
        </p:nvSpPr>
        <p:spPr bwMode="auto">
          <a:xfrm>
            <a:off x="936625" y="151923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2</a:t>
            </a:r>
          </a:p>
        </p:txBody>
      </p:sp>
      <p:sp>
        <p:nvSpPr>
          <p:cNvPr id="577564" name="Text Box 28"/>
          <p:cNvSpPr txBox="1">
            <a:spLocks noChangeArrowheads="1"/>
          </p:cNvSpPr>
          <p:nvPr/>
        </p:nvSpPr>
        <p:spPr bwMode="auto">
          <a:xfrm>
            <a:off x="939800" y="179546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3</a:t>
            </a:r>
          </a:p>
        </p:txBody>
      </p:sp>
      <p:sp>
        <p:nvSpPr>
          <p:cNvPr id="577565" name="Text Box 29"/>
          <p:cNvSpPr txBox="1">
            <a:spLocks noChangeArrowheads="1"/>
          </p:cNvSpPr>
          <p:nvPr/>
        </p:nvSpPr>
        <p:spPr bwMode="auto">
          <a:xfrm>
            <a:off x="939800" y="208756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4</a:t>
            </a:r>
          </a:p>
        </p:txBody>
      </p:sp>
      <p:sp>
        <p:nvSpPr>
          <p:cNvPr id="577566" name="Text Box 30"/>
          <p:cNvSpPr txBox="1">
            <a:spLocks noChangeArrowheads="1"/>
          </p:cNvSpPr>
          <p:nvPr/>
        </p:nvSpPr>
        <p:spPr bwMode="auto">
          <a:xfrm>
            <a:off x="939800" y="2365375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5</a:t>
            </a:r>
          </a:p>
        </p:txBody>
      </p:sp>
      <p:sp>
        <p:nvSpPr>
          <p:cNvPr id="577567" name="Text Box 31"/>
          <p:cNvSpPr txBox="1">
            <a:spLocks noChangeArrowheads="1"/>
          </p:cNvSpPr>
          <p:nvPr/>
        </p:nvSpPr>
        <p:spPr bwMode="auto">
          <a:xfrm>
            <a:off x="938213" y="264318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6</a:t>
            </a:r>
          </a:p>
        </p:txBody>
      </p:sp>
      <p:sp>
        <p:nvSpPr>
          <p:cNvPr id="577568" name="Text Box 32"/>
          <p:cNvSpPr txBox="1">
            <a:spLocks noChangeArrowheads="1"/>
          </p:cNvSpPr>
          <p:nvPr/>
        </p:nvSpPr>
        <p:spPr bwMode="auto">
          <a:xfrm>
            <a:off x="938213" y="2933700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7</a:t>
            </a:r>
          </a:p>
        </p:txBody>
      </p:sp>
      <p:sp>
        <p:nvSpPr>
          <p:cNvPr id="577569" name="Text Box 33"/>
          <p:cNvSpPr txBox="1">
            <a:spLocks noChangeArrowheads="1"/>
          </p:cNvSpPr>
          <p:nvPr/>
        </p:nvSpPr>
        <p:spPr bwMode="auto">
          <a:xfrm>
            <a:off x="925513" y="394176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1</a:t>
            </a:r>
          </a:p>
        </p:txBody>
      </p:sp>
      <p:sp>
        <p:nvSpPr>
          <p:cNvPr id="577570" name="Text Box 34"/>
          <p:cNvSpPr txBox="1">
            <a:spLocks noChangeArrowheads="1"/>
          </p:cNvSpPr>
          <p:nvPr/>
        </p:nvSpPr>
        <p:spPr bwMode="auto">
          <a:xfrm>
            <a:off x="928688" y="422751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2</a:t>
            </a:r>
          </a:p>
        </p:txBody>
      </p:sp>
      <p:sp>
        <p:nvSpPr>
          <p:cNvPr id="577571" name="Text Box 35"/>
          <p:cNvSpPr txBox="1">
            <a:spLocks noChangeArrowheads="1"/>
          </p:cNvSpPr>
          <p:nvPr/>
        </p:nvSpPr>
        <p:spPr bwMode="auto">
          <a:xfrm>
            <a:off x="931863" y="450373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3</a:t>
            </a:r>
          </a:p>
        </p:txBody>
      </p:sp>
      <p:sp>
        <p:nvSpPr>
          <p:cNvPr id="577572" name="Text Box 36"/>
          <p:cNvSpPr txBox="1">
            <a:spLocks noChangeArrowheads="1"/>
          </p:cNvSpPr>
          <p:nvPr/>
        </p:nvSpPr>
        <p:spPr bwMode="auto">
          <a:xfrm>
            <a:off x="931863" y="479583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4</a:t>
            </a:r>
          </a:p>
        </p:txBody>
      </p:sp>
      <p:sp>
        <p:nvSpPr>
          <p:cNvPr id="577573" name="Text Box 37"/>
          <p:cNvSpPr txBox="1">
            <a:spLocks noChangeArrowheads="1"/>
          </p:cNvSpPr>
          <p:nvPr/>
        </p:nvSpPr>
        <p:spPr bwMode="auto">
          <a:xfrm>
            <a:off x="931863" y="5073650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5</a:t>
            </a:r>
          </a:p>
        </p:txBody>
      </p:sp>
      <p:sp>
        <p:nvSpPr>
          <p:cNvPr id="577574" name="Text Box 38"/>
          <p:cNvSpPr txBox="1">
            <a:spLocks noChangeArrowheads="1"/>
          </p:cNvSpPr>
          <p:nvPr/>
        </p:nvSpPr>
        <p:spPr bwMode="auto">
          <a:xfrm>
            <a:off x="930275" y="535146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EF1A23"/>
                </a:solidFill>
                <a:latin typeface="Arial" charset="0"/>
              </a:rPr>
              <a:t>6</a:t>
            </a:r>
          </a:p>
        </p:txBody>
      </p:sp>
      <p:sp>
        <p:nvSpPr>
          <p:cNvPr id="577575" name="Text Box 39"/>
          <p:cNvSpPr txBox="1">
            <a:spLocks noChangeArrowheads="1"/>
          </p:cNvSpPr>
          <p:nvPr/>
        </p:nvSpPr>
        <p:spPr bwMode="auto">
          <a:xfrm>
            <a:off x="930275" y="5641975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7</a:t>
            </a:r>
          </a:p>
        </p:txBody>
      </p:sp>
      <p:sp>
        <p:nvSpPr>
          <p:cNvPr id="577576" name="Line 40"/>
          <p:cNvSpPr>
            <a:spLocks noChangeShapeType="1"/>
          </p:cNvSpPr>
          <p:nvPr/>
        </p:nvSpPr>
        <p:spPr bwMode="auto">
          <a:xfrm>
            <a:off x="2420938" y="4492625"/>
            <a:ext cx="92075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77" name="Line 41"/>
          <p:cNvSpPr>
            <a:spLocks noChangeShapeType="1"/>
          </p:cNvSpPr>
          <p:nvPr/>
        </p:nvSpPr>
        <p:spPr bwMode="auto">
          <a:xfrm>
            <a:off x="7864475" y="2468563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78" name="Line 42"/>
          <p:cNvSpPr>
            <a:spLocks noChangeShapeType="1"/>
          </p:cNvSpPr>
          <p:nvPr/>
        </p:nvSpPr>
        <p:spPr bwMode="auto">
          <a:xfrm>
            <a:off x="8631238" y="2482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79" name="Line 43"/>
          <p:cNvSpPr>
            <a:spLocks noChangeShapeType="1"/>
          </p:cNvSpPr>
          <p:nvPr/>
        </p:nvSpPr>
        <p:spPr bwMode="auto">
          <a:xfrm>
            <a:off x="7870825" y="2522538"/>
            <a:ext cx="766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81" name="Line 45"/>
          <p:cNvSpPr>
            <a:spLocks noChangeShapeType="1"/>
          </p:cNvSpPr>
          <p:nvPr/>
        </p:nvSpPr>
        <p:spPr bwMode="auto">
          <a:xfrm>
            <a:off x="7858125" y="5200650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82" name="Line 46"/>
          <p:cNvSpPr>
            <a:spLocks noChangeShapeType="1"/>
          </p:cNvSpPr>
          <p:nvPr/>
        </p:nvSpPr>
        <p:spPr bwMode="auto">
          <a:xfrm>
            <a:off x="8624888" y="52149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83" name="Line 47"/>
          <p:cNvSpPr>
            <a:spLocks noChangeShapeType="1"/>
          </p:cNvSpPr>
          <p:nvPr/>
        </p:nvSpPr>
        <p:spPr bwMode="auto">
          <a:xfrm>
            <a:off x="7864475" y="5254625"/>
            <a:ext cx="766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86" name="Text Box 50"/>
          <p:cNvSpPr txBox="1">
            <a:spLocks noChangeArrowheads="1"/>
          </p:cNvSpPr>
          <p:nvPr/>
        </p:nvSpPr>
        <p:spPr bwMode="auto">
          <a:xfrm>
            <a:off x="3438525" y="3317875"/>
            <a:ext cx="1841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</a:t>
            </a:r>
            <a:endParaRPr lang="en-US" sz="1600" b="1">
              <a:latin typeface="Arial" charset="0"/>
            </a:endParaRPr>
          </a:p>
        </p:txBody>
      </p:sp>
      <p:sp>
        <p:nvSpPr>
          <p:cNvPr id="577587" name="Text Box 51"/>
          <p:cNvSpPr txBox="1">
            <a:spLocks noChangeArrowheads="1"/>
          </p:cNvSpPr>
          <p:nvPr/>
        </p:nvSpPr>
        <p:spPr bwMode="auto">
          <a:xfrm>
            <a:off x="4692650" y="2563813"/>
            <a:ext cx="1841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</a:t>
            </a:r>
            <a:endParaRPr lang="en-US" sz="1600" b="1">
              <a:latin typeface="Arial" charset="0"/>
            </a:endParaRPr>
          </a:p>
        </p:txBody>
      </p:sp>
      <p:sp>
        <p:nvSpPr>
          <p:cNvPr id="577588" name="Text Box 52"/>
          <p:cNvSpPr txBox="1">
            <a:spLocks noChangeArrowheads="1"/>
          </p:cNvSpPr>
          <p:nvPr/>
        </p:nvSpPr>
        <p:spPr bwMode="auto">
          <a:xfrm>
            <a:off x="3359150" y="2384425"/>
            <a:ext cx="2238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</a:t>
            </a:r>
            <a:endParaRPr lang="en-US" sz="1600" b="1">
              <a:latin typeface="Arial" charset="0"/>
            </a:endParaRPr>
          </a:p>
        </p:txBody>
      </p:sp>
      <p:sp>
        <p:nvSpPr>
          <p:cNvPr id="577589" name="Text Box 53"/>
          <p:cNvSpPr txBox="1">
            <a:spLocks noChangeArrowheads="1"/>
          </p:cNvSpPr>
          <p:nvPr/>
        </p:nvSpPr>
        <p:spPr bwMode="auto">
          <a:xfrm>
            <a:off x="4679950" y="3046413"/>
            <a:ext cx="22383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  <a:sym typeface="Symbol" pitchFamily="84" charset="2"/>
              </a:rPr>
              <a:t></a:t>
            </a:r>
            <a:endParaRPr lang="en-US" sz="1600" b="1"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Metabolism is the sum total of all Anabolic (putting together) and Catabolic (taking apart) chemical reactions in the body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Basic Cellular energy molecule fueling metabolism is ATP (adenosine triphosphate)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Releasing the last phosphate group releases 7.6 kcal of energy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Metabolism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Trans Fat Article-15 minutes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514350" indent="-514350" algn="ctr" eaLnBrk="1" hangingPunct="1">
              <a:buFont typeface="+mj-lt"/>
              <a:buAutoNum type="arabicPeriod"/>
            </a:pPr>
            <a:r>
              <a:rPr lang="en-US" sz="3000" dirty="0"/>
              <a:t>What is another name for trans fats?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sz="3000" dirty="0"/>
              <a:t>How are they made?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sz="3000" dirty="0"/>
              <a:t>Why do scientists make trans fats and why do we like to buy them?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sz="3000" dirty="0"/>
              <a:t>Distinguish between LDL and HDL cholesterol.  Use this to explain why trans fats are ‘worse than butter’.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sz="3000" dirty="0"/>
              <a:t>What companies have worked to lower trans fats in their foods?  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sz="3000" dirty="0"/>
              <a:t>True or False:  It is mandatory for food labels to list trans fat amounts.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/>
              <a:t>Information storage molecules=DNA and RNA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Monomers are nucleotides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/>
              <a:t>Phosphate group (held in phosphodiester linkage with the sugar to form the backbone)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/>
              <a:t>Sugar (deoxyribose in DNA, ribose in RNA)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/>
              <a:t>Nitrogenous base (purines=A and G pyrimidines=T, C, and U) that bond purine to pyrimidine based on the number of H-bonds each wants to make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Sequential changes in different species are used as an evolutionary clock (more on this in the Evolution unit)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Nucleic Acids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95" name="Picture 43" descr="05_26bNucleicAcidComp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15925"/>
            <a:ext cx="8548687" cy="6024563"/>
          </a:xfrm>
          <a:prstGeom prst="rect">
            <a:avLst/>
          </a:prstGeom>
          <a:noFill/>
        </p:spPr>
      </p:pic>
      <p:sp>
        <p:nvSpPr>
          <p:cNvPr id="61235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5.26b</a:t>
            </a:r>
          </a:p>
        </p:txBody>
      </p:sp>
      <p:sp>
        <p:nvSpPr>
          <p:cNvPr id="612379" name="Text Box 27"/>
          <p:cNvSpPr txBox="1">
            <a:spLocks noChangeArrowheads="1"/>
          </p:cNvSpPr>
          <p:nvPr/>
        </p:nvSpPr>
        <p:spPr bwMode="auto">
          <a:xfrm>
            <a:off x="1660525" y="546100"/>
            <a:ext cx="1289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Nitrogenous bases</a:t>
            </a:r>
          </a:p>
        </p:txBody>
      </p:sp>
      <p:sp>
        <p:nvSpPr>
          <p:cNvPr id="612381" name="Text Box 29"/>
          <p:cNvSpPr txBox="1">
            <a:spLocks noChangeArrowheads="1"/>
          </p:cNvSpPr>
          <p:nvPr/>
        </p:nvSpPr>
        <p:spPr bwMode="auto">
          <a:xfrm>
            <a:off x="523875" y="2849563"/>
            <a:ext cx="1025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Cytosine 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(C)</a:t>
            </a:r>
          </a:p>
        </p:txBody>
      </p:sp>
      <p:sp>
        <p:nvSpPr>
          <p:cNvPr id="612382" name="Text Box 30"/>
          <p:cNvSpPr txBox="1">
            <a:spLocks noChangeArrowheads="1"/>
          </p:cNvSpPr>
          <p:nvPr/>
        </p:nvSpPr>
        <p:spPr bwMode="auto">
          <a:xfrm>
            <a:off x="1951038" y="2862263"/>
            <a:ext cx="1263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Thymine 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solidFill>
                  <a:srgbClr val="0072CA"/>
                </a:solidFill>
                <a:latin typeface="Arial" charset="0"/>
              </a:rPr>
              <a:t>(T, in DNA)</a:t>
            </a:r>
            <a:endParaRPr lang="en-US" sz="1800" b="1">
              <a:latin typeface="Arial" charset="0"/>
            </a:endParaRPr>
          </a:p>
        </p:txBody>
      </p:sp>
      <p:sp>
        <p:nvSpPr>
          <p:cNvPr id="612383" name="Text Box 31"/>
          <p:cNvSpPr txBox="1">
            <a:spLocks noChangeArrowheads="1"/>
          </p:cNvSpPr>
          <p:nvPr/>
        </p:nvSpPr>
        <p:spPr bwMode="auto">
          <a:xfrm>
            <a:off x="3738563" y="2860675"/>
            <a:ext cx="12366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Uracil 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solidFill>
                  <a:srgbClr val="EF1A23"/>
                </a:solidFill>
                <a:latin typeface="Arial" charset="0"/>
              </a:rPr>
              <a:t>(U, in RNA)</a:t>
            </a:r>
            <a:endParaRPr lang="en-US" sz="1800" b="1">
              <a:latin typeface="Arial" charset="0"/>
            </a:endParaRPr>
          </a:p>
        </p:txBody>
      </p:sp>
      <p:sp>
        <p:nvSpPr>
          <p:cNvPr id="612385" name="Text Box 33"/>
          <p:cNvSpPr txBox="1">
            <a:spLocks noChangeArrowheads="1"/>
          </p:cNvSpPr>
          <p:nvPr/>
        </p:nvSpPr>
        <p:spPr bwMode="auto">
          <a:xfrm>
            <a:off x="977900" y="5516563"/>
            <a:ext cx="13573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Adenine (A)</a:t>
            </a:r>
          </a:p>
        </p:txBody>
      </p:sp>
      <p:sp>
        <p:nvSpPr>
          <p:cNvPr id="612386" name="Text Box 34"/>
          <p:cNvSpPr txBox="1">
            <a:spLocks noChangeArrowheads="1"/>
          </p:cNvSpPr>
          <p:nvPr/>
        </p:nvSpPr>
        <p:spPr bwMode="auto">
          <a:xfrm>
            <a:off x="2962275" y="5527675"/>
            <a:ext cx="1436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Guanine (G)</a:t>
            </a:r>
          </a:p>
        </p:txBody>
      </p:sp>
      <p:sp>
        <p:nvSpPr>
          <p:cNvPr id="612387" name="Text Box 35"/>
          <p:cNvSpPr txBox="1">
            <a:spLocks noChangeArrowheads="1"/>
          </p:cNvSpPr>
          <p:nvPr/>
        </p:nvSpPr>
        <p:spPr bwMode="auto">
          <a:xfrm>
            <a:off x="6550025" y="3451225"/>
            <a:ext cx="825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Sugars</a:t>
            </a:r>
          </a:p>
        </p:txBody>
      </p:sp>
      <p:sp>
        <p:nvSpPr>
          <p:cNvPr id="612388" name="Text Box 36"/>
          <p:cNvSpPr txBox="1">
            <a:spLocks noChangeArrowheads="1"/>
          </p:cNvSpPr>
          <p:nvPr/>
        </p:nvSpPr>
        <p:spPr bwMode="auto">
          <a:xfrm>
            <a:off x="5397500" y="5262563"/>
            <a:ext cx="1435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72CA"/>
                </a:solidFill>
                <a:latin typeface="Arial" charset="0"/>
              </a:rPr>
              <a:t>Deoxyribose </a:t>
            </a:r>
            <a:br>
              <a:rPr lang="en-US" sz="1800" b="1">
                <a:solidFill>
                  <a:srgbClr val="0072CA"/>
                </a:solidFill>
                <a:latin typeface="Arial" charset="0"/>
              </a:rPr>
            </a:br>
            <a:r>
              <a:rPr lang="en-US" sz="1800" b="1">
                <a:solidFill>
                  <a:srgbClr val="0072CA"/>
                </a:solidFill>
                <a:latin typeface="Arial" charset="0"/>
              </a:rPr>
              <a:t>(in DNA)</a:t>
            </a:r>
            <a:endParaRPr lang="en-US" sz="1800" b="1">
              <a:latin typeface="Arial" charset="0"/>
            </a:endParaRPr>
          </a:p>
        </p:txBody>
      </p:sp>
      <p:sp>
        <p:nvSpPr>
          <p:cNvPr id="612389" name="Text Box 37"/>
          <p:cNvSpPr txBox="1">
            <a:spLocks noChangeArrowheads="1"/>
          </p:cNvSpPr>
          <p:nvPr/>
        </p:nvSpPr>
        <p:spPr bwMode="auto">
          <a:xfrm>
            <a:off x="7604125" y="5275263"/>
            <a:ext cx="9302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EF1A23"/>
                </a:solidFill>
                <a:latin typeface="Arial" charset="0"/>
              </a:rPr>
              <a:t>Ribose </a:t>
            </a:r>
            <a:br>
              <a:rPr lang="en-US" sz="1800" b="1">
                <a:solidFill>
                  <a:srgbClr val="EF1A23"/>
                </a:solidFill>
                <a:latin typeface="Arial" charset="0"/>
              </a:rPr>
            </a:br>
            <a:r>
              <a:rPr lang="en-US" sz="1800" b="1">
                <a:solidFill>
                  <a:srgbClr val="EF1A23"/>
                </a:solidFill>
                <a:latin typeface="Arial" charset="0"/>
              </a:rPr>
              <a:t>(in RNA)</a:t>
            </a:r>
            <a:endParaRPr lang="en-US" sz="1800" b="1">
              <a:latin typeface="Arial" charset="0"/>
            </a:endParaRPr>
          </a:p>
        </p:txBody>
      </p:sp>
      <p:sp>
        <p:nvSpPr>
          <p:cNvPr id="612390" name="Text Box 38"/>
          <p:cNvSpPr txBox="1">
            <a:spLocks noChangeArrowheads="1"/>
          </p:cNvSpPr>
          <p:nvPr/>
        </p:nvSpPr>
        <p:spPr bwMode="auto">
          <a:xfrm>
            <a:off x="319088" y="6016625"/>
            <a:ext cx="31146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(c) Nucleoside components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041525" y="917575"/>
            <a:ext cx="1423988" cy="301625"/>
            <a:chOff x="1286" y="578"/>
            <a:chExt cx="897" cy="190"/>
          </a:xfrm>
        </p:grpSpPr>
        <p:sp>
          <p:nvSpPr>
            <p:cNvPr id="612380" name="Text Box 28"/>
            <p:cNvSpPr txBox="1">
              <a:spLocks noChangeArrowheads="1"/>
            </p:cNvSpPr>
            <p:nvPr/>
          </p:nvSpPr>
          <p:spPr bwMode="auto">
            <a:xfrm>
              <a:off x="1288" y="578"/>
              <a:ext cx="89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latin typeface="Arial" charset="0"/>
                </a:rPr>
                <a:t>Pyrimidines</a:t>
              </a:r>
            </a:p>
          </p:txBody>
        </p:sp>
        <p:sp>
          <p:nvSpPr>
            <p:cNvPr id="612396" name="Line 44"/>
            <p:cNvSpPr>
              <a:spLocks noChangeShapeType="1"/>
            </p:cNvSpPr>
            <p:nvPr/>
          </p:nvSpPr>
          <p:spPr bwMode="auto">
            <a:xfrm>
              <a:off x="1286" y="738"/>
              <a:ext cx="81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274888" y="3714750"/>
            <a:ext cx="944562" cy="260350"/>
            <a:chOff x="1433" y="2340"/>
            <a:chExt cx="595" cy="164"/>
          </a:xfrm>
        </p:grpSpPr>
        <p:sp>
          <p:nvSpPr>
            <p:cNvPr id="612384" name="Text Box 32"/>
            <p:cNvSpPr txBox="1">
              <a:spLocks noChangeArrowheads="1"/>
            </p:cNvSpPr>
            <p:nvPr/>
          </p:nvSpPr>
          <p:spPr bwMode="auto">
            <a:xfrm>
              <a:off x="1433" y="2340"/>
              <a:ext cx="59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latin typeface="Arial" charset="0"/>
                </a:rPr>
                <a:t>Purines</a:t>
              </a:r>
            </a:p>
          </p:txBody>
        </p:sp>
        <p:sp>
          <p:nvSpPr>
            <p:cNvPr id="612398" name="Line 46"/>
            <p:cNvSpPr>
              <a:spLocks noChangeShapeType="1"/>
            </p:cNvSpPr>
            <p:nvPr/>
          </p:nvSpPr>
          <p:spPr bwMode="auto">
            <a:xfrm>
              <a:off x="1440" y="2478"/>
              <a:ext cx="51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EE5BAFB-7FF5-4C6E-ADCB-43E1A935A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/>
              <a:t>Consequences of Weak Atomic interactions-Water Properties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049C173-DA03-4F58-950F-FA4F0A672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001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Water is a polar molecule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Overall charge is unevenly distributed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Water’s “bent” geometry allows for hydrogen bonding-Note: this is NOT a covalent bond!  It’s a special case of an interaction in which the partial + H is attracted to the electrons orbiting the O on the other water molecule (just as Na+ is attracted to Cl-)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This tends to make water “sticky,” giving it unique properties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2" descr="03_02HBondWater-U">
            <a:extLst>
              <a:ext uri="{FF2B5EF4-FFF2-40B4-BE49-F238E27FC236}">
                <a16:creationId xmlns:a16="http://schemas.microsoft.com/office/drawing/2014/main" id="{A2985524-FFF3-497D-8716-6E9B742A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057275"/>
            <a:ext cx="485298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87F09402-17C2-4330-AAC7-90CD00B5C7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ln w="3175"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200">
                <a:latin typeface="Arial" charset="0"/>
              </a:rPr>
              <a:t>Figure 3.2</a:t>
            </a:r>
          </a:p>
        </p:txBody>
      </p:sp>
      <p:sp>
        <p:nvSpPr>
          <p:cNvPr id="15364" name="Text Box 31">
            <a:extLst>
              <a:ext uri="{FF2B5EF4-FFF2-40B4-BE49-F238E27FC236}">
                <a16:creationId xmlns:a16="http://schemas.microsoft.com/office/drawing/2014/main" id="{C02A2223-2EC3-444B-B823-F851E504E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2311400"/>
            <a:ext cx="11350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</a:rPr>
              <a:t>Hydrogen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</a:rPr>
              <a:t>bond</a:t>
            </a:r>
          </a:p>
        </p:txBody>
      </p:sp>
      <p:sp>
        <p:nvSpPr>
          <p:cNvPr id="15365" name="Text Box 31">
            <a:extLst>
              <a:ext uri="{FF2B5EF4-FFF2-40B4-BE49-F238E27FC236}">
                <a16:creationId xmlns:a16="http://schemas.microsoft.com/office/drawing/2014/main" id="{A6EC5B90-BFBA-496E-B5CE-1B2F01E9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3133725"/>
            <a:ext cx="14144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</a:rPr>
              <a:t>Polar covalent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</a:rPr>
              <a:t>bonds</a:t>
            </a:r>
          </a:p>
        </p:txBody>
      </p:sp>
      <p:sp>
        <p:nvSpPr>
          <p:cNvPr id="15366" name="Line 32">
            <a:extLst>
              <a:ext uri="{FF2B5EF4-FFF2-40B4-BE49-F238E27FC236}">
                <a16:creationId xmlns:a16="http://schemas.microsoft.com/office/drawing/2014/main" id="{5C912357-4D9A-46B8-B0C1-D8483EE29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27288"/>
            <a:ext cx="998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33">
            <a:extLst>
              <a:ext uri="{FF2B5EF4-FFF2-40B4-BE49-F238E27FC236}">
                <a16:creationId xmlns:a16="http://schemas.microsoft.com/office/drawing/2014/main" id="{90FCEA64-0DD0-44A8-A707-77E9AFA9C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4838" y="3243263"/>
            <a:ext cx="1155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34">
            <a:extLst>
              <a:ext uri="{FF2B5EF4-FFF2-40B4-BE49-F238E27FC236}">
                <a16:creationId xmlns:a16="http://schemas.microsoft.com/office/drawing/2014/main" id="{B414B987-70C2-42F4-AB0D-F3EAD2B35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43263"/>
            <a:ext cx="100330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31">
            <a:extLst>
              <a:ext uri="{FF2B5EF4-FFF2-40B4-BE49-F238E27FC236}">
                <a16:creationId xmlns:a16="http://schemas.microsoft.com/office/drawing/2014/main" id="{D547F915-6D17-4858-BCD2-FA390E28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2057400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0" name="Text Box 31">
            <a:extLst>
              <a:ext uri="{FF2B5EF4-FFF2-40B4-BE49-F238E27FC236}">
                <a16:creationId xmlns:a16="http://schemas.microsoft.com/office/drawing/2014/main" id="{29A799A8-67D9-44D9-86CA-94F7A072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2046288"/>
            <a:ext cx="1539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1" name="Text Box 31">
            <a:extLst>
              <a:ext uri="{FF2B5EF4-FFF2-40B4-BE49-F238E27FC236}">
                <a16:creationId xmlns:a16="http://schemas.microsoft.com/office/drawing/2014/main" id="{7BCBD767-C89A-4019-BACA-C2DF7090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2609850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2" name="Text Box 31">
            <a:extLst>
              <a:ext uri="{FF2B5EF4-FFF2-40B4-BE49-F238E27FC236}">
                <a16:creationId xmlns:a16="http://schemas.microsoft.com/office/drawing/2014/main" id="{68BA8716-9413-427E-9C19-478D6C1B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2593975"/>
            <a:ext cx="1539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3" name="Text Box 31">
            <a:extLst>
              <a:ext uri="{FF2B5EF4-FFF2-40B4-BE49-F238E27FC236}">
                <a16:creationId xmlns:a16="http://schemas.microsoft.com/office/drawing/2014/main" id="{37799270-60A8-42E1-97C7-B384F4C7D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43338"/>
            <a:ext cx="119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4" name="Text Box 31">
            <a:extLst>
              <a:ext uri="{FF2B5EF4-FFF2-40B4-BE49-F238E27FC236}">
                <a16:creationId xmlns:a16="http://schemas.microsoft.com/office/drawing/2014/main" id="{233AC1E8-BE3D-452C-994A-0E1C3B3E3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3827463"/>
            <a:ext cx="1539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5" name="Text Box 31">
            <a:extLst>
              <a:ext uri="{FF2B5EF4-FFF2-40B4-BE49-F238E27FC236}">
                <a16:creationId xmlns:a16="http://schemas.microsoft.com/office/drawing/2014/main" id="{837D264F-CEEE-4304-B490-0AD04B5B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4133850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6" name="Text Box 31">
            <a:extLst>
              <a:ext uri="{FF2B5EF4-FFF2-40B4-BE49-F238E27FC236}">
                <a16:creationId xmlns:a16="http://schemas.microsoft.com/office/drawing/2014/main" id="{441551C5-C169-49BB-A769-C0F59865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4122738"/>
            <a:ext cx="1539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7" name="Text Box 31">
            <a:extLst>
              <a:ext uri="{FF2B5EF4-FFF2-40B4-BE49-F238E27FC236}">
                <a16:creationId xmlns:a16="http://schemas.microsoft.com/office/drawing/2014/main" id="{AE1544EB-E1EB-4CBE-9956-2430186A5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862388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8" name="Text Box 31">
            <a:extLst>
              <a:ext uri="{FF2B5EF4-FFF2-40B4-BE49-F238E27FC236}">
                <a16:creationId xmlns:a16="http://schemas.microsoft.com/office/drawing/2014/main" id="{F897D5A5-1B88-47C2-8584-9C21EB37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3851275"/>
            <a:ext cx="1539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79" name="Text Box 31">
            <a:extLst>
              <a:ext uri="{FF2B5EF4-FFF2-40B4-BE49-F238E27FC236}">
                <a16:creationId xmlns:a16="http://schemas.microsoft.com/office/drawing/2014/main" id="{87520F84-2330-4297-9D71-F9E33D24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262438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80" name="Text Box 31">
            <a:extLst>
              <a:ext uri="{FF2B5EF4-FFF2-40B4-BE49-F238E27FC236}">
                <a16:creationId xmlns:a16="http://schemas.microsoft.com/office/drawing/2014/main" id="{F62075BF-7E87-455D-8534-703FB31B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4246563"/>
            <a:ext cx="1539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81" name="Text Box 31">
            <a:extLst>
              <a:ext uri="{FF2B5EF4-FFF2-40B4-BE49-F238E27FC236}">
                <a16:creationId xmlns:a16="http://schemas.microsoft.com/office/drawing/2014/main" id="{222517E2-4A05-49ED-AEC2-840046CF7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3594100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82" name="Text Box 31">
            <a:extLst>
              <a:ext uri="{FF2B5EF4-FFF2-40B4-BE49-F238E27FC236}">
                <a16:creationId xmlns:a16="http://schemas.microsoft.com/office/drawing/2014/main" id="{42499405-B125-49D1-8CC3-A1D7979CB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3578225"/>
            <a:ext cx="1539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83" name="Text Box 31">
            <a:extLst>
              <a:ext uri="{FF2B5EF4-FFF2-40B4-BE49-F238E27FC236}">
                <a16:creationId xmlns:a16="http://schemas.microsoft.com/office/drawing/2014/main" id="{FE4CD863-65C5-4E0B-BFB2-A5751ACF4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3492500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84" name="Text Box 31">
            <a:extLst>
              <a:ext uri="{FF2B5EF4-FFF2-40B4-BE49-F238E27FC236}">
                <a16:creationId xmlns:a16="http://schemas.microsoft.com/office/drawing/2014/main" id="{231296A3-5E08-46C1-AFC6-03435B348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3481388"/>
            <a:ext cx="1539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en-US" altLang="en-US" sz="1500" b="1">
              <a:latin typeface="Arial" panose="020B0604020202020204" pitchFamily="34" charset="0"/>
            </a:endParaRPr>
          </a:p>
        </p:txBody>
      </p:sp>
      <p:sp>
        <p:nvSpPr>
          <p:cNvPr id="15385" name="AutoShape 51">
            <a:extLst>
              <a:ext uri="{FF2B5EF4-FFF2-40B4-BE49-F238E27FC236}">
                <a16:creationId xmlns:a16="http://schemas.microsoft.com/office/drawing/2014/main" id="{76AFEDBC-314C-4C7B-A077-5CD21F4DB142}"/>
              </a:ext>
            </a:extLst>
          </p:cNvPr>
          <p:cNvSpPr>
            <a:spLocks/>
          </p:cNvSpPr>
          <p:nvPr/>
        </p:nvSpPr>
        <p:spPr bwMode="auto">
          <a:xfrm>
            <a:off x="4462463" y="2235200"/>
            <a:ext cx="160337" cy="363538"/>
          </a:xfrm>
          <a:prstGeom prst="rightBrace">
            <a:avLst>
              <a:gd name="adj1" fmla="val 39605"/>
              <a:gd name="adj2" fmla="val 51528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3" descr="03_03_WaterTransport-U">
            <a:extLst>
              <a:ext uri="{FF2B5EF4-FFF2-40B4-BE49-F238E27FC236}">
                <a16:creationId xmlns:a16="http://schemas.microsoft.com/office/drawing/2014/main" id="{44ACFAB0-E752-49F1-9CFD-E5098222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36525"/>
            <a:ext cx="648176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4">
            <a:extLst>
              <a:ext uri="{FF2B5EF4-FFF2-40B4-BE49-F238E27FC236}">
                <a16:creationId xmlns:a16="http://schemas.microsoft.com/office/drawing/2014/main" id="{AFCF7415-8E78-4F21-88C5-293230B74F67}"/>
              </a:ext>
            </a:extLst>
          </p:cNvPr>
          <p:cNvGrpSpPr>
            <a:grpSpLocks/>
          </p:cNvGrpSpPr>
          <p:nvPr/>
        </p:nvGrpSpPr>
        <p:grpSpPr bwMode="auto">
          <a:xfrm>
            <a:off x="4884738" y="2290763"/>
            <a:ext cx="568325" cy="660400"/>
            <a:chOff x="3077" y="1443"/>
            <a:chExt cx="358" cy="416"/>
          </a:xfrm>
        </p:grpSpPr>
        <p:sp>
          <p:nvSpPr>
            <p:cNvPr id="18451" name="Line 35">
              <a:extLst>
                <a:ext uri="{FF2B5EF4-FFF2-40B4-BE49-F238E27FC236}">
                  <a16:creationId xmlns:a16="http://schemas.microsoft.com/office/drawing/2014/main" id="{8A8A7573-D2A5-448B-9AE4-3F6D30A98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7" y="1443"/>
              <a:ext cx="267" cy="41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36">
              <a:extLst>
                <a:ext uri="{FF2B5EF4-FFF2-40B4-BE49-F238E27FC236}">
                  <a16:creationId xmlns:a16="http://schemas.microsoft.com/office/drawing/2014/main" id="{5514D8A6-5778-47EE-8173-741D52A4A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443"/>
              <a:ext cx="91" cy="33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0" name="Rectangle 3">
            <a:extLst>
              <a:ext uri="{FF2B5EF4-FFF2-40B4-BE49-F238E27FC236}">
                <a16:creationId xmlns:a16="http://schemas.microsoft.com/office/drawing/2014/main" id="{10EB860F-98C1-47BD-AA9B-5E886F4A96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ln w="3175"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200">
                <a:latin typeface="Arial" charset="0"/>
              </a:rPr>
              <a:t>Figure 3.3</a:t>
            </a:r>
          </a:p>
        </p:txBody>
      </p:sp>
      <p:sp>
        <p:nvSpPr>
          <p:cNvPr id="18437" name="Text Box 31">
            <a:extLst>
              <a:ext uri="{FF2B5EF4-FFF2-40B4-BE49-F238E27FC236}">
                <a16:creationId xmlns:a16="http://schemas.microsoft.com/office/drawing/2014/main" id="{858512B1-3AA4-4ADD-92C9-41F5FCFB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946150"/>
            <a:ext cx="10080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Adhesion</a:t>
            </a:r>
          </a:p>
        </p:txBody>
      </p:sp>
      <p:sp>
        <p:nvSpPr>
          <p:cNvPr id="18438" name="Text Box 31">
            <a:extLst>
              <a:ext uri="{FF2B5EF4-FFF2-40B4-BE49-F238E27FC236}">
                <a16:creationId xmlns:a16="http://schemas.microsoft.com/office/drawing/2014/main" id="{EFB1C519-5419-4729-B8D1-4E2AB806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1528763"/>
            <a:ext cx="1828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Two types of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water-conducting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cells</a:t>
            </a:r>
          </a:p>
        </p:txBody>
      </p:sp>
      <p:sp>
        <p:nvSpPr>
          <p:cNvPr id="18439" name="Line 20">
            <a:extLst>
              <a:ext uri="{FF2B5EF4-FFF2-40B4-BE49-F238E27FC236}">
                <a16:creationId xmlns:a16="http://schemas.microsoft.com/office/drawing/2014/main" id="{FD77B4A7-655E-4E88-A186-9E38AB636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8463" y="1193800"/>
            <a:ext cx="673100" cy="906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21">
            <a:extLst>
              <a:ext uri="{FF2B5EF4-FFF2-40B4-BE49-F238E27FC236}">
                <a16:creationId xmlns:a16="http://schemas.microsoft.com/office/drawing/2014/main" id="{F65D0474-DC5D-45F9-9BB4-B7BA0F7B1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1200" y="2582863"/>
            <a:ext cx="182563" cy="137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1" name="Group 32">
            <a:extLst>
              <a:ext uri="{FF2B5EF4-FFF2-40B4-BE49-F238E27FC236}">
                <a16:creationId xmlns:a16="http://schemas.microsoft.com/office/drawing/2014/main" id="{5D45A294-0B86-4660-89D7-CAEEDC77BEB3}"/>
              </a:ext>
            </a:extLst>
          </p:cNvPr>
          <p:cNvGrpSpPr>
            <a:grpSpLocks/>
          </p:cNvGrpSpPr>
          <p:nvPr/>
        </p:nvGrpSpPr>
        <p:grpSpPr bwMode="auto">
          <a:xfrm>
            <a:off x="4884738" y="2290763"/>
            <a:ext cx="568325" cy="660400"/>
            <a:chOff x="3077" y="1443"/>
            <a:chExt cx="358" cy="416"/>
          </a:xfrm>
        </p:grpSpPr>
        <p:sp>
          <p:nvSpPr>
            <p:cNvPr id="18449" name="Line 22">
              <a:extLst>
                <a:ext uri="{FF2B5EF4-FFF2-40B4-BE49-F238E27FC236}">
                  <a16:creationId xmlns:a16="http://schemas.microsoft.com/office/drawing/2014/main" id="{F46E6E9E-2CB3-4E9B-94B8-956767E16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7" y="1443"/>
              <a:ext cx="267" cy="4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23">
              <a:extLst>
                <a:ext uri="{FF2B5EF4-FFF2-40B4-BE49-F238E27FC236}">
                  <a16:creationId xmlns:a16="http://schemas.microsoft.com/office/drawing/2014/main" id="{E31F755F-E1B5-4B35-A4A0-1C8E783DF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443"/>
              <a:ext cx="91" cy="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2" name="Text Box 31">
            <a:extLst>
              <a:ext uri="{FF2B5EF4-FFF2-40B4-BE49-F238E27FC236}">
                <a16:creationId xmlns:a16="http://schemas.microsoft.com/office/drawing/2014/main" id="{E713E05D-968C-4A59-94B9-11AE63023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3997325"/>
            <a:ext cx="10080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Cohesion</a:t>
            </a:r>
          </a:p>
        </p:txBody>
      </p:sp>
      <p:sp>
        <p:nvSpPr>
          <p:cNvPr id="18443" name="Text Box 31">
            <a:extLst>
              <a:ext uri="{FF2B5EF4-FFF2-40B4-BE49-F238E27FC236}">
                <a16:creationId xmlns:a16="http://schemas.microsoft.com/office/drawing/2014/main" id="{B7EAC40D-F8D9-40CB-A5C9-F625C21AF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81538"/>
            <a:ext cx="72866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300 </a:t>
            </a:r>
            <a:r>
              <a:rPr lang="en-US" altLang="en-US" sz="1600" b="1">
                <a:latin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6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8444" name="Text Box 31">
            <a:extLst>
              <a:ext uri="{FF2B5EF4-FFF2-40B4-BE49-F238E27FC236}">
                <a16:creationId xmlns:a16="http://schemas.microsoft.com/office/drawing/2014/main" id="{370B0A93-536F-4B03-ACB0-16214BF5C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4233863"/>
            <a:ext cx="1193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Direction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of water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movement</a:t>
            </a:r>
          </a:p>
        </p:txBody>
      </p:sp>
      <p:grpSp>
        <p:nvGrpSpPr>
          <p:cNvPr id="18445" name="Group 31">
            <a:extLst>
              <a:ext uri="{FF2B5EF4-FFF2-40B4-BE49-F238E27FC236}">
                <a16:creationId xmlns:a16="http://schemas.microsoft.com/office/drawing/2014/main" id="{6029E86E-F42C-4F2F-BCF3-F2091E989A16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4594225"/>
            <a:ext cx="790575" cy="127000"/>
            <a:chOff x="3294" y="2894"/>
            <a:chExt cx="498" cy="80"/>
          </a:xfrm>
        </p:grpSpPr>
        <p:sp>
          <p:nvSpPr>
            <p:cNvPr id="18446" name="Line 28">
              <a:extLst>
                <a:ext uri="{FF2B5EF4-FFF2-40B4-BE49-F238E27FC236}">
                  <a16:creationId xmlns:a16="http://schemas.microsoft.com/office/drawing/2014/main" id="{C6E8D263-28D5-4688-ACCF-B26A1652F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4" y="2894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29">
              <a:extLst>
                <a:ext uri="{FF2B5EF4-FFF2-40B4-BE49-F238E27FC236}">
                  <a16:creationId xmlns:a16="http://schemas.microsoft.com/office/drawing/2014/main" id="{D0CCBA2A-A796-4DAA-935C-E46F625C4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894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30">
              <a:extLst>
                <a:ext uri="{FF2B5EF4-FFF2-40B4-BE49-F238E27FC236}">
                  <a16:creationId xmlns:a16="http://schemas.microsoft.com/office/drawing/2014/main" id="{1C6A06B3-20AA-4DA4-87C0-4252BA27F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4" y="2934"/>
              <a:ext cx="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03_06_Ice_Structure-U">
            <a:extLst>
              <a:ext uri="{FF2B5EF4-FFF2-40B4-BE49-F238E27FC236}">
                <a16:creationId xmlns:a16="http://schemas.microsoft.com/office/drawing/2014/main" id="{922F72DD-85D3-42AE-B376-54F09547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76363"/>
            <a:ext cx="85486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69BC5490-CC89-4B6F-956B-44197F73A0C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ln w="3175"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>
                <a:latin typeface="Arial" charset="0"/>
              </a:rPr>
              <a:t>Figure 3.6</a:t>
            </a:r>
          </a:p>
        </p:txBody>
      </p:sp>
      <p:sp>
        <p:nvSpPr>
          <p:cNvPr id="20484" name="Text Box 31">
            <a:extLst>
              <a:ext uri="{FF2B5EF4-FFF2-40B4-BE49-F238E27FC236}">
                <a16:creationId xmlns:a16="http://schemas.microsoft.com/office/drawing/2014/main" id="{48583ABB-B499-4380-ADA5-7E1E1C8BE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1382713"/>
            <a:ext cx="170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Hydrogen bond</a:t>
            </a:r>
          </a:p>
        </p:txBody>
      </p:sp>
      <p:sp>
        <p:nvSpPr>
          <p:cNvPr id="20485" name="Text Box 31">
            <a:extLst>
              <a:ext uri="{FF2B5EF4-FFF2-40B4-BE49-F238E27FC236}">
                <a16:creationId xmlns:a16="http://schemas.microsoft.com/office/drawing/2014/main" id="{52E1B985-83A7-4D09-9B3A-7AC0F604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4541838"/>
            <a:ext cx="20478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Ice: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Hydrogen bonds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are stable</a:t>
            </a:r>
          </a:p>
        </p:txBody>
      </p:sp>
      <p:sp>
        <p:nvSpPr>
          <p:cNvPr id="20486" name="Text Box 31">
            <a:extLst>
              <a:ext uri="{FF2B5EF4-FFF2-40B4-BE49-F238E27FC236}">
                <a16:creationId xmlns:a16="http://schemas.microsoft.com/office/drawing/2014/main" id="{F0F2DB62-7FC0-4FF0-BFEC-062934B1A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433513"/>
            <a:ext cx="19256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 Liquid water: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Hydrogen bonds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 break and re-form</a:t>
            </a:r>
          </a:p>
        </p:txBody>
      </p:sp>
      <p:sp>
        <p:nvSpPr>
          <p:cNvPr id="20487" name="Line 8">
            <a:extLst>
              <a:ext uri="{FF2B5EF4-FFF2-40B4-BE49-F238E27FC236}">
                <a16:creationId xmlns:a16="http://schemas.microsoft.com/office/drawing/2014/main" id="{3D929BAD-8FE2-4A28-B075-8983BD0E0D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2400" y="1524000"/>
            <a:ext cx="338138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Biochemistry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Valence=?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Capable of single bonds (-</a:t>
            </a:r>
            <a:r>
              <a:rPr lang="en-US" sz="2600" dirty="0" err="1"/>
              <a:t>ane</a:t>
            </a:r>
            <a:r>
              <a:rPr lang="en-US" sz="2600" dirty="0"/>
              <a:t>), double bonds (-</a:t>
            </a:r>
            <a:r>
              <a:rPr lang="en-US" sz="2600" dirty="0" err="1"/>
              <a:t>ene</a:t>
            </a:r>
            <a:r>
              <a:rPr lang="en-US" sz="2600" dirty="0"/>
              <a:t>), and triple bonds (-</a:t>
            </a:r>
            <a:r>
              <a:rPr lang="en-US" sz="2600" dirty="0" err="1"/>
              <a:t>yne</a:t>
            </a:r>
            <a:r>
              <a:rPr lang="en-US" sz="26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Readily forms hydrocarbons (organic molecules of only C &amp; H), which are the backbones of </a:t>
            </a:r>
            <a:r>
              <a:rPr lang="en-US" sz="2600" dirty="0" err="1"/>
              <a:t>biochemicals</a:t>
            </a:r>
            <a:r>
              <a:rPr lang="en-US" sz="26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Carbon molecules often form isomers (same formula, different architecture)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Isomers can be chains vs. rings, </a:t>
            </a:r>
            <a:r>
              <a:rPr lang="en-US" sz="2200" i="1" dirty="0" err="1"/>
              <a:t>cis</a:t>
            </a:r>
            <a:r>
              <a:rPr lang="en-US" sz="2200" i="1" dirty="0"/>
              <a:t>-trans</a:t>
            </a:r>
            <a:r>
              <a:rPr lang="en-US" sz="2200" dirty="0"/>
              <a:t> (variation around a double bond), or </a:t>
            </a:r>
            <a:r>
              <a:rPr lang="en-US" sz="2200" dirty="0" err="1"/>
              <a:t>enantiomers</a:t>
            </a:r>
            <a:r>
              <a:rPr lang="en-US" sz="2200" dirty="0"/>
              <a:t> (mirror images which vary around a central carbon)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Real world applications: vision affected by </a:t>
            </a:r>
            <a:r>
              <a:rPr lang="en-US" sz="2200" i="1" dirty="0" err="1"/>
              <a:t>cis</a:t>
            </a:r>
            <a:r>
              <a:rPr lang="en-US" sz="2200" i="1" dirty="0"/>
              <a:t> -trans</a:t>
            </a:r>
            <a:r>
              <a:rPr lang="en-US" sz="2200" dirty="0"/>
              <a:t>, trans fats, pharmaceuticals)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Carbon’s versatility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750</TotalTime>
  <Words>2271</Words>
  <Application>Microsoft Office PowerPoint</Application>
  <PresentationFormat>On-screen Show (4:3)</PresentationFormat>
  <Paragraphs>490</Paragraphs>
  <Slides>36</Slides>
  <Notes>17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Lucida Sans Unicode</vt:lpstr>
      <vt:lpstr>Times</vt:lpstr>
      <vt:lpstr>Times New Roman</vt:lpstr>
      <vt:lpstr>Trebuchet MS</vt:lpstr>
      <vt:lpstr>Verdana</vt:lpstr>
      <vt:lpstr>Wingdings 2</vt:lpstr>
      <vt:lpstr>Wingdings 3</vt:lpstr>
      <vt:lpstr>Concourse</vt:lpstr>
      <vt:lpstr>Atomic Interactions </vt:lpstr>
      <vt:lpstr>Weak Atomic Interactions</vt:lpstr>
      <vt:lpstr>Figure 2.16</vt:lpstr>
      <vt:lpstr>Consequences of Weak Atomic interactions-Water Properties</vt:lpstr>
      <vt:lpstr>Figure 3.2</vt:lpstr>
      <vt:lpstr>Figure 3.3</vt:lpstr>
      <vt:lpstr>Figure 3.6</vt:lpstr>
      <vt:lpstr>AP Biology</vt:lpstr>
      <vt:lpstr>Carbon’s versatility</vt:lpstr>
      <vt:lpstr>Figure 4.7</vt:lpstr>
      <vt:lpstr>Origin of Biochemicals</vt:lpstr>
      <vt:lpstr>Distinguishing between hydrocarbons</vt:lpstr>
      <vt:lpstr>Figure 4.9_a</vt:lpstr>
      <vt:lpstr>Figure 4.9_b</vt:lpstr>
      <vt:lpstr>Modeling Carbon’s Versatility </vt:lpstr>
      <vt:lpstr>Modeling Carbon’s Versatility</vt:lpstr>
      <vt:lpstr>Life is Chemical –Long Form FRQ</vt:lpstr>
      <vt:lpstr>Polymers and Monomers</vt:lpstr>
      <vt:lpstr>Figure 5.2</vt:lpstr>
      <vt:lpstr>Carbohydrates</vt:lpstr>
      <vt:lpstr>Figure 5.6</vt:lpstr>
      <vt:lpstr>Figure 5.8</vt:lpstr>
      <vt:lpstr>Figure 5.9</vt:lpstr>
      <vt:lpstr>Lipids</vt:lpstr>
      <vt:lpstr>         </vt:lpstr>
      <vt:lpstr>Figure 5.11</vt:lpstr>
      <vt:lpstr>Proteins</vt:lpstr>
      <vt:lpstr>Figure 5.16</vt:lpstr>
      <vt:lpstr>Levels of protein structure</vt:lpstr>
      <vt:lpstr>Figure 5.20a</vt:lpstr>
      <vt:lpstr>Figure 5.20b</vt:lpstr>
      <vt:lpstr>Figure 5.21</vt:lpstr>
      <vt:lpstr>Metabolism</vt:lpstr>
      <vt:lpstr>Trans Fat Article-15 minutes</vt:lpstr>
      <vt:lpstr>Nucleic Acids</vt:lpstr>
      <vt:lpstr>Figure 5.26b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Biology</dc:title>
  <dc:creator>Sarah J Kuszaj</dc:creator>
  <cp:lastModifiedBy>Maggie</cp:lastModifiedBy>
  <cp:revision>85</cp:revision>
  <dcterms:created xsi:type="dcterms:W3CDTF">2012-07-29T20:19:16Z</dcterms:created>
  <dcterms:modified xsi:type="dcterms:W3CDTF">2019-08-23T06:38:00Z</dcterms:modified>
</cp:coreProperties>
</file>